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32.jpeg"/><Relationship Id="rId5" Type="http://schemas.openxmlformats.org/officeDocument/2006/relationships/image" Target="../media/image4.png"/><Relationship Id="rId10" Type="http://schemas.openxmlformats.org/officeDocument/2006/relationships/image" Target="../media/image31.jpeg"/><Relationship Id="rId4" Type="http://schemas.microsoft.com/office/2007/relationships/hdphoto" Target="../media/hdphoto1.wdp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jpeg"/><Relationship Id="rId7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emf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938" y="1772816"/>
            <a:ext cx="7772400" cy="749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ОАО «Научно-исследовательский институт природных, синтетических алмазов и инструмента»</a:t>
            </a:r>
            <a:endParaRPr lang="ru-RU" sz="2400" dirty="0"/>
          </a:p>
        </p:txBody>
      </p:sp>
      <p:pic>
        <p:nvPicPr>
          <p:cNvPr id="4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3" y="2636912"/>
            <a:ext cx="4752528" cy="15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68514" y="6038782"/>
            <a:ext cx="6020293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buFont typeface="Arial" charset="0"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г. Москва, ЦВК «Экспоцентр».</a:t>
            </a:r>
          </a:p>
          <a:p>
            <a:pPr algn="ctr" eaLnBrk="0" hangingPunct="0">
              <a:lnSpc>
                <a:spcPct val="80000"/>
              </a:lnSpc>
              <a:buFont typeface="Arial" charset="0"/>
              <a:buNone/>
            </a:pP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16-я Международная выставка </a:t>
            </a:r>
            <a:endParaRPr lang="ru-RU" alt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80000"/>
              </a:lnSpc>
              <a:buFont typeface="Arial" charset="0"/>
              <a:buNone/>
            </a:pP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1600" b="1" dirty="0">
                <a:latin typeface="Arial" pitchFamily="34" charset="0"/>
                <a:cs typeface="Arial" pitchFamily="34" charset="0"/>
              </a:rPr>
              <a:t>Металлообработка-2015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»  25-29 мая</a:t>
            </a:r>
            <a:endParaRPr lang="ru-RU" alt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5991"/>
            <a:ext cx="6045248" cy="8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Станкопром объ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09" y="5920863"/>
            <a:ext cx="807338" cy="826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691680" y="138630"/>
            <a:ext cx="5689175" cy="482833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Холдинговая компания</a:t>
            </a:r>
            <a:endParaRPr lang="ru-RU" sz="2400" dirty="0"/>
          </a:p>
        </p:txBody>
      </p:sp>
      <p:pic>
        <p:nvPicPr>
          <p:cNvPr id="3074" name="Picture 2" descr="&amp;Vcy;&amp;Ncy;&amp;Icy;&amp;Icy;&amp;Acy;&amp;Lcy;&amp;Mcy;&amp;Acy;&amp;Z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3476"/>
            <a:ext cx="9144000" cy="10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5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0992" y="836712"/>
            <a:ext cx="7765573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Сравнительный анализ качества алмазных кругов для обработки керамических материалов</a:t>
            </a:r>
            <a:endParaRPr lang="ru-RU" sz="20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6802"/>
              </p:ext>
            </p:extLst>
          </p:nvPr>
        </p:nvGraphicFramePr>
        <p:xfrm>
          <a:off x="467544" y="2774816"/>
          <a:ext cx="8292667" cy="274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811947"/>
                <a:gridCol w="2098637"/>
                <a:gridCol w="1789795"/>
              </a:tblGrid>
              <a:tr h="9744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Технико-экономический</a:t>
                      </a:r>
                    </a:p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Круг другого производителя  РФ,  </a:t>
                      </a:r>
                      <a:r>
                        <a:rPr lang="ru-RU" sz="1600" dirty="0" smtClean="0"/>
                        <a:t>по ГОСТ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Круг </a:t>
                      </a:r>
                    </a:p>
                    <a:p>
                      <a:pPr algn="ctr"/>
                      <a:r>
                        <a:rPr lang="ru-RU" sz="1600" dirty="0" smtClean="0"/>
                        <a:t>производства ФРГ,  </a:t>
                      </a:r>
                      <a:r>
                        <a:rPr lang="ru-RU" sz="1600" dirty="0" smtClean="0"/>
                        <a:t> по ТУ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Круг </a:t>
                      </a:r>
                    </a:p>
                    <a:p>
                      <a:pPr algn="ctr"/>
                      <a:r>
                        <a:rPr lang="ru-RU" sz="1600" dirty="0" smtClean="0"/>
                        <a:t>«ВНИИАЛМАЗ»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ГОСТ</a:t>
                      </a:r>
                      <a:r>
                        <a:rPr lang="en-US" sz="1600" baseline="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7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Удельный износ</a:t>
                      </a:r>
                    </a:p>
                    <a:p>
                      <a:pPr algn="ctr"/>
                      <a:r>
                        <a:rPr lang="en-US" sz="1600" b="1" i="1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мг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см</a:t>
                      </a: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,1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Производительность,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0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Цена,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условные рубли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4" descr="Флаги России Картин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58172"/>
            <a:ext cx="1152128" cy="9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Новости Виза в Германию &quot;на диване&quot;: совместный проект &quot;Фокс-Экспресс&quot; и &quot;СДЕК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26704"/>
          <a:stretch/>
        </p:blipFill>
        <p:spPr bwMode="auto">
          <a:xfrm>
            <a:off x="5364087" y="1873694"/>
            <a:ext cx="1184235" cy="8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День герба и флага города Москвы. - Блог Андрей на 24open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53632"/>
            <a:ext cx="1224136" cy="9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topwar.ru/uploads/posts/2012-12/1354605322_almazkrugi1.jpg"/>
          <p:cNvPicPr>
            <a:picLocks noChangeAspect="1" noChangeArrowheads="1"/>
          </p:cNvPicPr>
          <p:nvPr/>
        </p:nvPicPr>
        <p:blipFill>
          <a:blip r:embed="rId10" cstate="print"/>
          <a:srcRect t="15957" r="-1" b="12834"/>
          <a:stretch>
            <a:fillRect/>
          </a:stretch>
        </p:blipFill>
        <p:spPr bwMode="auto">
          <a:xfrm>
            <a:off x="349440" y="1327512"/>
            <a:ext cx="1902635" cy="1354841"/>
          </a:xfrm>
          <a:prstGeom prst="rect">
            <a:avLst/>
          </a:prstGeom>
          <a:noFill/>
        </p:spPr>
      </p:pic>
      <p:pic>
        <p:nvPicPr>
          <p:cNvPr id="20" name="Picture 2" descr="Компания CANTRA получала сертификат качества по таможенному …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62783"/>
            <a:ext cx="1706026" cy="7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НАУКА\Картинки\A23-12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96" y="5635158"/>
            <a:ext cx="1152128" cy="115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6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837581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</a:rPr>
              <a:t>Спасибо за внимание!</a:t>
            </a:r>
            <a:endParaRPr lang="ru-RU" sz="36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48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584176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dirty="0"/>
              <a:t>Особенности инновационных методов механической обработки материалов алмазным и нитридборным </a:t>
            </a:r>
            <a:r>
              <a:rPr lang="ru-RU" b="1" dirty="0" smtClean="0"/>
              <a:t>инструментом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2593" y="4581128"/>
            <a:ext cx="7536383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</a:rPr>
              <a:t>Докладчик</a:t>
            </a:r>
            <a:r>
              <a:rPr lang="en-US" sz="2000" dirty="0" smtClean="0">
                <a:effectLst/>
              </a:rPr>
              <a:t>: 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кандидат технических наук </a:t>
            </a:r>
            <a:r>
              <a:rPr lang="en-US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Шкарупа</a:t>
            </a:r>
            <a:r>
              <a:rPr lang="ru-RU" sz="2000" dirty="0" smtClean="0">
                <a:effectLst/>
              </a:rPr>
              <a:t> Михаил Игоревич</a:t>
            </a:r>
            <a:endParaRPr lang="ru-RU" sz="20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96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6400" y="1916832"/>
            <a:ext cx="7798464" cy="905209"/>
          </a:xfrm>
        </p:spPr>
        <p:txBody>
          <a:bodyPr>
            <a:noAutofit/>
          </a:bodyPr>
          <a:lstStyle/>
          <a:p>
            <a:r>
              <a:rPr lang="ru-RU" sz="1800" dirty="0" smtClean="0"/>
              <a:t>1. Расширение </a:t>
            </a:r>
            <a:r>
              <a:rPr lang="ru-RU" sz="1800" dirty="0"/>
              <a:t>применения высокопрочных 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термостойких </a:t>
            </a:r>
            <a:r>
              <a:rPr lang="ru-RU" sz="1800" dirty="0"/>
              <a:t>алмазов, </a:t>
            </a:r>
            <a:r>
              <a:rPr lang="ru-RU" sz="1800" dirty="0" smtClean="0"/>
              <a:t>в </a:t>
            </a:r>
            <a:r>
              <a:rPr lang="ru-RU" sz="1800" dirty="0"/>
              <a:t>том числе получаемых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 </a:t>
            </a:r>
            <a:r>
              <a:rPr lang="ru-RU" sz="1800" dirty="0"/>
              <a:t>технологиям термохимического осаждения </a:t>
            </a:r>
            <a:r>
              <a:rPr lang="ru-RU" sz="1800" dirty="0" smtClean="0"/>
              <a:t>(</a:t>
            </a:r>
            <a:r>
              <a:rPr lang="ru-RU" sz="1800" dirty="0"/>
              <a:t>CVD –алмазы)</a:t>
            </a:r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vniialmaz.ru/p00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388990" cy="28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niialmaz.ru/p000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56" y="2996952"/>
            <a:ext cx="4259763" cy="28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0" y="836712"/>
            <a:ext cx="8854864" cy="93610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/>
              <a:t>Инновационные пути алмазной </a:t>
            </a:r>
          </a:p>
          <a:p>
            <a:pPr algn="ctr"/>
            <a:r>
              <a:rPr lang="ru-RU" sz="2800" dirty="0" smtClean="0"/>
              <a:t>и нитридборной обработки</a:t>
            </a:r>
            <a:r>
              <a:rPr lang="en-US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666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4245" y="2924943"/>
            <a:ext cx="8208912" cy="576065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Поверхность и структура алмазной плёнки</a:t>
            </a:r>
            <a:endParaRPr lang="ru-RU" sz="16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vniialmaz.ru/p00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94" y="764703"/>
            <a:ext cx="27716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niialmaz.ru/p0003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764703"/>
            <a:ext cx="27716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niialmaz.ru/p000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50" y="3501008"/>
            <a:ext cx="2736171" cy="21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vniialmaz.ru/p0004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36" y="3505568"/>
            <a:ext cx="2736304" cy="21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611560" y="5727763"/>
            <a:ext cx="8208912" cy="57606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dirty="0"/>
              <a:t>Фреза для высокоскоростного фрезерования с рабочей частью из CVD-алмаза и твердосплавные пластины с вставками из CVD-алмазов</a:t>
            </a:r>
          </a:p>
        </p:txBody>
      </p:sp>
    </p:spTree>
    <p:extLst>
      <p:ext uri="{BB962C8B-B14F-4D97-AF65-F5344CB8AC3E}">
        <p14:creationId xmlns:p14="http://schemas.microsoft.com/office/powerpoint/2010/main" val="30910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408" y="764703"/>
            <a:ext cx="5644437" cy="505005"/>
          </a:xfrm>
        </p:spPr>
        <p:txBody>
          <a:bodyPr>
            <a:noAutofit/>
          </a:bodyPr>
          <a:lstStyle/>
          <a:p>
            <a:r>
              <a:rPr lang="ru-RU" sz="1800" dirty="0"/>
              <a:t>2</a:t>
            </a:r>
            <a:r>
              <a:rPr lang="ru-RU" sz="1800" dirty="0" smtClean="0"/>
              <a:t>. Металлизация </a:t>
            </a:r>
            <a:r>
              <a:rPr lang="ru-RU" sz="1800" dirty="0"/>
              <a:t>сверхтвердых материалов</a:t>
            </a:r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vniialmaz.ru/p00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3" y="1340768"/>
            <a:ext cx="3061277" cy="23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vniialmaz.ru/p0005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44" y="1291724"/>
            <a:ext cx="3096344" cy="24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418501" y="3726764"/>
            <a:ext cx="8208912" cy="57606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/>
              <a:t> Алмазы с разной степенью металлизации</a:t>
            </a:r>
            <a:endParaRPr lang="ru-RU" sz="1600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536096" y="4653136"/>
            <a:ext cx="8352928" cy="157444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 smtClean="0"/>
              <a:t>3. Новые конструкции кругов с внутренним подводом СОТС</a:t>
            </a:r>
            <a:r>
              <a:rPr lang="en-US" sz="1800" dirty="0" smtClean="0"/>
              <a:t>;</a:t>
            </a:r>
          </a:p>
          <a:p>
            <a:endParaRPr lang="ru-RU" sz="1800" dirty="0" smtClean="0"/>
          </a:p>
          <a:p>
            <a:r>
              <a:rPr lang="ru-RU" sz="1800" dirty="0" smtClean="0"/>
              <a:t>4.</a:t>
            </a:r>
            <a:r>
              <a:rPr lang="ru-RU" sz="1800" dirty="0"/>
              <a:t> Новые технологии формирования алмазного рабочего слоя (</a:t>
            </a:r>
            <a:r>
              <a:rPr lang="ru-RU" sz="1800" dirty="0" err="1"/>
              <a:t>электроразрядное</a:t>
            </a:r>
            <a:r>
              <a:rPr lang="ru-RU" sz="1800" dirty="0"/>
              <a:t> спекание (SPS), селективное лазерное спекание, сверхзвуковое газопламенное напыление (HVOF)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7471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3"/>
            <a:ext cx="8284376" cy="3456384"/>
          </a:xfrm>
        </p:spPr>
        <p:txBody>
          <a:bodyPr>
            <a:noAutofit/>
          </a:bodyPr>
          <a:lstStyle/>
          <a:p>
            <a:r>
              <a:rPr lang="en-US" sz="1800" dirty="0" smtClean="0"/>
              <a:t>5</a:t>
            </a:r>
            <a:r>
              <a:rPr lang="ru-RU" sz="1800" dirty="0" smtClean="0"/>
              <a:t>. </a:t>
            </a:r>
            <a:r>
              <a:rPr lang="ru-RU" sz="1800" dirty="0"/>
              <a:t>Новые сверхтвердые композиционные инструментальные материалы с высоким содержанием алмазной фазы, алмазно-твердосплавные, жаростойкие инструментальные материалы на основе кубического нитрида бора (КНБ) на вольфрам-</a:t>
            </a:r>
            <a:r>
              <a:rPr lang="ru-RU" sz="1800" dirty="0" err="1"/>
              <a:t>рениевой</a:t>
            </a:r>
            <a:r>
              <a:rPr lang="ru-RU" sz="1800" dirty="0"/>
              <a:t>, керамических и металлокерамических </a:t>
            </a:r>
            <a:r>
              <a:rPr lang="ru-RU" sz="1800" dirty="0" smtClean="0"/>
              <a:t>матрицах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r>
              <a:rPr lang="ru-RU" sz="1800" dirty="0"/>
              <a:t>Созданы новые композиционные </a:t>
            </a:r>
            <a:r>
              <a:rPr lang="ru-RU" sz="1800" dirty="0" err="1"/>
              <a:t>наноматериалы</a:t>
            </a:r>
            <a:r>
              <a:rPr lang="ru-RU" sz="1800" dirty="0"/>
              <a:t> с объемным их содержанием сверхтвердой фазы (алмаз, кубический нитрид бора) до </a:t>
            </a:r>
            <a:r>
              <a:rPr lang="ru-RU" sz="1800" dirty="0" smtClean="0"/>
              <a:t>92%</a:t>
            </a:r>
            <a:r>
              <a:rPr lang="en-US" sz="1800" dirty="0" smtClean="0"/>
              <a:t> ;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6. </a:t>
            </a:r>
            <a:r>
              <a:rPr lang="ru-RU" sz="1800" dirty="0"/>
              <a:t>Модифицирование известных и создание новых связок</a:t>
            </a:r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vniialmaz.ru/p0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7971"/>
            <a:ext cx="25908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niialmaz.ru/p0007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48" y="3843098"/>
            <a:ext cx="25908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87727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Расположение алмазных зерен на рабочей </a:t>
            </a:r>
            <a:r>
              <a:rPr lang="ru-RU" b="1" dirty="0" smtClean="0"/>
              <a:t>поверхности</a:t>
            </a:r>
            <a:r>
              <a:rPr lang="en-US" b="1" dirty="0" smtClean="0"/>
              <a:t> </a:t>
            </a:r>
            <a:r>
              <a:rPr lang="ru-RU" b="1" dirty="0" smtClean="0"/>
              <a:t> инструмента</a:t>
            </a:r>
            <a:endParaRPr lang="ru-RU" dirty="0"/>
          </a:p>
        </p:txBody>
      </p:sp>
      <p:pic>
        <p:nvPicPr>
          <p:cNvPr id="10" name="Рисунок 9" descr="наш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43099"/>
            <a:ext cx="2808312" cy="2019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21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987955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Параметры </a:t>
            </a:r>
            <a:r>
              <a:rPr lang="ru-RU" sz="2000" dirty="0">
                <a:effectLst/>
              </a:rPr>
              <a:t>резания 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при </a:t>
            </a:r>
            <a:r>
              <a:rPr lang="ru-RU" sz="2000" dirty="0" smtClean="0">
                <a:effectLst/>
              </a:rPr>
              <a:t> различных </a:t>
            </a:r>
            <a:r>
              <a:rPr lang="ru-RU" sz="2000" dirty="0">
                <a:effectLst/>
              </a:rPr>
              <a:t>способах шлифования</a:t>
            </a:r>
            <a:endParaRPr lang="ru-RU" sz="20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38564"/>
              </p:ext>
            </p:extLst>
          </p:nvPr>
        </p:nvGraphicFramePr>
        <p:xfrm>
          <a:off x="395535" y="1885969"/>
          <a:ext cx="8424938" cy="3775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890"/>
                <a:gridCol w="1883202"/>
                <a:gridCol w="1657219"/>
                <a:gridCol w="1657219"/>
                <a:gridCol w="1645408"/>
              </a:tblGrid>
              <a:tr h="720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 обработки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Традиционное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Глубинное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Высоко-скоростное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глубинное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Сверх-скоростное глубинное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Глубина резания, мм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0,001…0,005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0,1…30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0,1…30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0,5…30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Скорость резания, мм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20…60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20…60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80…200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200…400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0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Скорость удаления материала,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/мм-с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0.1…10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0,1…10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50…2000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100…4000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32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Скорость подачи, м</a:t>
                      </a:r>
                      <a:r>
                        <a:rPr lang="en-US" sz="1400">
                          <a:effectLst/>
                        </a:rPr>
                        <a:t>/</a:t>
                      </a:r>
                      <a:r>
                        <a:rPr lang="ru-RU" sz="1400">
                          <a:effectLst/>
                        </a:rPr>
                        <a:t>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1…30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0,5…5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0,5…10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1…15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2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4359903"/>
            <a:ext cx="4536504" cy="2435416"/>
          </a:xfrm>
        </p:spPr>
        <p:txBody>
          <a:bodyPr>
            <a:noAutofit/>
          </a:bodyPr>
          <a:lstStyle/>
          <a:p>
            <a:r>
              <a:rPr lang="ru-RU" sz="1600" dirty="0" smtClean="0">
                <a:effectLst/>
              </a:rPr>
              <a:t>Были проведены испытания по испытанию новых алмазных кругов на базе ОНПП «Технология» при обработки изделий из конструкционной кварцевой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и ситаллокерамики.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Износостойкость кругов повысилась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в 1,8 раз по сравнению с кругами изготовленными по ГОСТ</a:t>
            </a:r>
            <a:endParaRPr lang="ru-RU" sz="16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0"/>
          <a:stretch>
            <a:fillRect/>
          </a:stretch>
        </p:blipFill>
        <p:spPr>
          <a:xfrm>
            <a:off x="539552" y="1273645"/>
            <a:ext cx="3925448" cy="31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27536" r="12206" b="15166"/>
          <a:stretch>
            <a:fillRect/>
          </a:stretch>
        </p:blipFill>
        <p:spPr bwMode="auto">
          <a:xfrm>
            <a:off x="4431816" y="1844824"/>
            <a:ext cx="4390368" cy="23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467544" y="751023"/>
            <a:ext cx="8280920" cy="72008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effectLst/>
              </a:rPr>
              <a:t>Практическое применение алмазных шлифовальных кругов</a:t>
            </a:r>
            <a:endParaRPr lang="ru-RU" sz="20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29" y="4541708"/>
            <a:ext cx="2641315" cy="19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3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7872" y="764704"/>
            <a:ext cx="6619452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</a:rPr>
              <a:t>Управление качеством поверхности изделий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при оптимизации режимов обработки</a:t>
            </a:r>
            <a:endParaRPr lang="ru-RU" sz="2000" dirty="0"/>
          </a:p>
        </p:txBody>
      </p:sp>
      <p:pic>
        <p:nvPicPr>
          <p:cNvPr id="5" name="Picture 28" descr="логоСтанкопром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6" y="188639"/>
            <a:ext cx="2617392" cy="5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Documents and Settings\Администратор\Рабочий стол\материалы по сварке трением\Vniialmaz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7008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Станкопром объе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6041422"/>
            <a:ext cx="792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D:\Крюкова Ольга\мои первые исследования\Shkarupa\svejij skol\1\foto1 Si-SiC 10.04.09 8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1458945"/>
            <a:ext cx="2662416" cy="201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&amp;Tcy;&amp;ocy;&amp;vcy;&amp;acy;&amp;rcy;&amp;ncy;&amp;ycy;&amp;jcy; &amp;zcy;&amp;ncy;&amp;acy;&amp;kcy; &amp;Vcy;&amp;scy;&amp;iecy;&amp;rcy;&amp;ocy;&amp;scy;&amp;scy;&amp;icy;&amp;jcy;&amp;scy;&amp;kcy;&amp;icy;&amp;jcy; &amp;ncy;&amp;acy;&amp;ucy;&amp;chcy;&amp;ncy;&amp;ocy;-&amp;icy;&amp;scy;&amp;scy;&amp;lcy;&amp;iecy;&amp;dcy;&amp;ocy;&amp;vcy;&amp;acy;&amp;tcy;&amp;iecy;&amp;lcy;&amp;softcy;&amp;scy;&amp;kcy;&amp;icy;&amp;jcy; &amp;icy;&amp;ncy;&amp;scy;&amp;tcy;&amp;icy;&amp;tcy;&amp;ucy;&amp;tcy; &amp;pcy;&amp;rcy;&amp;icy;&amp;rcy;&amp;ocy;&amp;dcy;&amp;ncy;&amp;ycy;&amp;khcy; &amp;scy;&amp;icy;&amp;ncy;&amp;tcy;&amp;iecy;&amp;tcy;&amp;icy;&amp;chcy;&amp;iecy;&amp;scy;&amp;kcy;&amp;icy;&amp;khcy; &amp;acy;&amp;lcy;&amp;mcy;&amp;acy;&amp;zcy;&amp;ocy;&amp;vcy; &amp;icy; &amp;icy;&amp;ncy;&amp;scy;&amp;tcy;&amp;rcy;&amp;ucy;&amp;mcy;&amp;iecy;&amp;ncy;&amp;tcy;&amp;ocy;&amp;vcy;. . &amp;Lcy;&amp;ocy;&amp;gcy;&amp;ocy;&amp;tcy;&amp;icy;&amp;pcy; - &amp;tcy;&amp;ocy;&amp;rcy;&amp;gcy;&amp;ocy;&amp;vcy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88" y="5968549"/>
            <a:ext cx="807338" cy="82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opravka_vnytr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11086"/>
          <a:stretch>
            <a:fillRect/>
          </a:stretch>
        </p:blipFill>
        <p:spPr bwMode="auto">
          <a:xfrm>
            <a:off x="3964449" y="3712228"/>
            <a:ext cx="4225039" cy="264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D:\Крюкова Ольга\мои первые исследования\Shkarupa\svejij skol\1\foto3 Si-SiC 10.04.09 0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36" y="1494383"/>
            <a:ext cx="2664296" cy="19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 descr="D:\Крюкова Ольга\мои первые исследования\Shkarupa\svejij skol\1\foto5 Si-SiC 10.04.09 2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33350" cy="199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3166" r="7622" b="5028"/>
          <a:stretch>
            <a:fillRect/>
          </a:stretch>
        </p:blipFill>
        <p:spPr bwMode="auto">
          <a:xfrm>
            <a:off x="611560" y="3712228"/>
            <a:ext cx="3211924" cy="223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36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307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ОАО «Научно-исследовательский институт природных, синтетических алмазов и инструмента»</vt:lpstr>
      <vt:lpstr>Докладчик:    кандидат технических наук  Шкарупа Михаил Игоревич</vt:lpstr>
      <vt:lpstr>1. Расширение применения высокопрочных и  термостойких алмазов, в том числе получаемых  по технологиям термохимического осаждения (CVD –алмазы)</vt:lpstr>
      <vt:lpstr>Поверхность и структура алмазной плёнки</vt:lpstr>
      <vt:lpstr>2. Металлизация сверхтвердых материалов</vt:lpstr>
      <vt:lpstr>5. Новые сверхтвердые композиционные инструментальные материалы с высоким содержанием алмазной фазы, алмазно-твердосплавные, жаростойкие инструментальные материалы на основе кубического нитрида бора (КНБ) на вольфрам-рениевой, керамических и металлокерамических матрицах. Созданы новые композиционные наноматериалы с объемным их содержанием сверхтвердой фазы (алмаз, кубический нитрид бора) до 92% ;  6. Модифицирование известных и создание новых связок</vt:lpstr>
      <vt:lpstr>Параметры резания  при  различных способах шлифования</vt:lpstr>
      <vt:lpstr>Были проведены испытания по испытанию новых алмазных кругов на базе ОНПП «Технология» при обработки изделий из конструкционной кварцевой  и ситаллокерамики. Износостойкость кругов повысилась  в 1,8 раз по сравнению с кругами изготовленными по ГОСТ</vt:lpstr>
      <vt:lpstr>Управление качеством поверхности изделий при оптимизации режимов обработки</vt:lpstr>
      <vt:lpstr>Сравнительный анализ качества алмазных кругов для обработки керамических материалов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«Научно-исследовательский институт природных, синтетических алмазов и инструмента»</dc:title>
  <cp:lastModifiedBy>Lab1</cp:lastModifiedBy>
  <cp:revision>61</cp:revision>
  <dcterms:modified xsi:type="dcterms:W3CDTF">2015-05-14T10:04:10Z</dcterms:modified>
</cp:coreProperties>
</file>