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9" r:id="rId4"/>
    <p:sldId id="289" r:id="rId5"/>
    <p:sldId id="259" r:id="rId6"/>
    <p:sldId id="273" r:id="rId7"/>
    <p:sldId id="261" r:id="rId8"/>
    <p:sldId id="280" r:id="rId9"/>
    <p:sldId id="278" r:id="rId10"/>
    <p:sldId id="288" r:id="rId11"/>
    <p:sldId id="285" r:id="rId12"/>
    <p:sldId id="282" r:id="rId13"/>
    <p:sldId id="262" r:id="rId14"/>
    <p:sldId id="263" r:id="rId15"/>
    <p:sldId id="291" r:id="rId16"/>
    <p:sldId id="292" r:id="rId17"/>
    <p:sldId id="268" r:id="rId18"/>
    <p:sldId id="269" r:id="rId19"/>
    <p:sldId id="281" r:id="rId20"/>
    <p:sldId id="290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33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8150" autoAdjust="0"/>
    <p:restoredTop sz="93559" autoAdjust="0"/>
  </p:normalViewPr>
  <p:slideViewPr>
    <p:cSldViewPr>
      <p:cViewPr>
        <p:scale>
          <a:sx n="110" d="100"/>
          <a:sy n="110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1051;&#1040;&#1061;&#1058;&#1070;&#1061;&#1054;&#1042;\%20&#1040;&#1089;&#1089;&#1086;&#1094;&#1080;&#1072;&#1094;&#1080;&#1103;\&#1054;&#1041;&#1065;&#1045;&#1045;%20&#1057;&#1054;&#1041;&#1056;&#1040;&#1053;&#1048;&#1045;\&#1054;&#1073;&#1097;&#1077;&#1077;%20&#1089;&#1086;&#1073;&#1088;&#1072;&#1085;&#1080;&#1077;%202015\&#1044;&#1086;&#1082;&#1083;&#1072;&#1076;%20&#1055;&#1088;&#1077;&#1079;&#1080;&#1076;&#1077;&#1085;&#1090;&#1072;\&#1055;&#1088;&#1086;&#1080;&#1079;&#1074;&#1086;&#1076;&#1089;&#1090;&#1074;&#1086;%20&#1052;&#1054;&#1054;%20&#1074;%20&#1084;&#1080;&#1088;&#1077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1;&#1040;&#1061;&#1058;&#1070;&#1061;&#1054;&#1042;\%20&#1040;&#1089;&#1089;&#1086;&#1094;&#1080;&#1072;&#1094;&#1080;&#1103;\&#1054;&#1041;&#1065;&#1045;&#1045;%20&#1057;&#1054;&#1041;&#1056;&#1040;&#1053;&#1048;&#1045;\&#1054;&#1073;&#1097;&#1077;&#1077;%20&#1089;&#1086;&#1073;&#1088;&#1072;&#1085;&#1080;&#1077;%202014\&#1044;&#1086;&#1082;&#1083;&#1072;&#1076;%20&#1055;&#1088;&#1077;&#1079;&#1080;&#1076;&#1077;&#1085;&#1090;&#1072;\&#1057;&#1083;&#1072;&#1081;&#1076;&#1099;\&#1055;&#1088;&#1086;&#1080;&#1079;&#1074;&#1086;&#1076;&#1089;&#1090;&#1074;&#1086;%20&#1057;&#1090;&#1072;&#1085;&#1082;&#1080;%20&#1080;%20%20&#1050;&#1055;&#1054;%20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&#1051;&#1040;&#1061;&#1058;&#1070;&#1061;&#1054;&#1042;\%20&#1040;&#1089;&#1089;&#1086;&#1094;&#1080;&#1072;&#1094;&#1080;&#1103;\&#1054;&#1041;&#1065;&#1045;&#1045;%20&#1057;&#1054;&#1041;&#1056;&#1040;&#1053;&#1048;&#1045;\&#1054;&#1073;&#1097;&#1077;&#1077;%20&#1089;&#1086;&#1073;&#1088;&#1072;&#1085;&#1080;&#1077;%202015\&#1057;&#1090;&#1072;&#1090;&#1080;&#1089;&#1090;&#1080;&#1082;&#1072;%20%20&#1087;&#1086;%20&#1052;&#1057;%202008-201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&#1051;&#1040;&#1061;&#1058;&#1070;&#1061;&#1054;&#1042;\%20&#1040;&#1089;&#1089;&#1086;&#1094;&#1080;&#1072;&#1094;&#1080;&#1103;\&#1054;&#1041;&#1065;&#1045;&#1045;%20&#1057;&#1054;&#1041;&#1056;&#1040;&#1053;&#1048;&#1045;\&#1054;&#1073;&#1097;&#1077;&#1077;%20&#1089;&#1086;&#1073;&#1088;&#1072;&#1085;&#1080;&#1077;%202015\&#1044;&#1086;&#1082;&#1083;&#1072;&#1076;%20&#1055;&#1088;&#1077;&#1079;&#1080;&#1076;&#1077;&#1085;&#1090;&#1072;\&#1087;&#1088;-&#1074;&#1086;%20&#1080;&#1085;&#1089;&#1090;&#1088;2006-2014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&#1086;&#1073;&#1097;&#1080;&#1077;%20&#1076;&#1086;&#1082;-&#1090;&#1099;\&#1047;&#1072;&#1103;&#1074;&#1082;&#1080;%20&#1087;&#1086;%2056%20&#1087;&#1086;&#1089;&#1090;.%20&#1055;&#1056;\&#1082;&#1085;&#1080;&#1075;&#1072;%20&#1079;&#1072;&#1103;&#1074;&#1086;&#1082;%202014%20&#1087;&#1086;&#1083;&#1075;&#1086;&#1076;&#1072;\&#1086;&#1090;&#1095;&#1077;&#1090;%20&#1079;&#1072;%20&#1075;&#1086;&#1076;\&#1076;&#1080;&#1072;&#1075;&#1088;&#1072;&#1084;&#1084;&#1072;%20&#1084;&#1085;&#1086;&#1075;&#1086;&#1091;&#1088;&#1086;&#1074;&#1085;&#1077;&#1074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5139607032057927E-2"/>
          <c:y val="1.9209039548022663E-2"/>
          <c:w val="0.9027921406411582"/>
          <c:h val="0.84237288135593158"/>
        </c:manualLayout>
      </c:layout>
      <c:barChart>
        <c:barDir val="col"/>
        <c:grouping val="clustered"/>
        <c:ser>
          <c:idx val="0"/>
          <c:order val="0"/>
          <c:tx>
            <c:v>ряд1"</c:v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solidFill>
                <a:srgbClr val="FFFF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Лист1!$F$1:$Y$1</c:f>
              <c:numCache>
                <c:formatCode>General</c:formatCode>
                <c:ptCount val="20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</c:numCache>
            </c:numRef>
          </c:cat>
          <c:val>
            <c:numRef>
              <c:f>Лист1!$F$2:$Y$2</c:f>
              <c:numCache>
                <c:formatCode>General</c:formatCode>
                <c:ptCount val="20"/>
                <c:pt idx="0">
                  <c:v>38.200000000000003</c:v>
                </c:pt>
                <c:pt idx="1">
                  <c:v>41.4</c:v>
                </c:pt>
                <c:pt idx="2">
                  <c:v>47.4</c:v>
                </c:pt>
                <c:pt idx="3">
                  <c:v>47.4</c:v>
                </c:pt>
                <c:pt idx="4">
                  <c:v>47.8</c:v>
                </c:pt>
                <c:pt idx="5">
                  <c:v>57.7</c:v>
                </c:pt>
                <c:pt idx="6">
                  <c:v>57.1</c:v>
                </c:pt>
                <c:pt idx="7">
                  <c:v>47.4</c:v>
                </c:pt>
                <c:pt idx="8">
                  <c:v>40</c:v>
                </c:pt>
                <c:pt idx="9">
                  <c:v>51.3</c:v>
                </c:pt>
                <c:pt idx="10">
                  <c:v>60</c:v>
                </c:pt>
                <c:pt idx="11">
                  <c:v>65.7</c:v>
                </c:pt>
                <c:pt idx="12">
                  <c:v>70</c:v>
                </c:pt>
                <c:pt idx="13">
                  <c:v>81.3</c:v>
                </c:pt>
                <c:pt idx="14">
                  <c:v>55.2</c:v>
                </c:pt>
                <c:pt idx="15">
                  <c:v>60.7</c:v>
                </c:pt>
                <c:pt idx="16">
                  <c:v>81.3</c:v>
                </c:pt>
                <c:pt idx="17">
                  <c:v>80.400000000000006</c:v>
                </c:pt>
                <c:pt idx="18">
                  <c:v>73.599999999999994</c:v>
                </c:pt>
                <c:pt idx="19">
                  <c:v>77.599999999999994</c:v>
                </c:pt>
              </c:numCache>
            </c:numRef>
          </c:val>
        </c:ser>
        <c:dLbls>
          <c:showVal val="1"/>
        </c:dLbls>
        <c:axId val="34364800"/>
        <c:axId val="34404224"/>
      </c:barChart>
      <c:catAx>
        <c:axId val="343648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1" i="0" u="none" strike="noStrike" baseline="0">
                <a:solidFill>
                  <a:srgbClr val="0000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404224"/>
        <c:crosses val="autoZero"/>
        <c:auto val="1"/>
        <c:lblAlgn val="ctr"/>
        <c:lblOffset val="100"/>
        <c:tickLblSkip val="1"/>
        <c:tickMarkSkip val="1"/>
      </c:catAx>
      <c:valAx>
        <c:axId val="3440422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Млрд. </a:t>
                </a:r>
                <a:r>
                  <a:rPr lang="en-US"/>
                  <a:t>$ </a:t>
                </a:r>
                <a:r>
                  <a:rPr lang="ru-RU"/>
                  <a:t>США</a:t>
                </a:r>
              </a:p>
            </c:rich>
          </c:tx>
          <c:layout>
            <c:manualLayout>
              <c:xMode val="edge"/>
              <c:yMode val="edge"/>
              <c:x val="1.1375387797311296E-2"/>
              <c:y val="0.3728813559322052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364800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8.7959601402254492E-2"/>
          <c:y val="4.0668570274869455E-2"/>
          <c:w val="0.75698749154155365"/>
          <c:h val="0.8403538980704337"/>
        </c:manualLayout>
      </c:layout>
      <c:barChart>
        <c:barDir val="col"/>
        <c:grouping val="clustered"/>
        <c:ser>
          <c:idx val="0"/>
          <c:order val="0"/>
          <c:tx>
            <c:strRef>
              <c:f>'[Диаграмма в Microsoft Office PowerPoint]Лист1'!$A$9</c:f>
              <c:strCache>
                <c:ptCount val="1"/>
                <c:pt idx="0">
                  <c:v>Мировое производство</c:v>
                </c:pt>
              </c:strCache>
            </c:strRef>
          </c:tx>
          <c:spPr>
            <a:solidFill>
              <a:srgbClr val="0033CC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PowerPoint]Лист1'!$G$8:$O$8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'[Диаграмма в Microsoft Office PowerPoint]Лист1'!$G$9:$O$9</c:f>
              <c:numCache>
                <c:formatCode>General</c:formatCode>
                <c:ptCount val="9"/>
                <c:pt idx="0">
                  <c:v>57.7</c:v>
                </c:pt>
                <c:pt idx="1">
                  <c:v>47.4</c:v>
                </c:pt>
                <c:pt idx="2">
                  <c:v>51.5</c:v>
                </c:pt>
                <c:pt idx="3">
                  <c:v>65.7</c:v>
                </c:pt>
                <c:pt idx="4">
                  <c:v>81.3</c:v>
                </c:pt>
                <c:pt idx="5">
                  <c:v>60.7</c:v>
                </c:pt>
                <c:pt idx="6">
                  <c:v>80.400000000000006</c:v>
                </c:pt>
                <c:pt idx="7">
                  <c:v>73.599999999999994</c:v>
                </c:pt>
                <c:pt idx="8">
                  <c:v>77.599999999999994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Office PowerPoint]Лист1'!$A$10</c:f>
              <c:strCache>
                <c:ptCount val="1"/>
                <c:pt idx="0">
                  <c:v>Северная Америка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PowerPoint]Лист1'!$G$8:$O$8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'[Диаграмма в Microsoft Office PowerPoint]Лист1'!$G$10:$O$10</c:f>
              <c:numCache>
                <c:formatCode>General</c:formatCode>
                <c:ptCount val="9"/>
                <c:pt idx="0">
                  <c:v>6.1</c:v>
                </c:pt>
                <c:pt idx="1">
                  <c:v>4.5</c:v>
                </c:pt>
                <c:pt idx="2">
                  <c:v>2.9</c:v>
                </c:pt>
                <c:pt idx="3">
                  <c:v>6.2</c:v>
                </c:pt>
                <c:pt idx="4">
                  <c:v>6.9</c:v>
                </c:pt>
                <c:pt idx="5">
                  <c:v>4.0999999999999996</c:v>
                </c:pt>
                <c:pt idx="6">
                  <c:v>6.7</c:v>
                </c:pt>
                <c:pt idx="7">
                  <c:v>7.1</c:v>
                </c:pt>
                <c:pt idx="8">
                  <c:v>6.3</c:v>
                </c:pt>
              </c:numCache>
            </c:numRef>
          </c:val>
        </c:ser>
        <c:ser>
          <c:idx val="2"/>
          <c:order val="2"/>
          <c:tx>
            <c:strRef>
              <c:f>'[Диаграмма в Microsoft Office PowerPoint]Лист1'!$A$11</c:f>
              <c:strCache>
                <c:ptCount val="1"/>
                <c:pt idx="0">
                  <c:v>Южная Америка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PowerPoint]Лист1'!$G$8:$O$8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'[Диаграмма в Microsoft Office PowerPoint]Лист1'!$G$11:$O$11</c:f>
              <c:numCache>
                <c:formatCode>General</c:formatCode>
                <c:ptCount val="9"/>
                <c:pt idx="0">
                  <c:v>0.30000000000000032</c:v>
                </c:pt>
                <c:pt idx="1">
                  <c:v>0.2</c:v>
                </c:pt>
                <c:pt idx="2">
                  <c:v>0.30000000000000032</c:v>
                </c:pt>
                <c:pt idx="3">
                  <c:v>0.8</c:v>
                </c:pt>
                <c:pt idx="4">
                  <c:v>1.2</c:v>
                </c:pt>
                <c:pt idx="5">
                  <c:v>1</c:v>
                </c:pt>
                <c:pt idx="6">
                  <c:v>1.2</c:v>
                </c:pt>
                <c:pt idx="7">
                  <c:v>0.8</c:v>
                </c:pt>
                <c:pt idx="8">
                  <c:v>0.9</c:v>
                </c:pt>
              </c:numCache>
            </c:numRef>
          </c:val>
        </c:ser>
        <c:ser>
          <c:idx val="3"/>
          <c:order val="3"/>
          <c:tx>
            <c:strRef>
              <c:f>'[Диаграмма в Microsoft Office PowerPoint]Лист1'!$A$12</c:f>
              <c:strCache>
                <c:ptCount val="1"/>
                <c:pt idx="0">
                  <c:v>Европа</c:v>
                </c:pt>
              </c:strCache>
            </c:strRef>
          </c:tx>
          <c:spPr>
            <a:solidFill>
              <a:srgbClr val="0099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PowerPoint]Лист1'!$G$8:$O$8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'[Диаграмма в Microsoft Office PowerPoint]Лист1'!$G$12:$O$12</c:f>
              <c:numCache>
                <c:formatCode>General</c:formatCode>
                <c:ptCount val="9"/>
                <c:pt idx="0">
                  <c:v>30.3</c:v>
                </c:pt>
                <c:pt idx="1">
                  <c:v>23.5</c:v>
                </c:pt>
                <c:pt idx="2">
                  <c:v>26.1</c:v>
                </c:pt>
                <c:pt idx="3">
                  <c:v>30.3</c:v>
                </c:pt>
                <c:pt idx="4">
                  <c:v>38.1</c:v>
                </c:pt>
                <c:pt idx="5">
                  <c:v>27.6</c:v>
                </c:pt>
                <c:pt idx="6">
                  <c:v>31.5</c:v>
                </c:pt>
                <c:pt idx="7">
                  <c:v>29.8</c:v>
                </c:pt>
                <c:pt idx="8">
                  <c:v>31.2</c:v>
                </c:pt>
              </c:numCache>
            </c:numRef>
          </c:val>
        </c:ser>
        <c:ser>
          <c:idx val="4"/>
          <c:order val="4"/>
          <c:tx>
            <c:strRef>
              <c:f>'[Диаграмма в Microsoft Office PowerPoint]Лист1'!$A$13</c:f>
              <c:strCache>
                <c:ptCount val="1"/>
                <c:pt idx="0">
                  <c:v>Азия</c:v>
                </c:pt>
              </c:strCache>
            </c:strRef>
          </c:tx>
          <c:spPr>
            <a:solidFill>
              <a:srgbClr val="FF00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33CC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'[Диаграмма в Microsoft Office PowerPoint]Лист1'!$G$8:$O$8</c:f>
              <c:numCache>
                <c:formatCode>General</c:formatCode>
                <c:ptCount val="9"/>
                <c:pt idx="0">
                  <c:v>2000</c:v>
                </c:pt>
                <c:pt idx="1">
                  <c:v>2002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'[Диаграмма в Microsoft Office PowerPoint]Лист1'!$G$13:$O$13</c:f>
              <c:numCache>
                <c:formatCode>General</c:formatCode>
                <c:ptCount val="9"/>
                <c:pt idx="0">
                  <c:v>21</c:v>
                </c:pt>
                <c:pt idx="1">
                  <c:v>19.2</c:v>
                </c:pt>
                <c:pt idx="2">
                  <c:v>22.2</c:v>
                </c:pt>
                <c:pt idx="3">
                  <c:v>28.4</c:v>
                </c:pt>
                <c:pt idx="4">
                  <c:v>35.1</c:v>
                </c:pt>
                <c:pt idx="5">
                  <c:v>28</c:v>
                </c:pt>
                <c:pt idx="6">
                  <c:v>41</c:v>
                </c:pt>
                <c:pt idx="7">
                  <c:v>35.9</c:v>
                </c:pt>
                <c:pt idx="8">
                  <c:v>37.200000000000003</c:v>
                </c:pt>
              </c:numCache>
            </c:numRef>
          </c:val>
        </c:ser>
        <c:axId val="34525184"/>
        <c:axId val="34526720"/>
      </c:barChart>
      <c:catAx>
        <c:axId val="34525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 i="0" baseline="0">
                <a:solidFill>
                  <a:srgbClr val="0033CC"/>
                </a:solidFill>
              </a:defRPr>
            </a:pPr>
            <a:endParaRPr lang="ru-RU"/>
          </a:p>
        </c:txPr>
        <c:crossAx val="34526720"/>
        <c:crosses val="autoZero"/>
        <c:auto val="1"/>
        <c:lblAlgn val="ctr"/>
        <c:lblOffset val="100"/>
      </c:catAx>
      <c:valAx>
        <c:axId val="3452672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200" b="1" i="0" baseline="0">
                <a:solidFill>
                  <a:srgbClr val="0033CC"/>
                </a:solidFill>
              </a:defRPr>
            </a:pPr>
            <a:endParaRPr lang="ru-RU"/>
          </a:p>
        </c:txPr>
        <c:crossAx val="34525184"/>
        <c:crosses val="autoZero"/>
        <c:crossBetween val="between"/>
      </c:valAx>
      <c:spPr>
        <a:solidFill>
          <a:srgbClr val="66FFFF"/>
        </a:solidFill>
      </c:spPr>
    </c:plotArea>
    <c:legend>
      <c:legendPos val="r"/>
      <c:layout>
        <c:manualLayout>
          <c:xMode val="edge"/>
          <c:yMode val="edge"/>
          <c:x val="0.84494720339112295"/>
          <c:y val="0.26114533760203029"/>
          <c:w val="0.14219108092294094"/>
          <c:h val="0.4337529924144104"/>
        </c:manualLayout>
      </c:layout>
      <c:txPr>
        <a:bodyPr/>
        <a:lstStyle/>
        <a:p>
          <a:pPr>
            <a:defRPr baseline="0">
              <a:solidFill>
                <a:srgbClr val="0000FF"/>
              </a:solidFill>
            </a:defRPr>
          </a:pPr>
          <a:endParaRPr lang="ru-RU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137538779731135"/>
          <c:y val="4.7457627118644645E-2"/>
          <c:w val="0.87590486039296789"/>
          <c:h val="0.78983050847458036"/>
        </c:manualLayout>
      </c:layout>
      <c:lineChart>
        <c:grouping val="standard"/>
        <c:ser>
          <c:idx val="1"/>
          <c:order val="0"/>
          <c:tx>
            <c:v>Станки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Лист1!$A$1:$K$1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Лист1!$A$2:$K$2</c:f>
              <c:numCache>
                <c:formatCode>General</c:formatCode>
                <c:ptCount val="11"/>
                <c:pt idx="0">
                  <c:v>5496</c:v>
                </c:pt>
                <c:pt idx="1">
                  <c:v>4795</c:v>
                </c:pt>
                <c:pt idx="2">
                  <c:v>5000</c:v>
                </c:pt>
                <c:pt idx="3">
                  <c:v>5020</c:v>
                </c:pt>
                <c:pt idx="4">
                  <c:v>4760</c:v>
                </c:pt>
                <c:pt idx="5">
                  <c:v>1774</c:v>
                </c:pt>
                <c:pt idx="6">
                  <c:v>2002</c:v>
                </c:pt>
                <c:pt idx="7">
                  <c:v>2500</c:v>
                </c:pt>
                <c:pt idx="8">
                  <c:v>2320</c:v>
                </c:pt>
                <c:pt idx="9">
                  <c:v>2457</c:v>
                </c:pt>
                <c:pt idx="10">
                  <c:v>2739</c:v>
                </c:pt>
              </c:numCache>
            </c:numRef>
          </c:val>
        </c:ser>
        <c:ser>
          <c:idx val="2"/>
          <c:order val="1"/>
          <c:tx>
            <c:v>КПО</c:v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Лист1!$A$1:$K$1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Лист1!$A$3:$K$3</c:f>
              <c:numCache>
                <c:formatCode>General</c:formatCode>
                <c:ptCount val="11"/>
                <c:pt idx="0">
                  <c:v>1564</c:v>
                </c:pt>
                <c:pt idx="1">
                  <c:v>1503</c:v>
                </c:pt>
                <c:pt idx="2">
                  <c:v>1996</c:v>
                </c:pt>
                <c:pt idx="3">
                  <c:v>2591</c:v>
                </c:pt>
                <c:pt idx="4">
                  <c:v>2779</c:v>
                </c:pt>
                <c:pt idx="5">
                  <c:v>1094</c:v>
                </c:pt>
                <c:pt idx="6">
                  <c:v>1928</c:v>
                </c:pt>
                <c:pt idx="7">
                  <c:v>2241</c:v>
                </c:pt>
                <c:pt idx="8">
                  <c:v>1534</c:v>
                </c:pt>
                <c:pt idx="9">
                  <c:v>1816</c:v>
                </c:pt>
                <c:pt idx="10">
                  <c:v>1349</c:v>
                </c:pt>
              </c:numCache>
            </c:numRef>
          </c:val>
        </c:ser>
        <c:dLbls>
          <c:showVal val="1"/>
        </c:dLbls>
        <c:marker val="1"/>
        <c:axId val="34626560"/>
        <c:axId val="34640640"/>
      </c:lineChart>
      <c:catAx>
        <c:axId val="34626560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640640"/>
        <c:crosses val="autoZero"/>
        <c:auto val="1"/>
        <c:lblAlgn val="ctr"/>
        <c:lblOffset val="100"/>
        <c:tickLblSkip val="1"/>
        <c:tickMarkSkip val="1"/>
      </c:catAx>
      <c:valAx>
        <c:axId val="34640640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000" b="1" i="0" u="none" strike="noStrike" baseline="0">
                    <a:solidFill>
                      <a:srgbClr val="0000FF"/>
                    </a:solidFill>
                    <a:latin typeface="Arial Cyr"/>
                    <a:cs typeface="Arial Cyr"/>
                  </a:rPr>
                  <a:t> </a:t>
                </a:r>
                <a:r>
                  <a:rPr lang="ru-RU" sz="1400" b="1" i="0" u="none" strike="noStrike" baseline="0">
                    <a:solidFill>
                      <a:srgbClr val="0000FF"/>
                    </a:solidFill>
                    <a:latin typeface="Arial Cyr"/>
                    <a:cs typeface="Arial Cyr"/>
                  </a:rPr>
                  <a:t>штук</a:t>
                </a:r>
              </a:p>
            </c:rich>
          </c:tx>
          <c:layout>
            <c:manualLayout>
              <c:xMode val="edge"/>
              <c:yMode val="edge"/>
              <c:x val="6.2047569803516511E-3"/>
              <c:y val="0.3949152542372902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FF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4626560"/>
        <c:crosses val="autoZero"/>
        <c:crossBetween val="between"/>
      </c:valAx>
      <c:spPr>
        <a:solidFill>
          <a:srgbClr val="CC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43950361944157185"/>
          <c:y val="0.9440677966101696"/>
          <c:w val="0.22543950361944198"/>
          <c:h val="5.2542372881355881E-2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470" b="1" i="0" u="none" strike="noStrike" baseline="0">
              <a:solidFill>
                <a:srgbClr val="0000FF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0987729658792651"/>
          <c:y val="0.10979054378766125"/>
          <c:w val="0.85678937007874323"/>
          <c:h val="0.66823983450667224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Производство станков млн. руб.</c:v>
                </c:pt>
              </c:strCache>
            </c:strRef>
          </c:tx>
          <c:spPr>
            <a:solidFill>
              <a:srgbClr val="FFFF00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4146</c:v>
                </c:pt>
                <c:pt idx="1">
                  <c:v>2963</c:v>
                </c:pt>
                <c:pt idx="2">
                  <c:v>2660</c:v>
                </c:pt>
                <c:pt idx="3">
                  <c:v>2500</c:v>
                </c:pt>
                <c:pt idx="4">
                  <c:v>3134</c:v>
                </c:pt>
                <c:pt idx="5">
                  <c:v>3584</c:v>
                </c:pt>
                <c:pt idx="6">
                  <c:v>4024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Производство станков с ЧПУ млн руб</c:v>
                </c:pt>
              </c:strCache>
            </c:strRef>
          </c:tx>
          <c:spPr>
            <a:solidFill>
              <a:srgbClr val="CC0099"/>
            </a:solidFill>
          </c:spPr>
          <c:dLbls>
            <c:txPr>
              <a:bodyPr/>
              <a:lstStyle/>
              <a:p>
                <a:pPr>
                  <a:defRPr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Лист1!$B$1:$H$1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Лист1!$B$4:$H$4</c:f>
              <c:numCache>
                <c:formatCode>General</c:formatCode>
                <c:ptCount val="7"/>
                <c:pt idx="0">
                  <c:v>2301</c:v>
                </c:pt>
                <c:pt idx="1">
                  <c:v>1634</c:v>
                </c:pt>
                <c:pt idx="2">
                  <c:v>1879</c:v>
                </c:pt>
                <c:pt idx="3">
                  <c:v>1573</c:v>
                </c:pt>
                <c:pt idx="4">
                  <c:v>1743</c:v>
                </c:pt>
                <c:pt idx="5">
                  <c:v>2178</c:v>
                </c:pt>
                <c:pt idx="6">
                  <c:v>2864</c:v>
                </c:pt>
              </c:numCache>
            </c:numRef>
          </c:val>
        </c:ser>
        <c:axId val="34679424"/>
        <c:axId val="34701696"/>
      </c:barChart>
      <c:catAx>
        <c:axId val="34679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kern="400" baseline="0">
                <a:solidFill>
                  <a:srgbClr val="0000FF"/>
                </a:solidFill>
              </a:defRPr>
            </a:pPr>
            <a:endParaRPr lang="ru-RU"/>
          </a:p>
        </c:txPr>
        <c:crossAx val="34701696"/>
        <c:crosses val="autoZero"/>
        <c:auto val="1"/>
        <c:lblAlgn val="ctr"/>
        <c:lblOffset val="100"/>
      </c:catAx>
      <c:valAx>
        <c:axId val="347016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ru-RU"/>
          </a:p>
        </c:txPr>
        <c:crossAx val="34679424"/>
        <c:crosses val="autoZero"/>
        <c:crossBetween val="between"/>
      </c:valAx>
      <c:spPr>
        <a:solidFill>
          <a:srgbClr val="66FFFF"/>
        </a:solidFill>
      </c:spPr>
    </c:plotArea>
    <c:legend>
      <c:legendPos val="b"/>
      <c:txPr>
        <a:bodyPr/>
        <a:lstStyle/>
        <a:p>
          <a:pPr>
            <a:defRPr b="1" i="0" baseline="0">
              <a:solidFill>
                <a:srgbClr val="0000FF"/>
              </a:solidFill>
            </a:defRPr>
          </a:pPr>
          <a:endParaRPr lang="ru-RU"/>
        </a:p>
      </c:txPr>
    </c:legend>
    <c:plotVisOnly val="1"/>
  </c:chart>
  <c:spPr>
    <a:solidFill>
      <a:srgbClr val="66FFFF"/>
    </a:solidFill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1756313266271747E-2"/>
          <c:y val="1.7498264329861991E-2"/>
          <c:w val="0.86144632270616506"/>
          <c:h val="0.84874180040472635"/>
        </c:manualLayout>
      </c:layout>
      <c:lineChart>
        <c:grouping val="standard"/>
        <c:ser>
          <c:idx val="0"/>
          <c:order val="0"/>
          <c:tx>
            <c:v>Инструмент металлообрабатывающий</c:v>
          </c:tx>
          <c:spPr>
            <a:ln>
              <a:solidFill>
                <a:srgbClr val="FFC000"/>
              </a:solidFill>
            </a:ln>
          </c:spPr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2.7024736953629412E-3"/>
                  <c:y val="-1.933978581894570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2.1815149107146719E-3"/>
                  <c:y val="-1.669952783039814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0744774933370775E-3"/>
                  <c:y val="1.7822780894344822E-3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4.0146386341957906E-2"/>
                  <c:y val="3.346537395200461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5262397735880316E-2"/>
                  <c:y val="1.7623826020719685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5262397735880316E-2"/>
                  <c:y val="3.610563194055219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 i="0" baseline="0">
                    <a:solidFill>
                      <a:srgbClr val="FFC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Лист1!$A$8:$A$16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Лист1!$B$8:$B$16</c:f>
              <c:numCache>
                <c:formatCode>General</c:formatCode>
                <c:ptCount val="9"/>
                <c:pt idx="0">
                  <c:v>2408</c:v>
                </c:pt>
                <c:pt idx="1">
                  <c:v>2460</c:v>
                </c:pt>
                <c:pt idx="2">
                  <c:v>2510</c:v>
                </c:pt>
                <c:pt idx="3">
                  <c:v>1393</c:v>
                </c:pt>
                <c:pt idx="4">
                  <c:v>1691</c:v>
                </c:pt>
                <c:pt idx="5">
                  <c:v>1703</c:v>
                </c:pt>
                <c:pt idx="6">
                  <c:v>1913</c:v>
                </c:pt>
                <c:pt idx="7">
                  <c:v>2055</c:v>
                </c:pt>
                <c:pt idx="8">
                  <c:v>1958</c:v>
                </c:pt>
              </c:numCache>
            </c:numRef>
          </c:val>
        </c:ser>
        <c:ser>
          <c:idx val="1"/>
          <c:order val="1"/>
          <c:tx>
            <c:v>Инструмент абразивный</c:v>
          </c:tx>
          <c:spPr>
            <a:ln>
              <a:solidFill>
                <a:srgbClr val="FF0000"/>
              </a:solidFill>
            </a:ln>
          </c:spPr>
          <c:marker>
            <c:symbol val="diamond"/>
            <c:size val="7"/>
            <c:spPr>
              <a:solidFill>
                <a:srgbClr val="FF0000"/>
              </a:solidFill>
            </c:spPr>
          </c:marker>
          <c:dLbls>
            <c:txPr>
              <a:bodyPr/>
              <a:lstStyle/>
              <a:p>
                <a:pPr>
                  <a:defRPr sz="1200" b="1" i="0" baseline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Лист1!$A$8:$A$16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Лист1!$C$8:$C$16</c:f>
              <c:numCache>
                <c:formatCode>General</c:formatCode>
                <c:ptCount val="9"/>
                <c:pt idx="0">
                  <c:v>2864</c:v>
                </c:pt>
                <c:pt idx="1">
                  <c:v>2987</c:v>
                </c:pt>
                <c:pt idx="2">
                  <c:v>3112</c:v>
                </c:pt>
                <c:pt idx="3">
                  <c:v>2412</c:v>
                </c:pt>
                <c:pt idx="4">
                  <c:v>2863</c:v>
                </c:pt>
                <c:pt idx="5">
                  <c:v>3176</c:v>
                </c:pt>
                <c:pt idx="6">
                  <c:v>3185</c:v>
                </c:pt>
                <c:pt idx="7">
                  <c:v>3754</c:v>
                </c:pt>
                <c:pt idx="8">
                  <c:v>4373</c:v>
                </c:pt>
              </c:numCache>
            </c:numRef>
          </c:val>
        </c:ser>
        <c:ser>
          <c:idx val="2"/>
          <c:order val="2"/>
          <c:tx>
            <c:v>Инструмент алмазный</c:v>
          </c:tx>
          <c:spPr>
            <a:ln>
              <a:solidFill>
                <a:srgbClr val="0000FF"/>
              </a:solidFill>
            </a:ln>
          </c:spPr>
          <c:marker>
            <c:symbol val="diamond"/>
            <c:size val="7"/>
            <c:spPr>
              <a:solidFill>
                <a:srgbClr val="0000FF"/>
              </a:solidFill>
            </c:spPr>
          </c:marker>
          <c:dLbls>
            <c:dLbl>
              <c:idx val="0"/>
              <c:layout>
                <c:manualLayout>
                  <c:x val="-3.8453270291851006E-2"/>
                  <c:y val="-2.290413410348490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8685293079695893E-2"/>
                  <c:y val="2.1980251701822887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3.1941285483747681E-2"/>
                  <c:y val="-2.290413410348480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8685293079695893E-2"/>
                  <c:y val="1.4059477736180433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2.3801304473618307E-2"/>
                  <c:y val="2.462050969037050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5197277887799465E-2"/>
                  <c:y val="2.4620509690370506E-2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 val="-2.2173308271592446E-2"/>
                  <c:y val="-3.082490806912746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2.705729687766999E-2"/>
                  <c:y val="-3.610542404622248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 i="0" baseline="0">
                    <a:solidFill>
                      <a:srgbClr val="0000FF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Лист1!$A$8:$A$16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Лист1!$D$8:$D$16</c:f>
              <c:numCache>
                <c:formatCode>General</c:formatCode>
                <c:ptCount val="9"/>
                <c:pt idx="0">
                  <c:v>442</c:v>
                </c:pt>
                <c:pt idx="1">
                  <c:v>825</c:v>
                </c:pt>
                <c:pt idx="2">
                  <c:v>665</c:v>
                </c:pt>
                <c:pt idx="3">
                  <c:v>246</c:v>
                </c:pt>
                <c:pt idx="4">
                  <c:v>555</c:v>
                </c:pt>
                <c:pt idx="5">
                  <c:v>690</c:v>
                </c:pt>
                <c:pt idx="6">
                  <c:v>681</c:v>
                </c:pt>
                <c:pt idx="7">
                  <c:v>554</c:v>
                </c:pt>
                <c:pt idx="8">
                  <c:v>273</c:v>
                </c:pt>
              </c:numCache>
            </c:numRef>
          </c:val>
        </c:ser>
        <c:ser>
          <c:idx val="3"/>
          <c:order val="3"/>
          <c:tx>
            <c:v>Твёрдые сплавы</c:v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7"/>
            <c:spPr>
              <a:solidFill>
                <a:srgbClr val="7030A0"/>
              </a:solidFill>
            </c:spPr>
          </c:marker>
          <c:dLbls>
            <c:dLbl>
              <c:idx val="3"/>
              <c:layout>
                <c:manualLayout>
                  <c:x val="-4.9914363554113134E-2"/>
                  <c:y val="1.933999371327546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3.2006405331828566E-2"/>
                  <c:y val="3.2541283656012956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5262397735880316E-2"/>
                  <c:y val="-3.0824908069127462E-2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 val="-3.5262397735880316E-2"/>
                  <c:y val="-2.554439209203232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 i="0" baseline="0">
                    <a:solidFill>
                      <a:srgbClr val="7030A0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Лист1!$A$8:$A$16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Лист1!$E$8:$E$16</c:f>
              <c:numCache>
                <c:formatCode>General</c:formatCode>
                <c:ptCount val="9"/>
                <c:pt idx="0">
                  <c:v>1948</c:v>
                </c:pt>
                <c:pt idx="1">
                  <c:v>2314</c:v>
                </c:pt>
                <c:pt idx="2">
                  <c:v>2126</c:v>
                </c:pt>
                <c:pt idx="3">
                  <c:v>1457</c:v>
                </c:pt>
                <c:pt idx="4">
                  <c:v>1686</c:v>
                </c:pt>
                <c:pt idx="5">
                  <c:v>2517</c:v>
                </c:pt>
                <c:pt idx="6">
                  <c:v>2443</c:v>
                </c:pt>
                <c:pt idx="7">
                  <c:v>2118</c:v>
                </c:pt>
                <c:pt idx="8">
                  <c:v>2939</c:v>
                </c:pt>
              </c:numCache>
            </c:numRef>
          </c:val>
        </c:ser>
        <c:ser>
          <c:idx val="4"/>
          <c:order val="4"/>
          <c:tx>
            <c:v>Всего инструмента</c:v>
          </c:tx>
          <c:spPr>
            <a:ln>
              <a:solidFill>
                <a:srgbClr val="009900"/>
              </a:solidFill>
            </a:ln>
          </c:spPr>
          <c:marker>
            <c:symbol val="diamond"/>
            <c:size val="7"/>
            <c:spPr>
              <a:solidFill>
                <a:srgbClr val="009900"/>
              </a:solidFill>
            </c:spPr>
          </c:marker>
          <c:dLbls>
            <c:txPr>
              <a:bodyPr/>
              <a:lstStyle/>
              <a:p>
                <a:pPr>
                  <a:defRPr sz="1200" b="1" i="0" baseline="0">
                    <a:solidFill>
                      <a:srgbClr val="009900"/>
                    </a:solidFill>
                  </a:defRPr>
                </a:pPr>
                <a:endParaRPr lang="ru-RU"/>
              </a:p>
            </c:txPr>
            <c:dLblPos val="b"/>
            <c:showVal val="1"/>
          </c:dLbls>
          <c:cat>
            <c:numRef>
              <c:f>Лист1!$A$8:$A$16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Лист1!$F$8:$F$16</c:f>
              <c:numCache>
                <c:formatCode>General</c:formatCode>
                <c:ptCount val="9"/>
                <c:pt idx="0">
                  <c:v>7662</c:v>
                </c:pt>
                <c:pt idx="1">
                  <c:v>8586</c:v>
                </c:pt>
                <c:pt idx="2">
                  <c:v>8413</c:v>
                </c:pt>
                <c:pt idx="3">
                  <c:v>5508</c:v>
                </c:pt>
                <c:pt idx="4">
                  <c:v>6795</c:v>
                </c:pt>
                <c:pt idx="5">
                  <c:v>8086</c:v>
                </c:pt>
                <c:pt idx="6">
                  <c:v>8222</c:v>
                </c:pt>
                <c:pt idx="7">
                  <c:v>8481</c:v>
                </c:pt>
                <c:pt idx="8">
                  <c:v>9543</c:v>
                </c:pt>
              </c:numCache>
            </c:numRef>
          </c:val>
        </c:ser>
        <c:marker val="1"/>
        <c:axId val="35170560"/>
        <c:axId val="35483648"/>
      </c:lineChart>
      <c:catAx>
        <c:axId val="35170560"/>
        <c:scaling>
          <c:orientation val="minMax"/>
        </c:scaling>
        <c:axPos val="b"/>
        <c:majorGridlines/>
        <c:numFmt formatCode="General" sourceLinked="1"/>
        <c:tickLblPos val="low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ru-RU"/>
          </a:p>
        </c:txPr>
        <c:crossAx val="35483648"/>
        <c:crosses val="autoZero"/>
        <c:auto val="1"/>
        <c:lblAlgn val="ctr"/>
        <c:lblOffset val="100"/>
      </c:catAx>
      <c:valAx>
        <c:axId val="35483648"/>
        <c:scaling>
          <c:orientation val="minMax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ru-RU"/>
          </a:p>
        </c:txPr>
        <c:crossAx val="35170560"/>
        <c:crosses val="autoZero"/>
        <c:crossBetween val="between"/>
      </c:valAx>
      <c:spPr>
        <a:solidFill>
          <a:srgbClr val="66FFFF"/>
        </a:solidFill>
      </c:spPr>
    </c:plotArea>
    <c:legend>
      <c:legendPos val="r"/>
      <c:layout>
        <c:manualLayout>
          <c:xMode val="edge"/>
          <c:yMode val="edge"/>
          <c:x val="4.9689138508036163E-2"/>
          <c:y val="0.92398425196850464"/>
          <c:w val="0.95031086149196087"/>
          <c:h val="6.3948278524007959E-2"/>
        </c:manualLayout>
      </c:layout>
      <c:txPr>
        <a:bodyPr/>
        <a:lstStyle/>
        <a:p>
          <a:pPr>
            <a:defRPr b="1" i="0" baseline="0">
              <a:solidFill>
                <a:srgbClr val="0000FF"/>
              </a:solidFill>
            </a:defRPr>
          </a:pPr>
          <a:endParaRPr lang="ru-RU"/>
        </a:p>
      </c:txPr>
    </c:legend>
    <c:plotVisOnly val="1"/>
    <c:dispBlanksAs val="gap"/>
  </c:chart>
  <c:spPr>
    <a:noFill/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-0.10179256338163384"/>
                  <c:y val="0.20901571459713844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-0.19705398887346892"/>
                  <c:y val="0.11376915196346626"/>
                </c:manualLayout>
              </c:layout>
              <c:showCatName val="1"/>
              <c:showPercent val="1"/>
            </c:dLbl>
            <c:dLbl>
              <c:idx val="6"/>
              <c:layout>
                <c:manualLayout>
                  <c:x val="-0.12996950499060392"/>
                  <c:y val="-9.8995424193881777E-3"/>
                </c:manualLayout>
              </c:layout>
              <c:showCatName val="1"/>
              <c:showPercent val="1"/>
            </c:dLbl>
            <c:dLbl>
              <c:idx val="7"/>
              <c:layout>
                <c:manualLayout>
                  <c:x val="0.13133397099035637"/>
                  <c:y val="-1.4249829497692342E-3"/>
                </c:manualLayout>
              </c:layout>
              <c:showCatName val="1"/>
              <c:showPercent val="1"/>
            </c:dLbl>
            <c:dLbl>
              <c:idx val="8"/>
              <c:layout>
                <c:manualLayout>
                  <c:x val="0.2614383234746348"/>
                  <c:y val="0.1373608803443124"/>
                </c:manualLayout>
              </c:layout>
              <c:showCatName val="1"/>
              <c:showPercent val="1"/>
            </c:dLbl>
            <c:showCatName val="1"/>
            <c:showPercent val="1"/>
            <c:showLeaderLines val="1"/>
          </c:dLbls>
          <c:cat>
            <c:strRef>
              <c:f>'[диаграмма многоуровневая.xlsx]Лист1'!$A$60:$A$68</c:f>
              <c:strCache>
                <c:ptCount val="9"/>
                <c:pt idx="0">
                  <c:v>Станки токарные:</c:v>
                </c:pt>
                <c:pt idx="1">
                  <c:v>Станки фрезерные:</c:v>
                </c:pt>
                <c:pt idx="2">
                  <c:v>Станки шлифовальные:</c:v>
                </c:pt>
                <c:pt idx="3">
                  <c:v>Станки сверлильно-расточные:</c:v>
                </c:pt>
                <c:pt idx="4">
                  <c:v>Станки для электрофизико-химических и других методов обработки:</c:v>
                </c:pt>
                <c:pt idx="5">
                  <c:v>Станки отрезные, ленточные</c:v>
                </c:pt>
                <c:pt idx="6">
                  <c:v>Станки зубообрабатывающие:</c:v>
                </c:pt>
                <c:pt idx="7">
                  <c:v>Станки резьбонарезные, резьбонакатные</c:v>
                </c:pt>
                <c:pt idx="8">
                  <c:v>Станки строгальные, долбежные и протяжные</c:v>
                </c:pt>
              </c:strCache>
            </c:strRef>
          </c:cat>
          <c:val>
            <c:numRef>
              <c:f>'[диаграмма многоуровневая.xlsx]Лист1'!$B$60:$B$68</c:f>
              <c:numCache>
                <c:formatCode>General</c:formatCode>
                <c:ptCount val="9"/>
                <c:pt idx="0">
                  <c:v>736</c:v>
                </c:pt>
                <c:pt idx="1">
                  <c:v>512</c:v>
                </c:pt>
                <c:pt idx="2">
                  <c:v>453</c:v>
                </c:pt>
                <c:pt idx="3">
                  <c:v>410</c:v>
                </c:pt>
                <c:pt idx="4">
                  <c:v>278</c:v>
                </c:pt>
                <c:pt idx="5">
                  <c:v>109</c:v>
                </c:pt>
                <c:pt idx="6">
                  <c:v>86</c:v>
                </c:pt>
                <c:pt idx="7">
                  <c:v>37</c:v>
                </c:pt>
                <c:pt idx="8">
                  <c:v>12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0.59635</cdr:x>
      <cdr:y>0.95669</cdr:y>
    </cdr:from>
    <cdr:to>
      <cdr:x>0.87211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92750" y="5376332"/>
          <a:ext cx="2540000" cy="2434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2.98682E-7</cdr:x>
      <cdr:y>0.21978</cdr:y>
    </cdr:from>
    <cdr:to>
      <cdr:x>0.03272</cdr:x>
      <cdr:y>0.68956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704847" y="1466850"/>
          <a:ext cx="1628774" cy="2190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i="0" baseline="0">
              <a:solidFill>
                <a:srgbClr val="0033CC"/>
              </a:solidFill>
            </a:rPr>
            <a:t>Млрд. </a:t>
          </a:r>
          <a:r>
            <a:rPr lang="en-US" sz="1200" b="1" i="0" baseline="0">
              <a:solidFill>
                <a:srgbClr val="0033CC"/>
              </a:solidFill>
            </a:rPr>
            <a:t>$</a:t>
          </a:r>
          <a:r>
            <a:rPr lang="ru-RU" sz="1200" b="1" i="0" baseline="0">
              <a:solidFill>
                <a:srgbClr val="0033CC"/>
              </a:solidFill>
            </a:rPr>
            <a:t> США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</cdr:x>
      <cdr:y>0.01782</cdr:y>
    </cdr:from>
    <cdr:to>
      <cdr:x>0.225</cdr:x>
      <cdr:y>0.05916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300" y="60260"/>
          <a:ext cx="914400" cy="1397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b="1" i="0" baseline="0">
              <a:solidFill>
                <a:srgbClr val="0000FF"/>
              </a:solidFill>
            </a:rPr>
            <a:t>млн. руб</a:t>
          </a:r>
        </a:p>
        <a:p xmlns:a="http://schemas.openxmlformats.org/drawingml/2006/main">
          <a:endParaRPr lang="ru-RU" sz="1100">
            <a:solidFill>
              <a:srgbClr val="0000FF"/>
            </a:solidFill>
          </a:endParaRPr>
        </a:p>
      </cdr:txBody>
    </cdr:sp>
  </cdr:relSizeAnchor>
  <cdr:relSizeAnchor xmlns:cdr="http://schemas.openxmlformats.org/drawingml/2006/chartDrawing">
    <cdr:from>
      <cdr:x>0.45137</cdr:x>
      <cdr:y>0.40678</cdr:y>
    </cdr:from>
    <cdr:to>
      <cdr:x>0.62038</cdr:x>
      <cdr:y>0.66485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71834" y="1714512"/>
          <a:ext cx="1150218" cy="1087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0.35246</cdr:x>
      <cdr:y>0.46633</cdr:y>
    </cdr:from>
    <cdr:to>
      <cdr:x>0.50984</cdr:x>
      <cdr:y>0.70574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047875" y="17811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0.39672</cdr:x>
      <cdr:y>0.61596</cdr:y>
    </cdr:from>
    <cdr:to>
      <cdr:x>0.5541</cdr:x>
      <cdr:y>0.85536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305050" y="23526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0.53443</cdr:x>
      <cdr:y>0.54613</cdr:y>
    </cdr:from>
    <cdr:to>
      <cdr:x>0.6918</cdr:x>
      <cdr:y>0.78554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105150" y="2085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000" b="1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0.41886</cdr:x>
      <cdr:y>0.06234</cdr:y>
    </cdr:from>
    <cdr:to>
      <cdr:x>0.56723</cdr:x>
      <cdr:y>0.30175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581276" y="2381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0.43431</cdr:x>
      <cdr:y>0</cdr:y>
    </cdr:from>
    <cdr:to>
      <cdr:x>0.58269</cdr:x>
      <cdr:y>0.2394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676526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100" b="1">
            <a:solidFill>
              <a:srgbClr val="FF0000"/>
            </a:solidFill>
            <a:latin typeface="+mn-lt"/>
            <a:ea typeface="+mn-ea"/>
            <a:cs typeface="+mn-cs"/>
          </a:endParaRPr>
        </a:p>
        <a:p xmlns:a="http://schemas.openxmlformats.org/drawingml/2006/main">
          <a:pPr algn="ctr"/>
          <a:r>
            <a:rPr lang="ru-RU" sz="1100" b="1">
              <a:solidFill>
                <a:srgbClr val="FF0000"/>
              </a:solidFill>
              <a:latin typeface="+mn-lt"/>
              <a:ea typeface="+mn-ea"/>
              <a:cs typeface="+mn-cs"/>
            </a:rPr>
            <a:t> </a:t>
          </a:r>
        </a:p>
        <a:p xmlns:a="http://schemas.openxmlformats.org/drawingml/2006/main">
          <a:endParaRPr lang="ru-RU" sz="110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0.33282</cdr:y>
    </cdr:from>
    <cdr:to>
      <cdr:x>0.02797</cdr:x>
      <cdr:y>0.54657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52451" y="2628902"/>
          <a:ext cx="1333501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>
              <a:solidFill>
                <a:srgbClr val="0000FF"/>
              </a:solidFill>
            </a:rPr>
            <a:t>млн. руб.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BCF3-DA96-4B14-9FA2-D9BCB11F2765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7E56-4CC8-408D-B3E9-9E940D3E4A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AAA4-486C-43EB-92D4-060A79FED944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7BEC-5629-490A-89C6-CB85CA5A2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D83FE-F81E-4F12-B6A5-BFDCA99DD9A8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FAAC-D390-4C52-9009-C3E76A9F9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D2F14-D2C0-4CB0-99B0-E98CD1EDDB52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F2522-F1FE-4B14-80F6-B2CA651EB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D65D-04D3-4C2D-AE2A-BEAD8A42272B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E38F-C420-4833-88DF-9FFCE5380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37E3-72F3-427C-84A0-66E9D0C56B5C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A212-54C7-406D-A092-890B04649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CC612-9180-4BB1-A2EC-73687423E4F4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F6BC-8BAB-4654-A3D2-6A501411CF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A7534-3DE7-4684-8ED3-8DEF8C70BD0A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49DCA-3E17-4E58-8C62-DAD2684FA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9477-D5DA-4BB4-890A-E1615FC932DF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0C531-A3C5-4E91-9AD3-7A3D02BA7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2399E-A06C-4EBC-8BBC-F142A4FE2319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B0095-CFD0-42FD-90B6-1F7BC7E75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BFB68-D624-4EA5-B639-3C1D999F5803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23BA-4D27-4ECC-9569-3F8FC2719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D4A0A6-C511-4B1C-9550-187A00C17458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2E85B-D41C-4B39-A7EB-86D4434A2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4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265588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Российская Ассоциация </a:t>
            </a:r>
            <a:b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0000FF"/>
                </a:solidFill>
                <a:latin typeface="Times New Roman" pitchFamily="18" charset="0"/>
              </a:rPr>
              <a:t>"Станкоинструмент" </a:t>
            </a:r>
            <a: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ru-RU" b="1" smtClean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85750" y="4819650"/>
            <a:ext cx="8858250" cy="203835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6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6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Выступление Президента Ассоциации Самодурова Г.В. На 5-м международном научно-техническом форуме «Современные тенденции в технологиях и конструкциях металлообрабатывающего оборудования».</a:t>
            </a:r>
            <a:br>
              <a:rPr lang="ru-RU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sz="1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26 мая 2015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</a:pPr>
            <a:endParaRPr lang="ru-RU" sz="1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800" smtClean="0">
              <a:solidFill>
                <a:srgbClr val="898989"/>
              </a:solidFill>
            </a:endParaRPr>
          </a:p>
        </p:txBody>
      </p:sp>
      <p:pic>
        <p:nvPicPr>
          <p:cNvPr id="13315" name="Рисунок 4" descr="http://img-fotki.yandex.ru/get/5900/102699435.5f3/0_836ce_8f5c1352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428625"/>
            <a:ext cx="59404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3929063"/>
            <a:ext cx="1143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253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2532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9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533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1"/>
          <p:cNvSpPr>
            <a:spLocks noChangeArrowheads="1"/>
          </p:cNvSpPr>
          <p:nvPr/>
        </p:nvSpPr>
        <p:spPr bwMode="auto">
          <a:xfrm>
            <a:off x="0" y="1947863"/>
            <a:ext cx="91440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42900" algn="just"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Ассоциация совместно с ЗАО «Экспоцентр» (г. Москва) на протяжении многих лет является соорганизатором проведения самого крупного выставочного мегапроекта на территории России «Металлообработка», ставшего в последние годы ежегодным. </a:t>
            </a:r>
            <a:endParaRPr lang="ru-RU" sz="1600" b="1">
              <a:solidFill>
                <a:srgbClr val="0000FF"/>
              </a:solidFill>
            </a:endParaRPr>
          </a:p>
          <a:p>
            <a:pPr indent="342900" algn="just"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15-я международная юбилейная выставка «Металлообработка-2014» проходила с 16 июня по 20 июня при поддержке Минпромторга России, Совета Федерации ФС РФ, Союза машиностроителей России под патронатом Торгово-промышленной палаты РФ и Правительства Москвы. Открыл выставку министр промышленности и торговли Д.В.Мантуров. </a:t>
            </a:r>
          </a:p>
          <a:p>
            <a:pPr indent="342900" algn="just" eaLnBrk="0" hangingPunct="0"/>
            <a:r>
              <a:rPr lang="ru-RU" sz="1600" b="1">
                <a:solidFill>
                  <a:srgbClr val="0000FF"/>
                </a:solidFill>
                <a:cs typeface="Times New Roman" pitchFamily="18" charset="0"/>
              </a:rPr>
              <a:t>В работе выставки «Металлообработка-2014» приняли участие 1 053 компаний из 35 стран мира, включая российские станкостроительные и инструментальные предприятия</a:t>
            </a:r>
            <a:r>
              <a:rPr lang="ru-RU" sz="1600" b="1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2143125" y="1500188"/>
            <a:ext cx="5373688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cs typeface="Times New Roman" pitchFamily="18" charset="0"/>
              </a:rPr>
              <a:t>Выставочная деятельность Ассоциации</a:t>
            </a:r>
            <a:endParaRPr lang="ru-RU" sz="2000" b="1">
              <a:solidFill>
                <a:srgbClr val="FF0000"/>
              </a:solidFill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22536" name="Picture 2" descr="IMG_29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4714875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3" descr="IMG_29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4714875"/>
            <a:ext cx="2611437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355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9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10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3557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Group 1"/>
          <p:cNvGrpSpPr>
            <a:grpSpLocks noChangeAspect="1"/>
          </p:cNvGrpSpPr>
          <p:nvPr/>
        </p:nvGrpSpPr>
        <p:grpSpPr bwMode="auto">
          <a:xfrm>
            <a:off x="1071563" y="2114550"/>
            <a:ext cx="5567362" cy="4529138"/>
            <a:chOff x="2357" y="149"/>
            <a:chExt cx="7200" cy="6135"/>
          </a:xfrm>
        </p:grpSpPr>
        <p:sp>
          <p:nvSpPr>
            <p:cNvPr id="23560" name="AutoShape 2"/>
            <p:cNvSpPr>
              <a:spLocks noChangeAspect="1" noChangeArrowheads="1"/>
            </p:cNvSpPr>
            <p:nvPr/>
          </p:nvSpPr>
          <p:spPr bwMode="auto">
            <a:xfrm>
              <a:off x="2357" y="149"/>
              <a:ext cx="7200" cy="6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pic>
          <p:nvPicPr>
            <p:cNvPr id="2356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47" y="218"/>
              <a:ext cx="5815" cy="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57" y="2236"/>
              <a:ext cx="5721" cy="3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263525" y="1500188"/>
            <a:ext cx="8670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Электронный каталог оборудования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выпускаемого предприятиями – членами Ассоциации «Станкоинструмент»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457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4580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144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 11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4581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928688" y="1571625"/>
            <a:ext cx="7673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Новая редакция каталога членов Ассоциации «Станкоинструмент»</a:t>
            </a:r>
          </a:p>
        </p:txBody>
      </p:sp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71688"/>
            <a:ext cx="2395538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3357563"/>
            <a:ext cx="2155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13" y="1928813"/>
            <a:ext cx="24669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50" y="3071813"/>
            <a:ext cx="235743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88" y="1928813"/>
            <a:ext cx="3027362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56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5604" name="Прямоугольник 8"/>
          <p:cNvSpPr>
            <a:spLocks noChangeArrowheads="1"/>
          </p:cNvSpPr>
          <p:nvPr/>
        </p:nvSpPr>
        <p:spPr bwMode="auto">
          <a:xfrm>
            <a:off x="7929563" y="6488113"/>
            <a:ext cx="109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12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5605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214438" y="1362075"/>
            <a:ext cx="714375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Анализ заявок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 Постановлению Правительства №1224 от 24 декабря 2013 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(№56 от 07 февраля 2011)</a:t>
            </a:r>
          </a:p>
        </p:txBody>
      </p:sp>
      <p:pic>
        <p:nvPicPr>
          <p:cNvPr id="25607" name="Рисунок 9"/>
          <p:cNvPicPr>
            <a:picLocks noChangeAspect="1" noChangeArrowheads="1"/>
          </p:cNvPicPr>
          <p:nvPr/>
        </p:nvPicPr>
        <p:blipFill>
          <a:blip r:embed="rId4">
            <a:lum bright="-24000" contrast="60000"/>
          </a:blip>
          <a:srcRect l="-1981" t="4044" r="-2011" b="-3265"/>
          <a:stretch>
            <a:fillRect/>
          </a:stretch>
        </p:blipFill>
        <p:spPr bwMode="auto">
          <a:xfrm>
            <a:off x="285750" y="2214563"/>
            <a:ext cx="8643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662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333375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6628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9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13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629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0" y="2357430"/>
          <a:ext cx="6000792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6875" y="1357313"/>
            <a:ext cx="8286750" cy="915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Анализ заявок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 Постановлению Правительства №1224 от 24 декабря 2013 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(№56 от 07 февраля 2011) по видам оборудования </a:t>
            </a:r>
          </a:p>
        </p:txBody>
      </p:sp>
      <p:sp>
        <p:nvSpPr>
          <p:cNvPr id="26632" name="Rectangle 313"/>
          <p:cNvSpPr>
            <a:spLocks noChangeArrowheads="1"/>
          </p:cNvSpPr>
          <p:nvPr/>
        </p:nvSpPr>
        <p:spPr bwMode="auto">
          <a:xfrm>
            <a:off x="6000750" y="2352675"/>
            <a:ext cx="2963863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sz="1300">
                <a:solidFill>
                  <a:srgbClr val="0000FF"/>
                </a:solidFill>
                <a:latin typeface="Calibri" pitchFamily="34" charset="0"/>
              </a:rPr>
              <a:t>Анализ закупаемого за 12 месяцев 2014 г. металлорежущего оборудования показал увеличение потребности в закупке обрабатывающих центров, что составило 725 ед. (28% от общего количества станочного оборудования) и станков с ЧПУ и т.п , что составило 582 ед. (22% от общего количества станочного оборудования).</a:t>
            </a:r>
          </a:p>
          <a:p>
            <a:pPr indent="450850" algn="just"/>
            <a:r>
              <a:rPr lang="ru-RU" sz="1300">
                <a:solidFill>
                  <a:srgbClr val="0000FF"/>
                </a:solidFill>
                <a:latin typeface="Calibri" pitchFamily="34" charset="0"/>
              </a:rPr>
              <a:t>Однако, отсутствует потребность в закупке высокопроизводительных автоматических линий, автоматизированных участков и оборудования, работающего по принципу «безлюдных технологий», что обеспечивает высокое качество продукции, снижение себестоимости, рост производительности, гибкость переналадки.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65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6066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67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68" name="Rectangle 8"/>
          <p:cNvSpPr>
            <a:spLocks noChangeArrowheads="1"/>
          </p:cNvSpPr>
          <p:nvPr/>
        </p:nvSpPr>
        <p:spPr bwMode="auto">
          <a:xfrm>
            <a:off x="2339975" y="1412875"/>
            <a:ext cx="45164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solidFill>
                  <a:srgbClr val="FF0066"/>
                </a:solidFill>
                <a:latin typeface="Calibri" pitchFamily="34" charset="0"/>
                <a:cs typeface="Times New Roman" pitchFamily="18" charset="0"/>
              </a:rPr>
              <a:t>Импорт станков и КПО  в 2014 году</a:t>
            </a:r>
            <a:r>
              <a:rPr lang="ru-RU" sz="1600" b="1">
                <a:solidFill>
                  <a:srgbClr val="FF0066"/>
                </a:solidFill>
                <a:latin typeface="Calibri" pitchFamily="34" charset="0"/>
              </a:rPr>
              <a:t> по странам</a:t>
            </a:r>
            <a:endParaRPr lang="ru-RU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36069" name="Rectangle 734"/>
          <p:cNvSpPr>
            <a:spLocks noChangeArrowheads="1"/>
          </p:cNvSpPr>
          <p:nvPr/>
        </p:nvSpPr>
        <p:spPr bwMode="auto">
          <a:xfrm>
            <a:off x="0" y="1000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36063" name="Object 3295"/>
          <p:cNvGraphicFramePr>
            <a:graphicFrameLocks noChangeAspect="1"/>
          </p:cNvGraphicFramePr>
          <p:nvPr/>
        </p:nvGraphicFramePr>
        <p:xfrm>
          <a:off x="-180975" y="1484313"/>
          <a:ext cx="6311900" cy="5492750"/>
        </p:xfrm>
        <a:graphic>
          <a:graphicData uri="http://schemas.openxmlformats.org/presentationml/2006/ole">
            <p:oleObj spid="_x0000_s36063" name="Документ" r:id="rId5" imgW="6311747" imgH="5493112" progId="Word.Document.8">
              <p:embed/>
            </p:oleObj>
          </a:graphicData>
        </a:graphic>
      </p:graphicFrame>
      <p:graphicFrame>
        <p:nvGraphicFramePr>
          <p:cNvPr id="36064" name="Object 3296"/>
          <p:cNvGraphicFramePr>
            <a:graphicFrameLocks noChangeAspect="1"/>
          </p:cNvGraphicFramePr>
          <p:nvPr/>
        </p:nvGraphicFramePr>
        <p:xfrm>
          <a:off x="3911600" y="2406650"/>
          <a:ext cx="6132513" cy="2822575"/>
        </p:xfrm>
        <a:graphic>
          <a:graphicData uri="http://schemas.openxmlformats.org/presentationml/2006/ole">
            <p:oleObj spid="_x0000_s36064" name="Документ" r:id="rId6" imgW="6132872" imgH="2822205" progId="Word.Document.8">
              <p:embed/>
            </p:oleObj>
          </a:graphicData>
        </a:graphic>
      </p:graphicFrame>
      <p:sp>
        <p:nvSpPr>
          <p:cNvPr id="36070" name="Rectangle 3297"/>
          <p:cNvSpPr>
            <a:spLocks noChangeArrowheads="1"/>
          </p:cNvSpPr>
          <p:nvPr/>
        </p:nvSpPr>
        <p:spPr bwMode="auto">
          <a:xfrm>
            <a:off x="5076825" y="1844675"/>
            <a:ext cx="39512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 b="1">
                <a:solidFill>
                  <a:srgbClr val="FF0066"/>
                </a:solidFill>
                <a:latin typeface="Times New Roman" pitchFamily="18" charset="0"/>
              </a:rPr>
              <a:t>Крупнейшие экспортёры станков и КПО в РФ</a:t>
            </a:r>
          </a:p>
          <a:p>
            <a:pPr algn="ctr"/>
            <a:r>
              <a:rPr lang="ru-RU" sz="1400" b="1">
                <a:solidFill>
                  <a:srgbClr val="FF0066"/>
                </a:solidFill>
                <a:latin typeface="Times New Roman" pitchFamily="18" charset="0"/>
              </a:rPr>
              <a:t>по таможенной стоимости</a:t>
            </a:r>
          </a:p>
        </p:txBody>
      </p:sp>
      <p:sp>
        <p:nvSpPr>
          <p:cNvPr id="36071" name="Rectangle 3298"/>
          <p:cNvSpPr>
            <a:spLocks noChangeArrowheads="1"/>
          </p:cNvSpPr>
          <p:nvPr/>
        </p:nvSpPr>
        <p:spPr bwMode="auto">
          <a:xfrm>
            <a:off x="7380288" y="63023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</a:rPr>
              <a:t>Слайд 14</a:t>
            </a:r>
          </a:p>
        </p:txBody>
      </p:sp>
      <p:sp>
        <p:nvSpPr>
          <p:cNvPr id="36072" name="Rectangle 3299"/>
          <p:cNvSpPr>
            <a:spLocks noChangeArrowheads="1"/>
          </p:cNvSpPr>
          <p:nvPr/>
        </p:nvSpPr>
        <p:spPr bwMode="auto">
          <a:xfrm>
            <a:off x="5148263" y="5445125"/>
            <a:ext cx="35845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В 2013 году Россия импортировала 26 791 </a:t>
            </a:r>
          </a:p>
          <a:p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станков   и КПО на сумму 1 586 573 685 </a:t>
            </a:r>
            <a:r>
              <a:rPr lang="en-US" sz="1400" b="1">
                <a:solidFill>
                  <a:srgbClr val="0000FF"/>
                </a:solidFill>
                <a:latin typeface="Times New Roman" pitchFamily="18" charset="0"/>
              </a:rPr>
              <a:t>$/</a:t>
            </a:r>
            <a:endParaRPr lang="ru-RU" sz="1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2778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506538" y="2343150"/>
          <a:ext cx="6132512" cy="4038600"/>
        </p:xfrm>
        <a:graphic>
          <a:graphicData uri="http://schemas.openxmlformats.org/presentationml/2006/ole">
            <p:oleObj spid="_x0000_s32776" name="Документ" r:id="rId5" imgW="6132872" imgH="4038704" progId="Word.Document.8">
              <p:embed/>
            </p:oleObj>
          </a:graphicData>
        </a:graphic>
      </p:graphicFrame>
      <p:sp>
        <p:nvSpPr>
          <p:cNvPr id="32780" name="Rectangle 9"/>
          <p:cNvSpPr>
            <a:spLocks noChangeArrowheads="1"/>
          </p:cNvSpPr>
          <p:nvPr/>
        </p:nvSpPr>
        <p:spPr bwMode="auto">
          <a:xfrm>
            <a:off x="1547813" y="1628775"/>
            <a:ext cx="6196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66"/>
                </a:solidFill>
              </a:rPr>
              <a:t>Импорт станков и КПО  в 2014 году по кодам ТН ВЭД</a:t>
            </a:r>
          </a:p>
        </p:txBody>
      </p:sp>
      <p:sp>
        <p:nvSpPr>
          <p:cNvPr id="32781" name="Rectangle 10"/>
          <p:cNvSpPr>
            <a:spLocks noChangeArrowheads="1"/>
          </p:cNvSpPr>
          <p:nvPr/>
        </p:nvSpPr>
        <p:spPr bwMode="auto">
          <a:xfrm>
            <a:off x="7380288" y="6302375"/>
            <a:ext cx="1223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</a:rPr>
              <a:t>Слайд 15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789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37892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6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7893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Rectangle 10"/>
          <p:cNvSpPr>
            <a:spLocks noChangeArrowheads="1"/>
          </p:cNvSpPr>
          <p:nvPr/>
        </p:nvSpPr>
        <p:spPr bwMode="auto">
          <a:xfrm>
            <a:off x="0" y="74613"/>
            <a:ext cx="293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259263" algn="r"/>
              </a:tabLst>
            </a:pPr>
            <a:r>
              <a:rPr lang="ru-RU" sz="1400">
                <a:cs typeface="Times New Roman" pitchFamily="18" charset="0"/>
              </a:rPr>
              <a:t>●</a:t>
            </a:r>
            <a:endParaRPr lang="ru-RU"/>
          </a:p>
        </p:txBody>
      </p:sp>
      <p:pic>
        <p:nvPicPr>
          <p:cNvPr id="3789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3" y="1928813"/>
            <a:ext cx="4286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4643438" y="1928813"/>
            <a:ext cx="4357687" cy="440055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Меры господдержки согласно ФЗ от 31.12.2014 г. №488-ФЗ «О промышленной политике в РФ» через:</a:t>
            </a:r>
          </a:p>
          <a:p>
            <a:pPr eaLnBrk="0" hangingPunct="0">
              <a:defRPr/>
            </a:pPr>
            <a:r>
              <a:rPr lang="ru-RU" sz="1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●</a:t>
            </a: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Субсидии и налоговые льготы </a:t>
            </a:r>
          </a:p>
          <a:p>
            <a:pPr eaLnBrk="0" hangingPunct="0">
              <a:defRPr/>
            </a:pP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(статья10) </a:t>
            </a:r>
          </a:p>
          <a:p>
            <a:pPr eaLnBrk="0" hangingPunct="0">
              <a:defRPr/>
            </a:pP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●Государственные фонды развития</a:t>
            </a:r>
          </a:p>
          <a:p>
            <a:pPr eaLnBrk="0" hangingPunct="0">
              <a:defRPr/>
            </a:pP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промышленности (статья 11) </a:t>
            </a:r>
          </a:p>
          <a:p>
            <a:pPr eaLnBrk="0" hangingPunct="0">
              <a:defRPr/>
            </a:pPr>
            <a:r>
              <a:rPr lang="ru-RU" sz="1400">
                <a:ea typeface="Times New Roman" pitchFamily="18" charset="0"/>
                <a:cs typeface="Arial" charset="0"/>
              </a:rPr>
              <a:t>●Поддержку научно-технической и инновационной деятельности (статья 12)</a:t>
            </a:r>
            <a:endParaRPr lang="ru-RU" sz="1400" i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eaLnBrk="0" hangingPunct="0">
              <a:defRPr/>
            </a:pPr>
            <a:r>
              <a:rPr lang="en-US" sz="1400" i="1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● </a:t>
            </a:r>
            <a:r>
              <a:rPr lang="ru-RU" sz="14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Специальные инвестиционные  контракты (статья 16)</a:t>
            </a:r>
          </a:p>
          <a:p>
            <a:pPr eaLnBrk="0" hangingPunct="0">
              <a:defRPr/>
            </a:pPr>
            <a:r>
              <a:rPr lang="ru-RU" sz="1400">
                <a:ea typeface="Times New Roman" pitchFamily="18" charset="0"/>
                <a:cs typeface="Arial" charset="0"/>
              </a:rPr>
              <a:t>●Поддержку субъектов деятельности в сфере промышленности в области внешнеэкономической деятельности (статья 17)</a:t>
            </a:r>
          </a:p>
          <a:p>
            <a:pPr eaLnBrk="0" hangingPunct="0">
              <a:defRPr/>
            </a:pPr>
            <a:r>
              <a:rPr lang="ru-RU" sz="1400">
                <a:ea typeface="Times New Roman" pitchFamily="18" charset="0"/>
                <a:cs typeface="Arial" charset="0"/>
              </a:rPr>
              <a:t>●стимулирование производства промышленной   продукции на территории Российской Федерации, осуществляемые   при осуществлении  закупок  товаров,  работ,       услуг для обеспечения  государственных  и  муниципальных    нужд (статья 18)</a:t>
            </a:r>
            <a:endParaRPr lang="ru-RU" sz="140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7897" name="TextBox 25"/>
          <p:cNvSpPr txBox="1">
            <a:spLocks noChangeArrowheads="1"/>
          </p:cNvSpPr>
          <p:nvPr/>
        </p:nvSpPr>
        <p:spPr bwMode="auto">
          <a:xfrm>
            <a:off x="2214563" y="1428750"/>
            <a:ext cx="4752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Закон о промышленной политике</a:t>
            </a:r>
          </a:p>
        </p:txBody>
      </p:sp>
      <p:sp>
        <p:nvSpPr>
          <p:cNvPr id="37898" name="Прямоугольник 13"/>
          <p:cNvSpPr>
            <a:spLocks noChangeArrowheads="1"/>
          </p:cNvSpPr>
          <p:nvPr/>
        </p:nvSpPr>
        <p:spPr bwMode="auto">
          <a:xfrm>
            <a:off x="0" y="2357438"/>
            <a:ext cx="4286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259263" algn="r"/>
              </a:tabLst>
            </a:pP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●</a:t>
            </a: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повышение доступности займов на финансирование производственно- технологических проектов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tabLst>
                <a:tab pos="4259263" algn="r"/>
              </a:tabLst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стимулирование модернизации и </a:t>
            </a:r>
          </a:p>
          <a:p>
            <a:pPr eaLnBrk="0" hangingPunct="0">
              <a:tabLst>
                <a:tab pos="4259263" algn="r"/>
              </a:tabLst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●создания новых производств на базе принципов наилучших доступных технологий</a:t>
            </a:r>
            <a:endParaRPr lang="ru-RU">
              <a:solidFill>
                <a:srgbClr val="000000"/>
              </a:solidFill>
            </a:endParaRPr>
          </a:p>
          <a:p>
            <a:pPr eaLnBrk="0" hangingPunct="0">
              <a:tabLst>
                <a:tab pos="4259263" algn="r"/>
              </a:tabLst>
            </a:pPr>
            <a:r>
              <a:rPr lang="ru-RU" b="1">
                <a:solidFill>
                  <a:srgbClr val="000000"/>
                </a:solidFill>
                <a:cs typeface="Times New Roman" pitchFamily="18" charset="0"/>
              </a:rPr>
              <a:t>●стимулирование производства конкурентоспособной продукции, обеспечивающей рыночное импортозамещение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891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38916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8917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258763" y="1435100"/>
            <a:ext cx="888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Финансирование проектов из фонда развития промышленности</a:t>
            </a:r>
          </a:p>
        </p:txBody>
      </p:sp>
      <p:pic>
        <p:nvPicPr>
          <p:cNvPr id="3891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890713"/>
            <a:ext cx="84296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0" name="TextBox 8"/>
          <p:cNvSpPr txBox="1">
            <a:spLocks noChangeArrowheads="1"/>
          </p:cNvSpPr>
          <p:nvPr/>
        </p:nvSpPr>
        <p:spPr bwMode="auto">
          <a:xfrm>
            <a:off x="8001000" y="5929313"/>
            <a:ext cx="3429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993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39940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82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8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39941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504825" y="1377950"/>
            <a:ext cx="81343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П Л А Н</a:t>
            </a:r>
            <a:endParaRPr lang="ru-RU" sz="10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первоочередных мероприятий по обеспечению устойчивого развития </a:t>
            </a:r>
            <a:endParaRPr lang="ru-RU" sz="10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600" b="1">
                <a:solidFill>
                  <a:srgbClr val="FF0000"/>
                </a:solidFill>
                <a:cs typeface="Times New Roman" pitchFamily="18" charset="0"/>
              </a:rPr>
              <a:t>экономики и социальной стабильности в 2015 году</a:t>
            </a:r>
            <a:r>
              <a:rPr lang="ru-RU" sz="1600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1000">
              <a:solidFill>
                <a:srgbClr val="FF0000"/>
              </a:solidFill>
            </a:endParaRPr>
          </a:p>
          <a:p>
            <a:pPr algn="ctr" eaLnBrk="0" hangingPunct="0"/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Утвержден распоряжением Правительства Российской Федерации от 27 января 2015 г. № 98</a:t>
            </a:r>
            <a:r>
              <a:rPr lang="ru-RU" sz="1400">
                <a:cs typeface="Times New Roman" pitchFamily="18" charset="0"/>
              </a:rPr>
              <a:t>-</a:t>
            </a:r>
            <a:r>
              <a:rPr lang="ru-RU" sz="1400">
                <a:solidFill>
                  <a:srgbClr val="FF0000"/>
                </a:solidFill>
                <a:cs typeface="Times New Roman" pitchFamily="18" charset="0"/>
              </a:rPr>
              <a:t>р</a:t>
            </a:r>
            <a:endParaRPr lang="ru-RU" sz="1000">
              <a:solidFill>
                <a:srgbClr val="FF0000"/>
              </a:solidFill>
            </a:endParaRPr>
          </a:p>
          <a:p>
            <a:pPr algn="ctr" eaLnBrk="0" hangingPunct="0">
              <a:spcBef>
                <a:spcPts val="1200"/>
              </a:spcBef>
            </a:pPr>
            <a:r>
              <a:rPr lang="ru-RU" sz="1400" b="1">
                <a:solidFill>
                  <a:srgbClr val="FF0000"/>
                </a:solidFill>
                <a:cs typeface="Times New Roman" pitchFamily="18" charset="0"/>
              </a:rPr>
              <a:t>Перечень первоочередных мероприятий</a:t>
            </a:r>
            <a:endParaRPr lang="ru-RU" b="1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50" y="2857500"/>
          <a:ext cx="8572500" cy="352266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14010"/>
                <a:gridCol w="5558550"/>
              </a:tblGrid>
              <a:tr h="71438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romanUcPeriod"/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Активизация экономического роста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 anchor="ctr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rgbClr val="0000FF"/>
                          </a:solidFill>
                        </a:rPr>
                        <a:t>1.1 Стабилизационные меры – 15 мер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 smtClean="0">
                          <a:solidFill>
                            <a:srgbClr val="0000FF"/>
                          </a:solidFill>
                        </a:rPr>
                        <a:t>1.2 Меры по </a:t>
                      </a:r>
                      <a:r>
                        <a:rPr lang="ru-RU" sz="1400" b="1" i="0" spc="-5" baseline="0" dirty="0" err="1" smtClean="0">
                          <a:solidFill>
                            <a:srgbClr val="0000FF"/>
                          </a:solidFill>
                        </a:rPr>
                        <a:t>импортозамещению</a:t>
                      </a:r>
                      <a:r>
                        <a:rPr lang="ru-RU" sz="1400" b="1" i="0" spc="-5" baseline="0" dirty="0" smtClean="0">
                          <a:solidFill>
                            <a:srgbClr val="0000FF"/>
                          </a:solidFill>
                        </a:rPr>
                        <a:t> и поддержке 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 err="1" smtClean="0">
                          <a:solidFill>
                            <a:srgbClr val="0000FF"/>
                          </a:solidFill>
                        </a:rPr>
                        <a:t>несырьевого</a:t>
                      </a:r>
                      <a:r>
                        <a:rPr lang="ru-RU" sz="1400" b="1" i="0" spc="-5" baseline="0" dirty="0" smtClean="0">
                          <a:solidFill>
                            <a:srgbClr val="0000FF"/>
                          </a:solidFill>
                        </a:rPr>
                        <a:t> экспорта – 5 мер </a:t>
                      </a:r>
                      <a:endParaRPr lang="ru-RU" sz="1400" b="1" i="0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10" baseline="0" dirty="0" smtClean="0">
                          <a:solidFill>
                            <a:srgbClr val="0000FF"/>
                          </a:solidFill>
                        </a:rPr>
                        <a:t>1.3 Снижение издержек бизнеса - </a:t>
                      </a:r>
                      <a:r>
                        <a:rPr lang="ru-RU" sz="1400" b="1" i="0" spc="-5" baseline="0" dirty="0" smtClean="0">
                          <a:solidFill>
                            <a:srgbClr val="0000FF"/>
                          </a:solidFill>
                        </a:rPr>
                        <a:t>2 </a:t>
                      </a:r>
                      <a:r>
                        <a:rPr lang="ru-RU" sz="1400" b="1" i="0" baseline="0" dirty="0" smtClean="0">
                          <a:solidFill>
                            <a:srgbClr val="0000FF"/>
                          </a:solidFill>
                        </a:rPr>
                        <a:t>меры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 smtClean="0">
                          <a:solidFill>
                            <a:srgbClr val="0000FF"/>
                          </a:solidFill>
                        </a:rPr>
                        <a:t>1.4 Поддержка малого и среднего предпринимательства – 11 мер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/>
                </a:tc>
              </a:tr>
              <a:tr h="803133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200"/>
                        <a:buFont typeface="+mj-lt"/>
                        <a:buAutoNum type="romanUcPeriod"/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Поддержка отраслей экономики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2.1 Сельское хозяйство – 3 меры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2.2 </a:t>
                      </a: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Жилищное строительство и </a:t>
                      </a:r>
                      <a:endParaRPr lang="ru-RU" sz="1400" b="1" i="0" spc="-5" baseline="0" dirty="0" smtClean="0">
                        <a:solidFill>
                          <a:srgbClr val="0000FF"/>
                        </a:solidFill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 smtClean="0">
                          <a:solidFill>
                            <a:srgbClr val="0000FF"/>
                          </a:solidFill>
                        </a:rPr>
                        <a:t>жилищно-коммунальное </a:t>
                      </a: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хозяйство – 2 </a:t>
                      </a: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меры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2.3 Промышленность и топливно-энергетический комплекс - 8</a:t>
                      </a: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 мер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2.4 Транспорт - 3 меры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/>
                </a:tc>
              </a:tr>
              <a:tr h="803133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III. Обеспечение социальной стабильности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 anchor="ctr"/>
                </a:tc>
                <a:tc>
                  <a:txBody>
                    <a:bodyPr/>
                    <a:lstStyle/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3.1 Содействие изменению структуры занятости – 2</a:t>
                      </a: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 меры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10" baseline="0" dirty="0">
                          <a:solidFill>
                            <a:srgbClr val="0000FF"/>
                          </a:solidFill>
                        </a:rPr>
                        <a:t>3.2 Социальная поддержка граждан – 3</a:t>
                      </a: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 меры</a:t>
                      </a:r>
                    </a:p>
                    <a:p>
                      <a:pPr marL="360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3.3 Меры в сфере здравоохранения, обеспечения лекарственными препаратами и изделиями медицинского назначения - 3</a:t>
                      </a:r>
                      <a:r>
                        <a:rPr lang="ru-RU" sz="1400" b="1" i="0" baseline="0" dirty="0">
                          <a:solidFill>
                            <a:srgbClr val="0000FF"/>
                          </a:solidFill>
                        </a:rPr>
                        <a:t> меры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/>
                </a:tc>
              </a:tr>
              <a:tr h="535422">
                <a:tc>
                  <a:txBody>
                    <a:bodyPr/>
                    <a:lstStyle/>
                    <a:p>
                      <a:pPr marL="1714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0" spc="-5" baseline="0" dirty="0">
                          <a:solidFill>
                            <a:srgbClr val="0000FF"/>
                          </a:solidFill>
                        </a:rPr>
                        <a:t>IV. Мониторинг и контроль ситуации в экономике и социальной сфере</a:t>
                      </a: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 anchor="ctr"/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b="1" i="0" baseline="0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025" marR="430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433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8" y="1428750"/>
            <a:ext cx="84296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Важнейшие решения принятые в 2014 году по развитию станкоинструментальной отрасли </a:t>
            </a:r>
          </a:p>
        </p:txBody>
      </p:sp>
      <p:sp>
        <p:nvSpPr>
          <p:cNvPr id="25605" name="Rectangle 1"/>
          <p:cNvSpPr>
            <a:spLocks noChangeArrowheads="1"/>
          </p:cNvSpPr>
          <p:nvPr/>
        </p:nvSpPr>
        <p:spPr bwMode="auto">
          <a:xfrm>
            <a:off x="0" y="2155825"/>
            <a:ext cx="9144000" cy="42338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Протокол совещания у заместителя председателя Правительства Российской Федерации Д.О. Рогозина</a:t>
            </a:r>
          </a:p>
          <a:p>
            <a:pPr marL="342900" indent="-342900"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От 7 февраля 2014 г</a:t>
            </a:r>
            <a:r>
              <a:rPr lang="ru-RU" sz="1500" b="1" dirty="0">
                <a:solidFill>
                  <a:srgbClr val="FF0066"/>
                </a:solidFill>
                <a:latin typeface="Calibri" pitchFamily="34" charset="0"/>
              </a:rPr>
              <a:t>. 			</a:t>
            </a:r>
            <a:r>
              <a:rPr lang="ru-RU" sz="1500" dirty="0">
                <a:latin typeface="+mn-lt"/>
              </a:rPr>
              <a:t> </a:t>
            </a: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№ РД-П9-10пр </a:t>
            </a:r>
          </a:p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«Об исполнении поручений протокола совещания у председателя Правительства Российской Федерации Д.А. Медведева от 24 июля 2013 года № ДМ-П9-55пр «О мерах по развитию отечественного станкостроения в целях модернизации военно-промышленного комплекса».</a:t>
            </a:r>
            <a:r>
              <a:rPr lang="ru-RU" sz="1500" b="1" dirty="0">
                <a:latin typeface="Calibri" pitchFamily="34" charset="0"/>
              </a:rPr>
              <a:t> </a:t>
            </a:r>
          </a:p>
          <a:p>
            <a:pPr indent="357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Постановление Правительства Российской Федерации </a:t>
            </a:r>
          </a:p>
          <a:p>
            <a:pPr indent="357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от 15 апреля 2014 года</a:t>
            </a:r>
            <a:r>
              <a:rPr lang="ru-RU" sz="1500" b="1" dirty="0">
                <a:solidFill>
                  <a:srgbClr val="FF0066"/>
                </a:solidFill>
                <a:latin typeface="Calibri" pitchFamily="34" charset="0"/>
              </a:rPr>
              <a:t>					</a:t>
            </a: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 № 328 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«Об утверждении государственной программы Российской Федерации «Развитие промышленности и повышение ее конкурентоспособности» (подпрограмма 7 «</a:t>
            </a:r>
            <a:r>
              <a:rPr lang="ru-RU" sz="1500" dirty="0" err="1">
                <a:solidFill>
                  <a:srgbClr val="0000FF"/>
                </a:solidFill>
                <a:latin typeface="Calibri" pitchFamily="34" charset="0"/>
              </a:rPr>
              <a:t>Станкоинструментальная</a:t>
            </a: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 промышленность»). </a:t>
            </a:r>
          </a:p>
          <a:p>
            <a:pPr indent="357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Постановление Правительства Российской Федерации </a:t>
            </a:r>
          </a:p>
          <a:p>
            <a:pPr indent="3571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от 3 января 2014 года № 3, от 30 октября 2014 года № 1128, от 27 ноября 2014 года № 1257</a:t>
            </a:r>
          </a:p>
          <a:p>
            <a:pPr indent="35718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latin typeface="+mn-lt"/>
              </a:rPr>
              <a:t> </a:t>
            </a: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о предоставлении субсидий  в целях организации серийных производств </a:t>
            </a:r>
            <a:r>
              <a:rPr lang="ru-RU" sz="1500" dirty="0" err="1">
                <a:solidFill>
                  <a:srgbClr val="0000FF"/>
                </a:solidFill>
                <a:latin typeface="Calibri" pitchFamily="34" charset="0"/>
              </a:rPr>
              <a:t>станкоинструментальной</a:t>
            </a: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 продукции в рамках подпрограмм «Обеспечение реализации государственной программы» и 7 - «</a:t>
            </a:r>
            <a:r>
              <a:rPr lang="ru-RU" sz="1500" dirty="0" err="1">
                <a:solidFill>
                  <a:srgbClr val="0000FF"/>
                </a:solidFill>
                <a:latin typeface="Calibri" pitchFamily="34" charset="0"/>
              </a:rPr>
              <a:t>Станкоинструментальная</a:t>
            </a: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 промышленность» государственной программы Российской Федерации «Развитие промышленности и повышение ее конкурентоспособности».</a:t>
            </a:r>
          </a:p>
          <a:p>
            <a:pPr marL="342900" indent="-342900"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Федеральный Закон Российской Федерации</a:t>
            </a:r>
          </a:p>
          <a:p>
            <a:pPr marL="342900" indent="-342900"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От 31 декабря 2014 года</a:t>
            </a:r>
            <a:r>
              <a:rPr lang="ru-RU" sz="1500" b="1" dirty="0">
                <a:solidFill>
                  <a:srgbClr val="FF0066"/>
                </a:solidFill>
                <a:latin typeface="Calibri" pitchFamily="34" charset="0"/>
              </a:rPr>
              <a:t>					</a:t>
            </a:r>
            <a:r>
              <a:rPr lang="ru-RU" sz="1500" b="1" u="sng" dirty="0">
                <a:solidFill>
                  <a:srgbClr val="FF0066"/>
                </a:solidFill>
                <a:latin typeface="Calibri" pitchFamily="34" charset="0"/>
              </a:rPr>
              <a:t> № 488-ФЗ</a:t>
            </a:r>
          </a:p>
          <a:p>
            <a:pPr marL="342900" indent="-342900" algn="ctr" eaLnBrk="0" fontAlgn="auto" hangingPunct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ru-RU" sz="1500" u="sng" dirty="0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1500" dirty="0">
                <a:solidFill>
                  <a:srgbClr val="0000FF"/>
                </a:solidFill>
                <a:latin typeface="Calibri" pitchFamily="34" charset="0"/>
              </a:rPr>
              <a:t>О промышленной политике в Российской Федерации»</a:t>
            </a:r>
          </a:p>
          <a:p>
            <a:pPr marL="342900" indent="-342900" algn="ctr" eaLnBrk="0" fontAlgn="auto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8"/>
          <p:cNvSpPr>
            <a:spLocks noChangeArrowheads="1"/>
          </p:cNvSpPr>
          <p:nvPr/>
        </p:nvSpPr>
        <p:spPr bwMode="auto">
          <a:xfrm>
            <a:off x="7858125" y="6286500"/>
            <a:ext cx="1027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1 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4342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4096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0964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135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 1</a:t>
            </a:r>
            <a:r>
              <a:rPr lang="en-US" b="1" u="sng">
                <a:solidFill>
                  <a:srgbClr val="FF0000"/>
                </a:solidFill>
                <a:latin typeface="Calibri" pitchFamily="34" charset="0"/>
              </a:rPr>
              <a:t>9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0965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42938" y="2071688"/>
          <a:ext cx="7858125" cy="4359275"/>
        </p:xfrm>
        <a:graphic>
          <a:graphicData uri="http://schemas.openxmlformats.org/drawingml/2006/table">
            <a:tbl>
              <a:tblPr/>
              <a:tblGrid>
                <a:gridCol w="2619375"/>
                <a:gridCol w="2619375"/>
                <a:gridCol w="2619375"/>
              </a:tblGrid>
              <a:tr h="484188">
                <a:tc gridSpan="2">
                  <a:txBody>
                    <a:bodyPr/>
                    <a:lstStyle/>
                    <a:p>
                      <a:pPr marL="0" marR="0" lvl="0" indent="44926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поддержки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Стратегические цели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Квотирование закупок станков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рамках государственных контрактов на предоставление бюджетных субсидий включено обязательство по достижению доли закупок станков российского производства на уровне: 2015-2017 не менее 10%; 2018-2020 не менее 40%; 2021-2023 не менее 60%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Переориентация заказчиков на закупки станков российского производства.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Локализация производства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станков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методики поэтапной локализации производства на территории Российской Федерации в рамках постановления Правительства  РФ № 1224 от 24.12.13 по оборудованию иностранного производства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локализации производства станков на территории Российской Федерации.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Технологический и ценовой аудит инвестиционных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механизма обязательного и ценового аудита инвестиционных проектов, реализуемых за счёт средств федерального бюджета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использования бюджетных ассигнований;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Недопущение закупок станков с избыточными характеристиками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7023" marR="47023" marT="0" marB="0" anchor="ctr" horzOverflow="overflow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89" name="TextBox 11"/>
          <p:cNvSpPr txBox="1">
            <a:spLocks noChangeArrowheads="1"/>
          </p:cNvSpPr>
          <p:nvPr/>
        </p:nvSpPr>
        <p:spPr bwMode="auto">
          <a:xfrm>
            <a:off x="1643063" y="1500188"/>
            <a:ext cx="5954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Меры поддержки отрасли, внедряемые в 2015году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536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5364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2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5365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>
            <a:graphicFrameLocks noGrp="1"/>
          </p:cNvGraphicFramePr>
          <p:nvPr/>
        </p:nvGraphicFramePr>
        <p:xfrm>
          <a:off x="357158" y="2285992"/>
          <a:ext cx="8105799" cy="4167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500063" y="1428750"/>
            <a:ext cx="8143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Производство металлообрабатывающего </a:t>
            </a:r>
            <a:br>
              <a:rPr lang="ru-RU" sz="2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оборудования в мире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638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6388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3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6389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6"/>
          <p:cNvGraphicFramePr/>
          <p:nvPr/>
        </p:nvGraphicFramePr>
        <p:xfrm>
          <a:off x="500034" y="2000240"/>
          <a:ext cx="7929618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1" name="Прямоугольник 8"/>
          <p:cNvSpPr>
            <a:spLocks noChangeArrowheads="1"/>
          </p:cNvSpPr>
          <p:nvPr/>
        </p:nvSpPr>
        <p:spPr bwMode="auto">
          <a:xfrm>
            <a:off x="2105025" y="1643063"/>
            <a:ext cx="5043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Производство МОО по континентам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741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7412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4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7413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Прямоугольник 6"/>
          <p:cNvSpPr>
            <a:spLocks noChangeArrowheads="1"/>
          </p:cNvSpPr>
          <p:nvPr/>
        </p:nvSpPr>
        <p:spPr bwMode="auto">
          <a:xfrm>
            <a:off x="1116013" y="1484313"/>
            <a:ext cx="7572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Производство Металлообрабатывающего оборудования</a:t>
            </a:r>
            <a:br>
              <a:rPr lang="ru-RU" sz="2000" b="1">
                <a:solidFill>
                  <a:srgbClr val="FF3300"/>
                </a:solidFill>
                <a:latin typeface="Calibri" pitchFamily="34" charset="0"/>
              </a:rPr>
            </a:br>
            <a:r>
              <a:rPr lang="ru-RU" sz="2000" b="1">
                <a:solidFill>
                  <a:srgbClr val="FF3300"/>
                </a:solidFill>
                <a:latin typeface="Calibri" pitchFamily="34" charset="0"/>
              </a:rPr>
              <a:t>в Российской Федерации в 2014 году</a:t>
            </a:r>
            <a:endParaRPr lang="ru-RU" sz="2000">
              <a:latin typeface="Calibri" pitchFamily="34" charset="0"/>
            </a:endParaRP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00034" y="2285992"/>
          <a:ext cx="8072461" cy="411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843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8436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 5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8437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2071688" y="1428750"/>
            <a:ext cx="577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Производство металлорежущих станков </a:t>
            </a:r>
          </a:p>
          <a:p>
            <a:pPr algn="ctr"/>
            <a:r>
              <a:rPr lang="ru-RU" sz="2000" b="1">
                <a:solidFill>
                  <a:srgbClr val="FF0000"/>
                </a:solidFill>
                <a:latin typeface="Calibri" pitchFamily="34" charset="0"/>
              </a:rPr>
              <a:t>предприятиями Ассоциации «Станкоинструмент»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000100" y="2143116"/>
          <a:ext cx="6805617" cy="4214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/>
          </p:cNvSpPr>
          <p:nvPr/>
        </p:nvSpPr>
        <p:spPr bwMode="auto">
          <a:xfrm>
            <a:off x="428625" y="142875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9458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3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9460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6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9461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214313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88" y="1285875"/>
            <a:ext cx="63579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Производство инструментальной продукции </a:t>
            </a:r>
            <a:b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 Российской Федерации</a:t>
            </a:r>
            <a:endParaRPr lang="ru-RU" kern="0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/>
        </p:nvGraphicFramePr>
        <p:xfrm>
          <a:off x="485775" y="1857364"/>
          <a:ext cx="7801001" cy="481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048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0484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1027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 7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0485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500063" y="1428750"/>
            <a:ext cx="8215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Ассоциацией заключены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 Соглашения о 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социально-экономическом и техническом 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сотруднич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е</a:t>
            </a:r>
            <a:r>
              <a:rPr lang="en-US" b="1">
                <a:solidFill>
                  <a:srgbClr val="FF0000"/>
                </a:solidFill>
                <a:latin typeface="Calibri" pitchFamily="34" charset="0"/>
              </a:rPr>
              <a:t>стве</a:t>
            </a:r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 со следующими региональными госструктурами:</a:t>
            </a:r>
          </a:p>
        </p:txBody>
      </p:sp>
      <p:graphicFrame>
        <p:nvGraphicFramePr>
          <p:cNvPr id="9" name="Group 32"/>
          <p:cNvGraphicFramePr>
            <a:graphicFrameLocks noGrp="1"/>
          </p:cNvGraphicFramePr>
          <p:nvPr/>
        </p:nvGraphicFramePr>
        <p:xfrm>
          <a:off x="-214313" y="2071688"/>
          <a:ext cx="9144001" cy="5397500"/>
        </p:xfrm>
        <a:graphic>
          <a:graphicData uri="http://schemas.openxmlformats.org/drawingml/2006/table">
            <a:tbl>
              <a:tblPr/>
              <a:tblGrid>
                <a:gridCol w="4573588"/>
                <a:gridCol w="4570412"/>
              </a:tblGrid>
              <a:tr h="42862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1.  Департаментом промышленности, транспорта и связи Брянской области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2. Министерством промышленности и инновационной политики Республики Башкортостан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3.  Правительством Вологодской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4.  Департаментом промышленности, предпринимательства и торговли Воронежской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5.  Правительством Ивановской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6.  Министерством промышленности и торговли  Кабардино-Балкарской Республики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7.  Министерством экономического развития Калужской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8.  Министерством промышленности и энергетики Краснодарского края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9. Департаментом промышленности,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транспорта, связи и энергетики Курганской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10. Правительством Курской области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11. Министерством промышленности, науки и новых технологий Республики Мордовии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12. Департаментом науки, промышленной политики и предпринимательства города Москвы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13. Министерством промышленности и инноваций Нижегородской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14. Министерством промышленности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Омской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15. Министерством промышленности, предпринимательства и торговли </a:t>
                      </a:r>
                      <a:b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Пермского края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16. Министерством промышленности и энергетики Ростовской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17. Министерством промышленности, инновационных и информационных технологий Рязанской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18. Министерством промышленности и технологий Самарской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19. Министерством промышленности и информационных технологий Тверской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20. Министерством промышленности и энергетики Удмуртской Республики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21. Министерством промышленности и природных ресурсов Челябинской области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22. . Министерством промышленности и науки Свердловской области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23. Правительством Ульяновской области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ts val="3000"/>
              </a:lnSpc>
            </a:pP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Российская Ассоциация </a:t>
            </a:r>
            <a:r>
              <a:rPr lang="ru-RU" sz="2800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ru-RU" sz="2800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2800" b="1">
                <a:solidFill>
                  <a:srgbClr val="0000FF"/>
                </a:solidFill>
                <a:latin typeface="Calibri" pitchFamily="34" charset="0"/>
              </a:rPr>
              <a:t>"Станкоинструмент"</a:t>
            </a:r>
            <a:endParaRPr lang="ru-RU" sz="280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21506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079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0" y="4154488"/>
            <a:ext cx="9144000" cy="2936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eaLnBrk="0" hangingPunct="0">
              <a:lnSpc>
                <a:spcPct val="80000"/>
              </a:lnSpc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21508" name="Прямоугольник 8"/>
          <p:cNvSpPr>
            <a:spLocks noChangeArrowheads="1"/>
          </p:cNvSpPr>
          <p:nvPr/>
        </p:nvSpPr>
        <p:spPr bwMode="auto">
          <a:xfrm>
            <a:off x="7875588" y="6375400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u="sng">
                <a:solidFill>
                  <a:srgbClr val="FF0000"/>
                </a:solidFill>
                <a:latin typeface="Calibri" pitchFamily="34" charset="0"/>
              </a:rPr>
              <a:t>Слайд 8</a:t>
            </a:r>
            <a:endParaRPr lang="ru-RU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1509" name="Рисунок 7" descr="http://fototende.rucenter.biz/design/_uploads/0/4099/239189/_goo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357188"/>
            <a:ext cx="1143000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6"/>
          <p:cNvSpPr>
            <a:spLocks noChangeArrowheads="1"/>
          </p:cNvSpPr>
          <p:nvPr/>
        </p:nvSpPr>
        <p:spPr bwMode="auto">
          <a:xfrm>
            <a:off x="428625" y="1500188"/>
            <a:ext cx="8286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Взаимодействие Ассоциации с техническими университетами</a:t>
            </a:r>
            <a:r>
              <a:rPr lang="ru-RU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и колледжами</a:t>
            </a:r>
            <a:endParaRPr lang="ru-RU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511" name="Rectangle 1"/>
          <p:cNvSpPr>
            <a:spLocks noChangeArrowheads="1"/>
          </p:cNvSpPr>
          <p:nvPr/>
        </p:nvSpPr>
        <p:spPr bwMode="auto">
          <a:xfrm>
            <a:off x="0" y="2112963"/>
            <a:ext cx="9144000" cy="341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0825" algn="just" eaLnBrk="0" hangingPunct="0"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Ассоциация заключила 15 соглашений о сотрудничестве с техническими университетами: МГТУ «Станкин», Донской ГТУ, МГТУ им. Баумана, Петербургский ГПУ, МГТУ «МАИ», Новосибирский ГТУ, МГТУ «МАМИ», Камский ПИ, Самарский ГТУ, Омский ГТУ, Томский ПУ, Тольяттинский ГУ, Кубанский ГТУ, Нижегородский ГТУ и Мордовский ГУ им. Огарёва. 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Предприятия отрасли имеют договора более чем с 35 техническими университетами на научные разработки и подготовку кадров.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Совместно с техническими университетами Ассоциация обращалась в Минобразования РФ по различным вопросам подготовки специалистов, оказывала поддержку техническим университетам по вопросам новой формы обучения, нового статуса, разработки образовательных стандартов и т.п..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Происходил обмен информационными материалами между ВУЗами и Ассоциацией. Перечень разработок ВУЗовской науки, связанной со станкостроительной тематикой представлен на сайте Ассоциации (более 120 вузовских разработок).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На профильных кафедрах Технических университетов читались лекции о тенденциях развития мирового станкостроения по материалам международных выставок «</a:t>
            </a:r>
            <a:r>
              <a:rPr lang="en-US" sz="1100" b="1">
                <a:solidFill>
                  <a:srgbClr val="0000FF"/>
                </a:solidFill>
                <a:cs typeface="Times New Roman" pitchFamily="18" charset="0"/>
              </a:rPr>
              <a:t>JIMTOF</a:t>
            </a: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 2012» и «</a:t>
            </a:r>
            <a:r>
              <a:rPr lang="en-US" sz="1100" b="1">
                <a:solidFill>
                  <a:srgbClr val="0000FF"/>
                </a:solidFill>
                <a:cs typeface="Times New Roman" pitchFamily="18" charset="0"/>
              </a:rPr>
              <a:t>EMO</a:t>
            </a: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 2013».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В соответствии с Соглашениями  и программами научные работники Технических Университетов привлекаются к участию в конференциях на Московских и региональных выставках (сделано около 40 докладов), представляли свои разработки на бесплатных информационных стендах на выставке  «Металлообработка 2014», где была создана экспозиция «Наука, профильное образование и производство» всего 15 стендов) и выставке «Технофорум 2014» (всего 9 стендов), а также проведена конференция «Основные направления подготовки специалистов в области металлообработки». </a:t>
            </a:r>
            <a:endParaRPr lang="ru-RU" sz="1100" b="1">
              <a:solidFill>
                <a:srgbClr val="0000FF"/>
              </a:solidFill>
            </a:endParaRPr>
          </a:p>
          <a:p>
            <a:pPr indent="250825"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100" b="1">
                <a:solidFill>
                  <a:srgbClr val="0000FF"/>
                </a:solidFill>
                <a:cs typeface="Times New Roman" pitchFamily="18" charset="0"/>
              </a:rPr>
              <a:t>На выставке «Металлообработка 2014» 2 стенда были предоставлены политехническим колледжам № 8 и № 39.</a:t>
            </a:r>
            <a:endParaRPr lang="ru-RU" sz="1100" b="1">
              <a:solidFill>
                <a:srgbClr val="0000FF"/>
              </a:solidFill>
            </a:endParaRPr>
          </a:p>
          <a:p>
            <a:pPr indent="250825" eaLnBrk="0" hangingPunct="0">
              <a:tabLst>
                <a:tab pos="457200" algn="l"/>
              </a:tabLst>
            </a:pPr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4"/>
          <a:srcRect l="13658" t="2695" r="14417" b="2347"/>
          <a:stretch>
            <a:fillRect/>
          </a:stretch>
        </p:blipFill>
        <p:spPr bwMode="auto">
          <a:xfrm>
            <a:off x="34925" y="5445125"/>
            <a:ext cx="3024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5429250"/>
            <a:ext cx="21590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3" y="5429250"/>
            <a:ext cx="1874837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7"/>
          <a:srcRect l="14803"/>
          <a:stretch>
            <a:fillRect/>
          </a:stretch>
        </p:blipFill>
        <p:spPr bwMode="auto">
          <a:xfrm>
            <a:off x="7312025" y="5429250"/>
            <a:ext cx="18319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</TotalTime>
  <Words>1302</Words>
  <Application>Microsoft Office PowerPoint</Application>
  <PresentationFormat>Экран (4:3)</PresentationFormat>
  <Paragraphs>168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Документ</vt:lpstr>
      <vt:lpstr>Российская Ассоциация  "Станкоинструмент"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Ассоциация "Станкоинструмент"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Российская Ассоциация  "Станкоинструмент"  </dc:title>
  <dc:creator>Дмитрий</dc:creator>
  <cp:lastModifiedBy>Николай</cp:lastModifiedBy>
  <cp:revision>190</cp:revision>
  <dcterms:created xsi:type="dcterms:W3CDTF">2015-02-24T10:22:36Z</dcterms:created>
  <dcterms:modified xsi:type="dcterms:W3CDTF">2015-05-22T08:58:42Z</dcterms:modified>
</cp:coreProperties>
</file>