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61" r:id="rId2"/>
    <p:sldId id="380" r:id="rId3"/>
    <p:sldId id="385" r:id="rId4"/>
    <p:sldId id="369" r:id="rId5"/>
    <p:sldId id="381" r:id="rId6"/>
    <p:sldId id="387" r:id="rId7"/>
    <p:sldId id="382" r:id="rId8"/>
    <p:sldId id="389" r:id="rId9"/>
    <p:sldId id="371" r:id="rId10"/>
    <p:sldId id="372" r:id="rId11"/>
    <p:sldId id="383" r:id="rId12"/>
    <p:sldId id="384" r:id="rId13"/>
    <p:sldId id="32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7162-AA50-4AED-B6FD-C61338E632EE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58DF7-6355-427E-BAE0-64896EC649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2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58DF7-6355-427E-BAE0-64896EC649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4266F-745D-4F5B-9355-DAFE819AAC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6B6D-5718-4F23-A76A-B85488E719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6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77E0AB-5FD6-44CD-AEFE-4C0A6642DCD7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B521E4-D30C-4B14-8ADD-9F880B792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onika-online.r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onika-online.ru/news/435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285728"/>
            <a:ext cx="87849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комитет по стандартизации ТК 165 «Системы автоматизированного проектирования электроники»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цифровых двойников электроники в области энергетической эффективности и энергосбережения</a:t>
            </a:r>
          </a:p>
          <a:p>
            <a:pPr algn="ctr"/>
            <a:endParaRPr lang="ru-RU" dirty="0"/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ТК 165</a:t>
            </a:r>
          </a:p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Шалумов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Славович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профессор, доктор технических наук, лауреат премии Правительства РФ в области науки и техники </a:t>
            </a:r>
          </a:p>
        </p:txBody>
      </p:sp>
    </p:spTree>
    <p:extLst>
      <p:ext uri="{BB962C8B-B14F-4D97-AF65-F5344CB8AC3E}">
        <p14:creationId xmlns:p14="http://schemas.microsoft.com/office/powerpoint/2010/main" val="58705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 txBox="1">
            <a:spLocks noGrp="1"/>
          </p:cNvSpPr>
          <p:nvPr/>
        </p:nvSpPr>
        <p:spPr bwMode="auto">
          <a:xfrm>
            <a:off x="6553647" y="6476414"/>
            <a:ext cx="2133154" cy="2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r"/>
            <a:fld id="{3FE6380C-511E-4126-A7F4-C10F5B5B15C4}" type="slidenum">
              <a:rPr lang="ru-RU" sz="1200"/>
              <a:pPr algn="r"/>
              <a:t>10</a:t>
            </a:fld>
            <a:endParaRPr lang="ru-RU" sz="1200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14282" y="74138"/>
            <a:ext cx="8728364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718" tIns="38359" rIns="76718" bIns="38359" anchor="ctr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Пример цифрового двойника электроники</a:t>
            </a:r>
          </a:p>
        </p:txBody>
      </p:sp>
    </p:spTree>
    <p:extLst>
      <p:ext uri="{BB962C8B-B14F-4D97-AF65-F5344CB8AC3E}">
        <p14:creationId xmlns:p14="http://schemas.microsoft.com/office/powerpoint/2010/main" val="6563976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285728"/>
            <a:ext cx="8784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Учитывая вышесказанное, считаем важным при первой возможности дополнить </a:t>
            </a:r>
            <a: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комплексный план мероприятий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повышению энергетической эффективности экономики Российской Федерации и иных системообразующих документов в области энергоэффективности следующими пунктами/уточнениями:</a:t>
            </a:r>
          </a:p>
          <a:p>
            <a:pPr indent="450215" algn="just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включение в Программу национальной стандартизации на 2022 г.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изменений  в действующие и разработку новых документов по стандартизации в целях повышения энергетической эффективности типового промышленного оборудования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части электроники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включающих показатели энергетической эффективности такого оборудования, в том числе для воздухоразделительных установок, холодильных агрегатов, насосов, компрессоров, электроприводов, электродвигателей, инфракрасных обогревателей электрических, частотно-регулируемых приводов.  В том числе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включению в технические задания на их разработку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гособоронзаказу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обязательного требования виртуальных испытаний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внешние воздействия с результирующей оценкой показателей надёжности с помощью отечественных САПР на ранних этапах проектирования (до изготовления опытного образца). </a:t>
            </a:r>
          </a:p>
        </p:txBody>
      </p:sp>
    </p:spTree>
    <p:extLst>
      <p:ext uri="{BB962C8B-B14F-4D97-AF65-F5344CB8AC3E}">
        <p14:creationId xmlns:p14="http://schemas.microsoft.com/office/powerpoint/2010/main" val="231123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28572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утверждение документов по стандартизации в целях повышения энергетической эффективности типового промышленного оборудования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части электроники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соответствии Программой национальной стандартизации на 2022 г.;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технологии разработки и применения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цифровых двойников электроники для энергетики на базе отечественных САПР электроники и машиностроения, включая непрерывную подготовку кадров в центрах компетенций при вузах;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комплекса национальных стандартов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цифровым двойникам электроники для энергетики на базе технического комитета по стандартизации ТК 165 «САПР электроники» во взаимодействии с техническим комитетом по стандартизации ТК 039 «Энергосбережение, энергетическая эффективность,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энергоменеджмент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314615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Электронная почта: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als</a:t>
            </a:r>
            <a:r>
              <a:rPr lang="ru-RU" sz="3200" b="1" dirty="0">
                <a:solidFill>
                  <a:srgbClr val="FF0000"/>
                </a:solidFill>
              </a:rPr>
              <a:t>140965</a:t>
            </a:r>
            <a:r>
              <a:rPr lang="en-US" sz="3200" b="1" dirty="0">
                <a:solidFill>
                  <a:srgbClr val="FF0000"/>
                </a:solidFill>
              </a:rPr>
              <a:t>@mail.ru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000099"/>
              </a:solidFill>
            </a:endParaRPr>
          </a:p>
          <a:p>
            <a:pPr algn="ctr"/>
            <a:r>
              <a:rPr lang="ru-RU" sz="3200" b="1" dirty="0">
                <a:solidFill>
                  <a:srgbClr val="000099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8705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1341343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обсуждении нового проекта Комплексного плана отдельное внимание хотели бы обратить на значимость вопроса стандартизации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автоматизированного проектирования и виртуальных испытаний (САПР) электроники – электронной аппаратуры (ЭА) и электронной компонентной базы (ЭКБ), составляющих основу цифровых двойников.</a:t>
            </a:r>
          </a:p>
        </p:txBody>
      </p:sp>
    </p:spTree>
    <p:extLst>
      <p:ext uri="{BB962C8B-B14F-4D97-AF65-F5344CB8AC3E}">
        <p14:creationId xmlns:p14="http://schemas.microsoft.com/office/powerpoint/2010/main" val="334548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285728"/>
            <a:ext cx="87849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 широко применяется в энергетике, промышленности и машиностроении. В мире участились катастрофы энергетических установок, управляемых ненадёжной электроникой. Электроника для энергетики, создаваемая без сквозного автоматизированного проектирования и без применения комплексного моделирования, обречена на низкую надёжность и отказы в процессе эксплуатации. С данной проблемой сталкиваются практически все энергетические компании, использующие электронику на своих объектах.</a:t>
            </a:r>
          </a:p>
        </p:txBody>
      </p:sp>
    </p:spTree>
    <p:extLst>
      <p:ext uri="{BB962C8B-B14F-4D97-AF65-F5344CB8AC3E}">
        <p14:creationId xmlns:p14="http://schemas.microsoft.com/office/powerpoint/2010/main" val="393472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2845027" cy="16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 l="14211" t="4419" r="9576" b="5846"/>
          <a:stretch>
            <a:fillRect/>
          </a:stretch>
        </p:blipFill>
        <p:spPr bwMode="auto">
          <a:xfrm>
            <a:off x="6858016" y="785794"/>
            <a:ext cx="19353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Удар Ускорения 0XYZ 1_5мс 129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1429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643182"/>
            <a:ext cx="2755178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714356"/>
            <a:ext cx="1731575" cy="118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K:\Пермь\Пермь\ОТЧЕТ\05_АСОНИКА-М-3D\05_Гармоническая вибрация_поле максимальных ускорений_422 Гц.jpg"/>
          <p:cNvPicPr/>
          <p:nvPr/>
        </p:nvPicPr>
        <p:blipFill>
          <a:blip r:embed="rId10" cstate="print"/>
          <a:srcRect b="5096"/>
          <a:stretch>
            <a:fillRect/>
          </a:stretch>
        </p:blipFill>
        <p:spPr bwMode="auto">
          <a:xfrm>
            <a:off x="214282" y="5000636"/>
            <a:ext cx="2857520" cy="16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1928802"/>
            <a:ext cx="2928958" cy="16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Acceleration of case of radio-frequency component and spots of printed circuit assembly (Frequency, [Hz] = 15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3643314"/>
            <a:ext cx="2752962" cy="20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Среднеквадратические ускорения ЭРИ и ПУ(Масштаб - 100 %)"/>
          <p:cNvPicPr>
            <a:picLocks noChangeAspect="1" noChangeArrowheads="1"/>
          </p:cNvPicPr>
          <p:nvPr/>
        </p:nvPicPr>
        <p:blipFill>
          <a:blip r:embed="rId13" cstate="print"/>
          <a:srcRect l="15477" t="13499" r="18579" b="7751"/>
          <a:stretch>
            <a:fillRect/>
          </a:stretch>
        </p:blipFill>
        <p:spPr bwMode="auto">
          <a:xfrm>
            <a:off x="3214678" y="5363031"/>
            <a:ext cx="2428892" cy="14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4643446"/>
            <a:ext cx="2428892" cy="19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1E988679-EBB6-40BC-9C01-8D4EA94D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800" y="-57920"/>
            <a:ext cx="4167251" cy="9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Примеры моделей электроники</a:t>
            </a:r>
          </a:p>
          <a:p>
            <a:pPr algn="ctr" eaLnBrk="0" hangingPunct="0"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445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285728"/>
            <a:ext cx="87849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Меры, направленные на снижение рисков: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Создание, стандартизация и внедрение цифровых двойников электросетевого оборудования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базе отечественных САПР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электроники и машиностроения для своевременной выработки рекомендаций и управленческих решений с целью прогнозирования и предотвращения возможных отказов из-за влияния тепловых, механических, электромагнитных факторов и управления надёжностью в реальных условиях эксплуатации.</a:t>
            </a:r>
            <a:endParaRPr lang="ru-R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0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5978" y="-27384"/>
            <a:ext cx="878497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Создание и стандартизация корпоративной многоуровневой системы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сбора данных, контроля, мониторинга и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качества электросетевого оборудования</a:t>
            </a:r>
            <a:r>
              <a:rPr lang="ru-RU" sz="3000" dirty="0">
                <a:latin typeface="Times New Roman" panose="02020603050405020304" pitchFamily="18" charset="0"/>
              </a:rPr>
              <a:t>, в том числе системы оценки соответствия, на основе лучших мировых практик.</a:t>
            </a:r>
          </a:p>
          <a:p>
            <a:pPr indent="450215" algn="just"/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стандартизация системы подготовки и повышения квалификации специалистов в области прогнозирования и предотвращения возможных отказов электросетевого оборудования</a:t>
            </a: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из-за влияния тепловых, механических, электромагнитных факторов и управления надёжностью в реальных условиях эксплуатации на базе Центра компетенций в области моделирования и виртуальных испытаний ЭКБ и ЭА на внешние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09916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-27384"/>
            <a:ext cx="87849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</a:rPr>
              <a:t>Как пример, </a:t>
            </a:r>
            <a:r>
              <a:rPr lang="ru-RU" sz="3200" dirty="0">
                <a:latin typeface="Times New Roman" panose="02020603050405020304" pitchFamily="18" charset="0"/>
              </a:rPr>
              <a:t>для этих целей в настоящее время в Санкт-Петербургском государственном электротехническом университете </a:t>
            </a:r>
            <a:r>
              <a:rPr lang="ru-RU" sz="3200" b="1" dirty="0">
                <a:latin typeface="Times New Roman" panose="02020603050405020304" pitchFamily="18" charset="0"/>
              </a:rPr>
              <a:t>«ЛЭТИ» </a:t>
            </a:r>
            <a:r>
              <a:rPr lang="ru-RU" sz="3200" dirty="0">
                <a:latin typeface="Times New Roman" panose="02020603050405020304" pitchFamily="18" charset="0"/>
              </a:rPr>
              <a:t>создаётся</a:t>
            </a:r>
            <a:r>
              <a:rPr lang="ru-RU" sz="3200" b="1" dirty="0">
                <a:latin typeface="Times New Roman" panose="02020603050405020304" pitchFamily="18" charset="0"/>
              </a:rPr>
              <a:t> Центр компетенций «АСОНИКА в ЛЭТИ» </a:t>
            </a:r>
            <a:r>
              <a:rPr lang="ru-RU" sz="3200" dirty="0">
                <a:latin typeface="Times New Roman" panose="02020603050405020304" pitchFamily="18" charset="0"/>
              </a:rPr>
              <a:t>области моделирования и виртуальных испытаний ЭКБ и ЭА на внешние воздействия.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будет первый подобный Центр компетенций в вузе России. То есть ЛЭТИ выступает новатором в этой проблематике. В настоящее время ЛЭТИ по договору приобретает лицензии на отечественную Автоматизированную систему обеспечения надёжности и качества аппаратуры АСОНИКА (</a:t>
            </a:r>
            <a:r>
              <a:rPr lang="ru-RU" sz="32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www.asonika-online.ru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разработанную ООО «НИИ «АСОНИКА».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49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13369"/>
            <a:ext cx="5688632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4091" y="1144582"/>
            <a:ext cx="6768751" cy="8779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sz="8000" i="1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-27384"/>
            <a:ext cx="87849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 июня 2020 Аналитический Центр при Правительстве Российской Федерации признал систему АСОНИКА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победителем конкурсного отбора конкурентоспособных отечественных решений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преимущественно на базе «сквозных» цифровых технологий, рекомендуемых к тиражированию в субъектах Российской Федерации, в номинации «Цифровое проектирование и моделирование» (</a:t>
            </a:r>
            <a:r>
              <a:rPr lang="ru-RU" sz="28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https://asonika-online.ru/news/435/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450000" algn="just"/>
            <a:r>
              <a:rPr lang="ru-RU" sz="2800" b="1" dirty="0">
                <a:latin typeface="Times New Roman" panose="02020603050405020304" pitchFamily="18" charset="0"/>
              </a:rPr>
              <a:t>4. Разработка стандартов в области цифровых двойников электроники для энергетики </a:t>
            </a:r>
            <a:r>
              <a:rPr lang="ru-RU" sz="2800" dirty="0">
                <a:latin typeface="Times New Roman" panose="02020603050405020304" pitchFamily="18" charset="0"/>
              </a:rPr>
              <a:t>на базе технического комитета по стандартизации ТК 165 «САПР электроники» во взаимодействии с техническим комитетом по стандартизации ТК 039 «Энергосбережение, энергетическая эффективность, </a:t>
            </a:r>
            <a:r>
              <a:rPr lang="ru-RU" sz="2800" dirty="0" err="1">
                <a:latin typeface="Times New Roman" panose="02020603050405020304" pitchFamily="18" charset="0"/>
              </a:rPr>
              <a:t>энергоменеджмент</a:t>
            </a:r>
            <a:r>
              <a:rPr lang="ru-RU" sz="2800" dirty="0">
                <a:latin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1137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 txBox="1">
            <a:spLocks noGrp="1"/>
          </p:cNvSpPr>
          <p:nvPr/>
        </p:nvSpPr>
        <p:spPr bwMode="auto">
          <a:xfrm>
            <a:off x="6553647" y="6476414"/>
            <a:ext cx="2133154" cy="2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r"/>
            <a:fld id="{BE980507-B0C6-465B-A3AB-656D298A2A71}" type="slidenum">
              <a:rPr lang="ru-RU" sz="1200"/>
              <a:pPr algn="r"/>
              <a:t>9</a:t>
            </a:fld>
            <a:endParaRPr lang="ru-RU" sz="1200" dirty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4085"/>
            <a:ext cx="9144000" cy="598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896886" y="79310"/>
            <a:ext cx="5555452" cy="9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Пример цифрового двойника электроники</a:t>
            </a:r>
          </a:p>
          <a:p>
            <a:pPr algn="ctr" eaLnBrk="0" hangingPunct="0"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27264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3799</TotalTime>
  <Words>623</Words>
  <Application>Microsoft Office PowerPoint</Application>
  <PresentationFormat>Экран (4:3)</PresentationFormat>
  <Paragraphs>39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для эффективного проектирования электронных устройств   «АСОНИКА»</dc:title>
  <dc:creator>Пользователь Windows</dc:creator>
  <cp:lastModifiedBy>Евсеева Ольга Александровна</cp:lastModifiedBy>
  <cp:revision>204</cp:revision>
  <dcterms:created xsi:type="dcterms:W3CDTF">2018-01-09T09:40:04Z</dcterms:created>
  <dcterms:modified xsi:type="dcterms:W3CDTF">2021-04-21T07:47:39Z</dcterms:modified>
</cp:coreProperties>
</file>