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1601" r:id="rId2"/>
    <p:sldId id="1638" r:id="rId3"/>
    <p:sldId id="1639" r:id="rId4"/>
    <p:sldId id="1647" r:id="rId5"/>
    <p:sldId id="1606" r:id="rId6"/>
    <p:sldId id="1644" r:id="rId7"/>
    <p:sldId id="1624" r:id="rId8"/>
    <p:sldId id="1626" r:id="rId9"/>
    <p:sldId id="1705" r:id="rId10"/>
    <p:sldId id="1689" r:id="rId11"/>
  </p:sldIdLst>
  <p:sldSz cx="9144000" cy="6858000" type="screen4x3"/>
  <p:notesSz cx="6797675" cy="9926638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BD"/>
    <a:srgbClr val="ECA994"/>
    <a:srgbClr val="FE8191"/>
    <a:srgbClr val="FE81CC"/>
    <a:srgbClr val="CCFFCC"/>
    <a:srgbClr val="99FFCC"/>
    <a:srgbClr val="006600"/>
    <a:srgbClr val="CC3300"/>
    <a:srgbClr val="B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9875" autoAdjust="0"/>
  </p:normalViewPr>
  <p:slideViewPr>
    <p:cSldViewPr snapToGrid="0">
      <p:cViewPr varScale="1">
        <p:scale>
          <a:sx n="113" d="100"/>
          <a:sy n="113" d="100"/>
        </p:scale>
        <p:origin x="1248" y="84"/>
      </p:cViewPr>
      <p:guideLst>
        <p:guide orient="horz" pos="4292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2" rIns="91309" bIns="45652" numCol="1" anchor="t" anchorCtr="0" compatLnSpc="1">
            <a:prstTxWarp prst="textNoShape">
              <a:avLst/>
            </a:prstTxWarp>
          </a:bodyPr>
          <a:lstStyle>
            <a:lvl1pPr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3" y="9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2" rIns="91309" bIns="45652" numCol="1" anchor="t" anchorCtr="0" compatLnSpc="1">
            <a:prstTxWarp prst="textNoShape">
              <a:avLst/>
            </a:prstTxWarp>
          </a:bodyPr>
          <a:lstStyle>
            <a:lvl1pPr algn="r"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5077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2" rIns="91309" bIns="45652" numCol="1" anchor="b" anchorCtr="0" compatLnSpc="1">
            <a:prstTxWarp prst="textNoShape">
              <a:avLst/>
            </a:prstTxWarp>
          </a:bodyPr>
          <a:lstStyle>
            <a:lvl1pPr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3" y="9425077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2" rIns="91309" bIns="45652" numCol="1" anchor="b" anchorCtr="0" compatLnSpc="1">
            <a:prstTxWarp prst="textNoShape">
              <a:avLst/>
            </a:prstTxWarp>
          </a:bodyPr>
          <a:lstStyle>
            <a:lvl1pPr algn="r"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C5AFF92-81FA-496E-99DC-E9777079E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7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9" tIns="45647" rIns="91299" bIns="45647" numCol="1" anchor="t" anchorCtr="0" compatLnSpc="1">
            <a:prstTxWarp prst="textNoShape">
              <a:avLst/>
            </a:prstTxWarp>
          </a:bodyPr>
          <a:lstStyle>
            <a:lvl1pPr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3" y="9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9" tIns="45647" rIns="91299" bIns="45647" numCol="1" anchor="t" anchorCtr="0" compatLnSpc="1">
            <a:prstTxWarp prst="textNoShape">
              <a:avLst/>
            </a:prstTxWarp>
          </a:bodyPr>
          <a:lstStyle>
            <a:lvl1pPr algn="r"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1363"/>
            <a:ext cx="4970462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128"/>
            <a:ext cx="5438775" cy="44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9" tIns="45647" rIns="91299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5077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9" tIns="45647" rIns="91299" bIns="45647" numCol="1" anchor="b" anchorCtr="0" compatLnSpc="1">
            <a:prstTxWarp prst="textNoShape">
              <a:avLst/>
            </a:prstTxWarp>
          </a:bodyPr>
          <a:lstStyle>
            <a:lvl1pPr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3" y="9425077"/>
            <a:ext cx="2946400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9" tIns="45647" rIns="91299" bIns="45647" numCol="1" anchor="b" anchorCtr="0" compatLnSpc="1">
            <a:prstTxWarp prst="textNoShape">
              <a:avLst/>
            </a:prstTxWarp>
          </a:bodyPr>
          <a:lstStyle>
            <a:lvl1pPr algn="r" defTabSz="912602">
              <a:defRPr sz="1200" b="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7B9E16A-692E-47CD-AB75-D0D1C4BB7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3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3F1B-A472-4F83-AC86-5DE44CC2428E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9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49691" y="937848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4" tIns="45755" rIns="91514" bIns="45755" anchor="b"/>
          <a:lstStyle/>
          <a:p>
            <a:pPr algn="r" eaLnBrk="0" hangingPunct="0"/>
            <a:fld id="{20DEDE88-8CCE-450E-BDA1-BFA4FBE17D32}" type="slidenum">
              <a:rPr lang="ru-RU" sz="1200">
                <a:solidFill>
                  <a:prstClr val="black"/>
                </a:solidFill>
                <a:latin typeface="Times New Roman" pitchFamily="18" charset="0"/>
              </a:rPr>
              <a:pPr algn="r" eaLnBrk="0" hangingPunct="0"/>
              <a:t>2</a:t>
            </a:fld>
            <a:endParaRPr lang="ru-RU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45062" cy="37084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701" tIns="46347" rIns="92701" bIns="46347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49691" y="937848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4" tIns="45755" rIns="91514" bIns="45755" anchor="b"/>
          <a:lstStyle/>
          <a:p>
            <a:pPr algn="r" eaLnBrk="0" hangingPunct="0"/>
            <a:fld id="{20DEDE88-8CCE-450E-BDA1-BFA4FBE17D32}" type="slidenum">
              <a:rPr lang="ru-RU" sz="1200">
                <a:solidFill>
                  <a:prstClr val="black"/>
                </a:solidFill>
                <a:latin typeface="Times New Roman" pitchFamily="18" charset="0"/>
              </a:rPr>
              <a:pPr algn="r" eaLnBrk="0" hangingPunct="0"/>
              <a:t>3</a:t>
            </a:fld>
            <a:endParaRPr lang="ru-RU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45062" cy="37084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701" tIns="46347" rIns="92701" bIns="46347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9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3F1B-A472-4F83-AC86-5DE44CC2428E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8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3F1B-A472-4F83-AC86-5DE44CC2428E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3F1B-A472-4F83-AC86-5DE44CC2428E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6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759B3-34CA-46B9-82E4-3946359B514C}" type="slidenum">
              <a:rPr lang="zh-CN" altLang="en-US"/>
              <a:pPr/>
              <a:t>7</a:t>
            </a:fld>
            <a:endParaRPr lang="zh-CN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89275" y="647700"/>
            <a:ext cx="3814763" cy="2862263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1" y="3723288"/>
            <a:ext cx="8139113" cy="180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1668" name="McK Separator"/>
          <p:cNvSpPr>
            <a:spLocks noChangeShapeType="1"/>
          </p:cNvSpPr>
          <p:nvPr/>
        </p:nvSpPr>
        <p:spPr bwMode="auto">
          <a:xfrm>
            <a:off x="1187450" y="1029371"/>
            <a:ext cx="757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83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759B3-34CA-46B9-82E4-3946359B514C}" type="slidenum">
              <a:rPr lang="zh-CN" altLang="en-US"/>
              <a:pPr/>
              <a:t>8</a:t>
            </a:fld>
            <a:endParaRPr lang="zh-CN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89275" y="647700"/>
            <a:ext cx="3814763" cy="2862263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1" y="3723288"/>
            <a:ext cx="8139113" cy="180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1668" name="McK Separator"/>
          <p:cNvSpPr>
            <a:spLocks noChangeShapeType="1"/>
          </p:cNvSpPr>
          <p:nvPr/>
        </p:nvSpPr>
        <p:spPr bwMode="auto">
          <a:xfrm>
            <a:off x="1187450" y="1029371"/>
            <a:ext cx="757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8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3F1B-A472-4F83-AC86-5DE44CC2428E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46638" y="3663957"/>
            <a:ext cx="7420708" cy="15986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46638" y="2308232"/>
            <a:ext cx="7420708" cy="11223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pic>
        <p:nvPicPr>
          <p:cNvPr id="2050" name="Picture 2" descr="C:\Users\pkarchevskii\Desktop\буклет\logo_mi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313364"/>
            <a:ext cx="2162175" cy="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archevskii\Desktop\буклет\miet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03" y="5105400"/>
            <a:ext cx="1646771" cy="11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92" y="295275"/>
            <a:ext cx="8412774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A6B230-6368-4EBF-8A2C-ECC75F605ED3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4E19-3539-4948-9A5E-A74738F1F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614312" y="37255"/>
            <a:ext cx="301290" cy="124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670" y="6644194"/>
            <a:ext cx="1904932" cy="186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8276EA-5869-4A0A-8955-4FC67F9CC0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592" y="979491"/>
            <a:ext cx="841130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721969" y="6578600"/>
            <a:ext cx="381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96D9F662-B974-406E-A119-F4A3F9A9C327}" type="slidenum">
              <a:rPr lang="en-US" sz="1200" b="0">
                <a:latin typeface="Times New Roman" pitchFamily="-110" charset="0"/>
                <a:ea typeface="ＭＳ Ｐゴシック" pitchFamily="-110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1200" b="0"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3592" y="295275"/>
            <a:ext cx="841277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71" r:id="rId3"/>
    <p:sldLayoutId id="214748367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63182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231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398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478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050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622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19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766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3.xml"/><Relationship Id="rId7" Type="http://schemas.openxmlformats.org/officeDocument/2006/relationships/oleObject" Target="file:///C:\Users\p.karchevsky\Desktop\&#1055;&#1088;&#1077;&#1079;&#1077;&#1085;&#1090;&#1072;&#1094;&#1080;&#1080;\2015\&#1082;&#1086;&#1088;&#1088;&#1077;&#1082;&#1090;&#1080;&#1088;&#1086;&#1074;&#1082;&#1072;%20&#1060;&#1062;&#1055;\&#1090;&#1072;&#1073;&#1083;%20excel\&#1087;&#1088;&#1080;&#1086;&#1088;&#1080;&#1090;&#1077;&#1090;&#1099;%20+RD.xlsx!&#1087;&#1080;&#1090;&#1077;&#1088;!R2C2:R17C27" TargetMode="Externa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file:///C:\Users\p.karchevsky\Desktop\&#1050;&#1086;&#1085;&#1094;&#1077;&#1087;&#1094;&#1080;&#1103;%20&#1088;&#1072;&#1079;&#1074;&#1080;&#1090;&#1080;&#1103;\&#1060;&#1086;&#1088;&#1084;&#1072;&#1090;%20excel\&#1085;&#1072;&#1073;&#1086;&#1088;%20&#1090;&#1077;&#1093;&#1085;&#1086;&#1083;&#1086;&#1075;&#1080;&#1081;%20(2).xlsx!&#1051;&#1080;&#1089;&#1090;1%20(3)!R45C3:R45C18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.png"/><Relationship Id="rId5" Type="http://schemas.openxmlformats.org/officeDocument/2006/relationships/tags" Target="../tags/tag26.xml"/><Relationship Id="rId10" Type="http://schemas.openxmlformats.org/officeDocument/2006/relationships/image" Target="../media/image5.gif"/><Relationship Id="rId4" Type="http://schemas.openxmlformats.org/officeDocument/2006/relationships/tags" Target="../tags/tag25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file:///C:\Users\p.karchevsky\Desktop\&#1055;&#1088;&#1077;&#1079;&#1077;&#1085;&#1090;&#1072;&#1094;&#1080;&#1080;\2014\&#1062;&#1077;&#1085;&#1090;&#1088;&#1099;%20&#1082;&#1086;&#1084;&#1087;&#1077;&#1090;&#1077;&#1085;&#1094;&#1080;&#1081;\&#1087;&#1088;&#1077;&#1076;&#1083;&#1086;&#1078;&#1077;&#1085;&#1080;&#1103;%20&#1087;&#1086;%20&#1082;&#1086;&#1088;&#1088;&#1077;&#1082;&#1090;&#1080;&#1088;&#1086;&#1074;&#1082;&#1077;\&#1050;&#1054;&#1056;-&#1050;&#1040;.xlsx!&#1086;&#1082;&#1090;&#1103;&#1073;&#1088;&#1100;!R9C9:R9C10" TargetMode="External"/><Relationship Id="rId3" Type="http://schemas.openxmlformats.org/officeDocument/2006/relationships/tags" Target="../tags/tag30.xml"/><Relationship Id="rId7" Type="http://schemas.openxmlformats.org/officeDocument/2006/relationships/image" Target="../media/image6.emf"/><Relationship Id="rId12" Type="http://schemas.openxmlformats.org/officeDocument/2006/relationships/image" Target="../media/image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p.karchevsky\Desktop\&#1055;&#1088;&#1077;&#1079;&#1077;&#1085;&#1090;&#1072;&#1094;&#1080;&#1080;\2015\04\&#1044;&#1086;&#1082;&#1083;&#1072;&#1076;%20&#1089;&#1086;&#1073;&#1088;&#1072;&#1085;&#1080;&#1077;%20&#1076;&#1080;&#1088;&#1077;&#1082;&#1090;&#1086;&#1088;&#1086;&#1074;\&#1050;&#1085;&#1080;&#1075;&#1072;1.xlsx!&#1051;&#1080;&#1089;&#1090;2!R1C1:R7C7" TargetMode="External"/><Relationship Id="rId11" Type="http://schemas.openxmlformats.org/officeDocument/2006/relationships/oleObject" Target="file:///C:\Users\p.karchevsky\Desktop\&#1055;&#1088;&#1077;&#1079;&#1077;&#1085;&#1090;&#1072;&#1094;&#1080;&#1080;\2014\&#1062;&#1077;&#1085;&#1090;&#1088;&#1099;%20&#1082;&#1086;&#1084;&#1087;&#1077;&#1090;&#1077;&#1085;&#1094;&#1080;&#1081;\&#1087;&#1088;&#1077;&#1076;&#1083;&#1086;&#1078;&#1077;&#1085;&#1080;&#1103;%20&#1087;&#1086;%20&#1082;&#1086;&#1088;&#1088;&#1077;&#1082;&#1090;&#1080;&#1088;&#1086;&#1074;&#1082;&#1077;\&#1050;&#1054;&#1056;-&#1050;&#1040;.xlsx!&#1086;&#1082;&#1090;&#1103;&#1073;&#1088;&#1100;!R9C6:R9C7" TargetMode="Externa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4.png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3.xml"/><Relationship Id="rId9" Type="http://schemas.openxmlformats.org/officeDocument/2006/relationships/oleObject" Target="file:///C:\Users\p.karchevsky\Desktop\&#1055;&#1088;&#1077;&#1079;&#1077;&#1085;&#1090;&#1072;&#1094;&#1080;&#1080;\2014\&#1062;&#1077;&#1085;&#1090;&#1088;&#1099;%20&#1082;&#1086;&#1084;&#1087;&#1077;&#1090;&#1077;&#1085;&#1094;&#1080;&#1081;\&#1087;&#1088;&#1077;&#1076;&#1083;&#1086;&#1078;&#1077;&#1085;&#1080;&#1103;%20&#1087;&#1086;%20&#1082;&#1086;&#1088;&#1088;&#1077;&#1082;&#1090;&#1080;&#1088;&#1086;&#1074;&#1082;&#1077;\&#1050;&#1054;&#1056;-&#1050;&#1040;.xlsx!&#1086;&#1082;&#1090;&#1103;&#1073;&#1088;&#1100;!R9C3:R9C4" TargetMode="External"/><Relationship Id="rId1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emf"/><Relationship Id="rId5" Type="http://schemas.openxmlformats.org/officeDocument/2006/relationships/tags" Target="../tags/tag34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3.xml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6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4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0069" y="2961502"/>
            <a:ext cx="8622957" cy="234164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/>
              <a:t>Внутрихолдинговое управление механизмами </a:t>
            </a:r>
            <a:r>
              <a:rPr lang="ru-RU" sz="2800" dirty="0" smtClean="0"/>
              <a:t>государственной </a:t>
            </a:r>
            <a:r>
              <a:rPr lang="ru-RU" sz="2800" dirty="0"/>
              <a:t>поддержки </a:t>
            </a:r>
            <a:r>
              <a:rPr lang="ru-RU" sz="2800" dirty="0" smtClean="0"/>
              <a:t>и </a:t>
            </a:r>
            <a:r>
              <a:rPr lang="ru-RU" sz="2800" dirty="0"/>
              <a:t>стратегия производственного развития организаций радиоэлектронного комплекса в сложных макроэкономических условиях.</a:t>
            </a:r>
            <a:endParaRPr lang="ru-RU" sz="28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097" cy="24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852" y="101964"/>
            <a:ext cx="89481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68623" bIns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Приложение 1 - Облик </a:t>
            </a:r>
            <a:r>
              <a:rPr lang="ru-RU" sz="2000" dirty="0">
                <a:solidFill>
                  <a:schemeClr val="tx2"/>
                </a:solidFill>
                <a:ea typeface="ＭＳ Ｐゴシック" pitchFamily="-110" charset="-128"/>
              </a:rPr>
              <a:t>организаций АО</a:t>
            </a:r>
            <a:r>
              <a:rPr lang="en-US" sz="2000" dirty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r>
              <a:rPr lang="ru-RU" sz="2000" dirty="0">
                <a:solidFill>
                  <a:schemeClr val="tx2"/>
                </a:solidFill>
                <a:ea typeface="ＭＳ Ｐゴシック" pitchFamily="-110" charset="-128"/>
              </a:rPr>
              <a:t>«ОПК» к </a:t>
            </a: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2025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  <a:ea typeface="ＭＳ Ｐゴシック" pitchFamily="-110" charset="-128"/>
              </a:rPr>
              <a:t>Санкт-Петербургский регион</a:t>
            </a:r>
            <a:endParaRPr lang="ru-RU" sz="1600" dirty="0">
              <a:solidFill>
                <a:schemeClr val="tx2"/>
              </a:solidFill>
              <a:ea typeface="ＭＳ Ｐゴシック" pitchFamily="-110" charset="-128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36246"/>
              </p:ext>
            </p:extLst>
          </p:nvPr>
        </p:nvGraphicFramePr>
        <p:xfrm>
          <a:off x="195852" y="6370537"/>
          <a:ext cx="80867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Лист" r:id="rId5" imgW="8086747" imgH="209390" progId="Excel.Sheet.12">
                  <p:link updateAutomatic="1"/>
                </p:oleObj>
              </mc:Choice>
              <mc:Fallback>
                <p:oleObj name="Лист" r:id="rId5" imgW="8086747" imgH="2093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852" y="6370537"/>
                        <a:ext cx="808672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34181"/>
              </p:ext>
            </p:extLst>
          </p:nvPr>
        </p:nvGraphicFramePr>
        <p:xfrm>
          <a:off x="195852" y="922525"/>
          <a:ext cx="8653246" cy="379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Лист" r:id="rId7" imgW="11344426" imgH="4981563" progId="Excel.Sheet.12">
                  <p:link updateAutomatic="1"/>
                </p:oleObj>
              </mc:Choice>
              <mc:Fallback>
                <p:oleObj name="Лист" r:id="rId7" imgW="11344426" imgH="49815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52" y="922525"/>
                        <a:ext cx="8653246" cy="3799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Прямоугольник 1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4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95" y="64184"/>
            <a:ext cx="818856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ea typeface="ＭＳ Ｐゴシック" pitchFamily="-110" charset="-128"/>
              </a:rPr>
              <a:t>Системные проблемы реализации проектов </a:t>
            </a: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ФЦП (1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110" charset="-128"/>
              </a:rPr>
              <a:t>/2)</a:t>
            </a:r>
            <a:endParaRPr lang="en-GB" sz="2000" dirty="0">
              <a:solidFill>
                <a:srgbClr val="004A92"/>
              </a:solidFill>
              <a:ea typeface="ＭＳ Ｐゴシック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8474" y="3063298"/>
            <a:ext cx="324085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Централизация закупок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Работа с крупными поставщиками по специальным условиям. 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Привлечение поставщиков и экспертов к проработке вопросов по изменению технологических решений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Проработка совместно с </a:t>
            </a:r>
            <a:r>
              <a:rPr lang="ru-RU" sz="1200" b="0" dirty="0" err="1" smtClean="0"/>
              <a:t>Минпромторгом</a:t>
            </a:r>
            <a:r>
              <a:rPr lang="ru-RU" sz="1200" b="0" dirty="0" smtClean="0"/>
              <a:t> упрощенной процедуры замены оборудования, попавшего под санкции или существенно подорожавшего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22958" y="548218"/>
            <a:ext cx="3458370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4625" eaLnBrk="0" hangingPunct="0"/>
            <a:r>
              <a:rPr lang="ru-RU" sz="1600" dirty="0">
                <a:solidFill>
                  <a:prstClr val="black"/>
                </a:solidFill>
              </a:rPr>
              <a:t>Влияние 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81328" y="580275"/>
            <a:ext cx="3105550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ru-RU" sz="1600" dirty="0" smtClean="0">
                <a:solidFill>
                  <a:prstClr val="black"/>
                </a:solidFill>
              </a:rPr>
              <a:t>Инициативы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1749206" y="953067"/>
            <a:ext cx="7154250" cy="158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2034224" y="1089745"/>
            <a:ext cx="318547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Выполнение проектов не в полном объеме или со срывом сроков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Возникновение рисков срывов ГОЗ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Штрафные санкции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893222" y="2955801"/>
            <a:ext cx="707126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itle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022" y="6011732"/>
            <a:ext cx="8800612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008000"/>
                </a:solidFill>
              </a:rPr>
              <a:t>Реализация предложенных инициатив </a:t>
            </a:r>
            <a:r>
              <a:rPr lang="ru-RU" sz="1600" dirty="0" smtClean="0">
                <a:solidFill>
                  <a:srgbClr val="008000"/>
                </a:solidFill>
              </a:rPr>
              <a:t>представляет собой набор мер, которые необходимо предпринять в сложившихся макроэкономических условиях.</a:t>
            </a:r>
            <a:endParaRPr lang="en-GB" sz="1600" b="1" dirty="0">
              <a:solidFill>
                <a:srgbClr val="008000"/>
              </a:solidFill>
            </a:endParaRPr>
          </a:p>
        </p:txBody>
      </p:sp>
      <p:sp>
        <p:nvSpPr>
          <p:cNvPr id="35" name="Пятиугольник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3475" y="1105541"/>
            <a:ext cx="1734375" cy="805642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cs typeface="Arial" pitchFamily="34" charset="0"/>
              </a:rPr>
              <a:t>Дефицит собственного финансирования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0" y="1760669"/>
            <a:ext cx="252000" cy="25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ятиугольник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495" y="3122567"/>
            <a:ext cx="1734375" cy="805642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cs typeface="Arial" pitchFamily="34" charset="0"/>
              </a:rPr>
              <a:t>Удорожание оборудования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0" y="3838609"/>
            <a:ext cx="252000" cy="25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34224" y="3080232"/>
            <a:ext cx="3185476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Достижение целевых показателей проектов не в полном объеме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Риски не ввода объектов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Закупки более дешевых и некачественных единиц оборудования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Срывы сроков реализации проектов ввиду длительных  процедур </a:t>
            </a:r>
            <a:r>
              <a:rPr lang="ru-RU" sz="1200" b="0" dirty="0" err="1" smtClean="0">
                <a:solidFill>
                  <a:prstClr val="black"/>
                </a:solidFill>
              </a:rPr>
              <a:t>пересогласования</a:t>
            </a:r>
            <a:r>
              <a:rPr lang="ru-RU" sz="1200" b="0" dirty="0">
                <a:solidFill>
                  <a:prstClr val="black"/>
                </a:solidFill>
              </a:rPr>
              <a:t> </a:t>
            </a:r>
            <a:r>
              <a:rPr lang="ru-RU" sz="1200" b="0" dirty="0" smtClean="0">
                <a:solidFill>
                  <a:prstClr val="black"/>
                </a:solidFill>
              </a:rPr>
              <a:t>списков оборудования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58474" y="1010862"/>
            <a:ext cx="32408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dirty="0" smtClean="0"/>
              <a:t>Снижение  обязательств по </a:t>
            </a:r>
            <a:r>
              <a:rPr lang="ru-RU" sz="1200" dirty="0" err="1" smtClean="0"/>
              <a:t>софинансировнию</a:t>
            </a:r>
            <a:r>
              <a:rPr lang="ru-RU" sz="1200" dirty="0" smtClean="0"/>
              <a:t>  ФЦП до 20%</a:t>
            </a:r>
            <a:endParaRPr lang="ru-RU" sz="1200" dirty="0"/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/>
              <a:t>Корректировка ФЦП в части переноса сроков ввода объектов за счет перераспределения внебюджетной составляющей</a:t>
            </a:r>
            <a:r>
              <a:rPr lang="en-US" sz="1200" b="0" dirty="0"/>
              <a:t>;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endParaRPr lang="ru-RU" sz="1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Прямоугольник 1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4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95" y="64184"/>
            <a:ext cx="818856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ea typeface="ＭＳ Ｐゴシック" pitchFamily="-110" charset="-128"/>
              </a:rPr>
              <a:t>Системные проблемы реализации проектов </a:t>
            </a: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ФЦП (2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110" charset="-128"/>
              </a:rPr>
              <a:t>/2)</a:t>
            </a:r>
            <a:endParaRPr lang="en-GB" sz="2000" dirty="0">
              <a:solidFill>
                <a:srgbClr val="004A92"/>
              </a:solidFill>
              <a:ea typeface="ＭＳ Ｐゴシック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8474" y="3122567"/>
            <a:ext cx="324085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Детальное планирование корпоративных процедур, а также принятие своевременных мер по корректировке ФЦП с целью сохранения финансирования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Детальное планирование сроков разработки и утверждения ПСД. Обязательное прохождение </a:t>
            </a:r>
            <a:r>
              <a:rPr lang="ru-RU" sz="1200" b="0" dirty="0" err="1" smtClean="0"/>
              <a:t>главгозэкпертизы</a:t>
            </a:r>
            <a:r>
              <a:rPr lang="ru-RU" sz="1200" b="0" dirty="0" smtClean="0"/>
              <a:t> 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22958" y="548218"/>
            <a:ext cx="3458370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4625" eaLnBrk="0" hangingPunct="0"/>
            <a:r>
              <a:rPr lang="ru-RU" sz="1600" b="1" dirty="0" smtClean="0">
                <a:solidFill>
                  <a:prstClr val="black"/>
                </a:solidFill>
              </a:rPr>
              <a:t>Влияние 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81328" y="580275"/>
            <a:ext cx="3105550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ru-RU" sz="1600" dirty="0" smtClean="0">
                <a:solidFill>
                  <a:prstClr val="black"/>
                </a:solidFill>
              </a:rPr>
              <a:t>Инициативы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1749206" y="953067"/>
            <a:ext cx="7154250" cy="158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2034224" y="1089745"/>
            <a:ext cx="3452176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Невозможность реализации проектов ФЦП, предусматривающих опережающую схему</a:t>
            </a:r>
          </a:p>
          <a:p>
            <a:pPr marL="285750" lvl="1" indent="-285750" algn="just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Риски по дестабилизации экономического состояния предприятий, имеющих высокую долговую нагрузку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832190" y="2771714"/>
            <a:ext cx="707126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itle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6000" y="5703058"/>
            <a:ext cx="8800612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008000"/>
                </a:solidFill>
              </a:rPr>
              <a:t>Детальное планирование и отслеживание корпоративных процедур, а также мероприятий по разработке и утверждения ПСД позволит снизить риски, связанные с  потерей бюджетного финансирования.</a:t>
            </a:r>
            <a:endParaRPr lang="en-GB" sz="1600" b="1" dirty="0">
              <a:solidFill>
                <a:srgbClr val="008000"/>
              </a:solidFill>
            </a:endParaRPr>
          </a:p>
        </p:txBody>
      </p:sp>
      <p:sp>
        <p:nvSpPr>
          <p:cNvPr id="35" name="Пятиугольник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3475" y="1105541"/>
            <a:ext cx="1779747" cy="805642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cs typeface="Arial" pitchFamily="34" charset="0"/>
              </a:rPr>
              <a:t>Ограничение по кредитному финансированию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0" y="1760669"/>
            <a:ext cx="252000" cy="25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ятиугольник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495" y="3122567"/>
            <a:ext cx="1734375" cy="805642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cs typeface="Arial" pitchFamily="34" charset="0"/>
              </a:rPr>
              <a:t>Срывы сроков корп. процедур и разработки ПСД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0" y="3838609"/>
            <a:ext cx="252000" cy="25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34224" y="3122567"/>
            <a:ext cx="3185476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В </a:t>
            </a:r>
            <a:r>
              <a:rPr lang="ru-RU" sz="1200" b="0" dirty="0">
                <a:solidFill>
                  <a:prstClr val="black"/>
                </a:solidFill>
              </a:rPr>
              <a:t>случае срыва указанных процедур </a:t>
            </a:r>
            <a:r>
              <a:rPr lang="ru-RU" sz="1200" b="0" dirty="0" smtClean="0">
                <a:solidFill>
                  <a:prstClr val="black"/>
                </a:solidFill>
              </a:rPr>
              <a:t>происходит замена бюджетного финансирования собственным, что может привести к невозможности реализации проектов</a:t>
            </a:r>
          </a:p>
          <a:p>
            <a:pPr marL="285750" lvl="1" indent="-285750" algn="just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0" dirty="0" smtClean="0">
                <a:solidFill>
                  <a:prstClr val="black"/>
                </a:solidFill>
              </a:rPr>
              <a:t>Некачественно разработанная ПСД ведет к дополнительным затратам, которые возникают в ходе реализации проектов</a:t>
            </a:r>
            <a:endParaRPr lang="ru-RU" b="0" dirty="0" smtClean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58474" y="1104888"/>
            <a:ext cx="324085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Замена кредитного финансирования на бюджетное в период с 2016 по 2020 годы</a:t>
            </a:r>
            <a:r>
              <a:rPr lang="en-US" sz="1200" b="0" dirty="0" smtClean="0"/>
              <a:t>;</a:t>
            </a:r>
          </a:p>
          <a:p>
            <a:pPr marL="179388" lvl="1" indent="-171450" algn="just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1200" b="0" dirty="0" smtClean="0"/>
              <a:t>Пересмотр проектов в сторону удешевления сметной стоимости</a:t>
            </a:r>
            <a:endParaRPr lang="ru-RU" sz="1200" b="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852" y="170388"/>
            <a:ext cx="8948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68623" bIns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Итоги технологического аудита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организаций АО «ОПК»</a:t>
            </a:r>
            <a:endParaRPr lang="ru-RU" sz="2000" dirty="0">
              <a:solidFill>
                <a:schemeClr val="tx2"/>
              </a:solidFill>
              <a:ea typeface="ＭＳ Ｐゴシック" pitchFamily="-110" charset="-128"/>
            </a:endParaRPr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>
            <a:off x="162695" y="2676521"/>
            <a:ext cx="8581746" cy="51345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192800" y="1537263"/>
            <a:ext cx="8581745" cy="2786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30" name="Пятиугольник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800" y="798935"/>
            <a:ext cx="1270485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Цели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31" name="Прямоугольник 18"/>
          <p:cNvSpPr>
            <a:spLocks noChangeArrowheads="1"/>
          </p:cNvSpPr>
          <p:nvPr/>
        </p:nvSpPr>
        <p:spPr bwMode="auto">
          <a:xfrm>
            <a:off x="1463285" y="817227"/>
            <a:ext cx="69048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just" defTabSz="912813">
              <a:spcAft>
                <a:spcPts val="0"/>
              </a:spcAft>
              <a:buSzPct val="100000"/>
              <a:defRPr/>
            </a:pPr>
            <a:r>
              <a:rPr lang="ru-RU" sz="1200" b="0" dirty="0" smtClean="0"/>
              <a:t>Оценить производственное-технологический потенциал организаций, подлежащих включению в состав АО </a:t>
            </a:r>
            <a:r>
              <a:rPr lang="ru-RU" sz="1200" b="0" dirty="0"/>
              <a:t>«ОПК</a:t>
            </a:r>
            <a:r>
              <a:rPr lang="ru-RU" sz="1200" b="0" dirty="0" smtClean="0"/>
              <a:t>» с целью формирования исходных данных для разработки концепции производственно-технологического развития до 2025 года.</a:t>
            </a:r>
            <a:endParaRPr lang="ru-RU" sz="1200" b="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192800" y="623180"/>
            <a:ext cx="8722600" cy="335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Пятиугольник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2800" y="1722350"/>
            <a:ext cx="1270485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Участники и сроки проведения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4008" y="2115866"/>
            <a:ext cx="7009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defTabSz="912813">
              <a:spcAft>
                <a:spcPts val="0"/>
              </a:spcAft>
              <a:buSzPct val="100000"/>
              <a:defRPr/>
            </a:pPr>
            <a:r>
              <a:rPr lang="ru-RU" sz="1200" dirty="0" smtClean="0"/>
              <a:t>Сроки проведения</a:t>
            </a:r>
            <a:r>
              <a:rPr lang="en-US" sz="1200" b="0" dirty="0" smtClean="0"/>
              <a:t>: </a:t>
            </a:r>
            <a:r>
              <a:rPr lang="ru-RU" sz="1200" b="0" dirty="0" smtClean="0"/>
              <a:t>июнь </a:t>
            </a:r>
            <a:r>
              <a:rPr lang="ru-RU" sz="1200" b="0" dirty="0"/>
              <a:t>– сентябрь </a:t>
            </a:r>
            <a:r>
              <a:rPr lang="ru-RU" sz="1200" b="0" dirty="0" smtClean="0"/>
              <a:t>2014 г.</a:t>
            </a:r>
            <a:r>
              <a:rPr lang="en-US" sz="1200" b="0" dirty="0" smtClean="0"/>
              <a:t> </a:t>
            </a:r>
            <a:r>
              <a:rPr lang="ru-RU" sz="1200" b="0" dirty="0" smtClean="0"/>
              <a:t>Материал принят к сведению на Совете директоров</a:t>
            </a:r>
            <a:r>
              <a:rPr lang="ru-RU" sz="1200" b="0" dirty="0"/>
              <a:t> </a:t>
            </a:r>
            <a:endParaRPr lang="ru-RU" sz="1200" b="0" dirty="0" smtClean="0"/>
          </a:p>
          <a:p>
            <a:pPr lvl="1" algn="just" defTabSz="912813">
              <a:spcAft>
                <a:spcPts val="0"/>
              </a:spcAft>
              <a:buSzPct val="100000"/>
              <a:defRPr/>
            </a:pPr>
            <a:r>
              <a:rPr lang="ru-RU" sz="1200" b="0" dirty="0" smtClean="0"/>
              <a:t>АО </a:t>
            </a:r>
            <a:r>
              <a:rPr lang="ru-RU" sz="1200" b="0" dirty="0"/>
              <a:t>«ОПК</a:t>
            </a:r>
            <a:r>
              <a:rPr lang="ru-RU" sz="1200" b="0" dirty="0" smtClean="0"/>
              <a:t>» 22 сентября 2014 года </a:t>
            </a:r>
            <a:endParaRPr lang="ru-RU" sz="12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4008" y="1655803"/>
            <a:ext cx="7304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2813">
              <a:spcAft>
                <a:spcPts val="0"/>
              </a:spcAft>
              <a:buSzPct val="100000"/>
              <a:defRPr/>
            </a:pPr>
            <a:r>
              <a:rPr lang="ru-RU" sz="1200" dirty="0" smtClean="0"/>
              <a:t>Участники</a:t>
            </a:r>
            <a:r>
              <a:rPr lang="en-US" sz="1200" dirty="0" smtClean="0"/>
              <a:t>: </a:t>
            </a:r>
            <a:r>
              <a:rPr lang="ru-RU" sz="1200" b="0" dirty="0" smtClean="0"/>
              <a:t>Департамент производственно-технологического развития </a:t>
            </a:r>
            <a:r>
              <a:rPr lang="ru-RU" sz="1200" b="0" dirty="0"/>
              <a:t>АО «ОПК</a:t>
            </a:r>
            <a:r>
              <a:rPr lang="ru-RU" sz="1200" b="0" dirty="0" smtClean="0"/>
              <a:t>»</a:t>
            </a:r>
            <a:r>
              <a:rPr lang="ru-RU" sz="1200" b="0" dirty="0"/>
              <a:t> </a:t>
            </a:r>
            <a:r>
              <a:rPr lang="ru-RU" sz="1200" b="0" dirty="0" smtClean="0"/>
              <a:t>и привлеченные эксперты </a:t>
            </a:r>
            <a:endParaRPr lang="ru-RU" sz="12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695" y="4052292"/>
            <a:ext cx="8688334" cy="252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Помимо этого, проведенный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аудит организаций выявил следующие ключевые проблемы производственного комплекса АО «ОПК»: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b="0" dirty="0"/>
              <a:t>70% оборудования устаревшее (целевое </a:t>
            </a:r>
            <a:r>
              <a:rPr lang="ru-RU" sz="1200" b="0" dirty="0" smtClean="0"/>
              <a:t>состояние для </a:t>
            </a:r>
            <a:r>
              <a:rPr lang="ru-RU" sz="1200" b="0" dirty="0"/>
              <a:t>радиоэлектронной промышленности развитых стран 15 %);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b="0" dirty="0"/>
              <a:t>уровень загрузки основного производства 50-70</a:t>
            </a:r>
            <a:r>
              <a:rPr lang="ru-RU" sz="1200" b="0" dirty="0" smtClean="0"/>
              <a:t>%;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b="0" dirty="0"/>
              <a:t>т</a:t>
            </a:r>
            <a:r>
              <a:rPr lang="ru-RU" sz="1200" b="0" dirty="0" smtClean="0"/>
              <a:t>екущая </a:t>
            </a:r>
            <a:r>
              <a:rPr lang="ru-RU" sz="1200" b="0" dirty="0"/>
              <a:t>кооперационная структура отрицательно влияет на показатели экономической эффективности  </a:t>
            </a:r>
            <a:r>
              <a:rPr lang="ru-RU" sz="1200" b="0" dirty="0" smtClean="0"/>
              <a:t>Холдинга;</a:t>
            </a:r>
            <a:endParaRPr lang="en-GB" sz="1200" b="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b="0" dirty="0" smtClean="0"/>
              <a:t>проекты </a:t>
            </a:r>
            <a:r>
              <a:rPr lang="ru-RU" sz="1200" b="0" dirty="0"/>
              <a:t>по техническому перевооружению предусматривают выборочную замену оборудование в производственных цепочках, не позволяя полноценно переходить на современные технологии;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b="0" dirty="0"/>
              <a:t>невысокий уровень производственного управления и технологических компетенций относительно мирового;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200" b="0" dirty="0"/>
              <a:t>отсутствие унификации оборудования, часто даже в рамках одного предприятия.</a:t>
            </a:r>
          </a:p>
        </p:txBody>
      </p:sp>
      <p:sp>
        <p:nvSpPr>
          <p:cNvPr id="29" name="Пятиугольник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800" y="2794413"/>
            <a:ext cx="1270485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Результаты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32" name="Прямоугольник 18"/>
          <p:cNvSpPr>
            <a:spLocks noChangeArrowheads="1"/>
          </p:cNvSpPr>
          <p:nvPr/>
        </p:nvSpPr>
        <p:spPr bwMode="auto">
          <a:xfrm>
            <a:off x="1377121" y="2842425"/>
            <a:ext cx="7138118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85800" lvl="1" indent="-228600" algn="just" defTabSz="912813">
              <a:spcAft>
                <a:spcPts val="0"/>
              </a:spcAft>
              <a:buSzPct val="100000"/>
              <a:buAutoNum type="arabicPeriod"/>
              <a:defRPr/>
            </a:pPr>
            <a:r>
              <a:rPr lang="ru-RU" sz="1200" b="0" dirty="0" smtClean="0"/>
              <a:t>Определен потенциал по накопленным научно-техническим компетенциям организаций АО «ОПК»</a:t>
            </a:r>
            <a:r>
              <a:rPr lang="en-US" sz="1200" b="0" dirty="0" smtClean="0"/>
              <a:t>;</a:t>
            </a:r>
          </a:p>
          <a:p>
            <a:pPr marL="685800" lvl="1" indent="-228600" algn="just" defTabSz="912813">
              <a:spcAft>
                <a:spcPts val="0"/>
              </a:spcAft>
              <a:buSzPct val="100000"/>
              <a:buAutoNum type="arabicPeriod"/>
              <a:defRPr/>
            </a:pPr>
            <a:r>
              <a:rPr lang="ru-RU" sz="1200" b="0" dirty="0" smtClean="0"/>
              <a:t>Оценена возрастная структура и загрузка парка основного технологического оборудования</a:t>
            </a:r>
          </a:p>
          <a:p>
            <a:pPr marL="685800" lvl="1" indent="-228600" algn="just" defTabSz="912813">
              <a:spcAft>
                <a:spcPts val="0"/>
              </a:spcAft>
              <a:buSzPct val="100000"/>
              <a:buAutoNum type="arabicPeriod"/>
              <a:defRPr/>
            </a:pPr>
            <a:r>
              <a:rPr lang="ru-RU" sz="1200" b="0" dirty="0" smtClean="0"/>
              <a:t>Сформирована карта точек роста ( центров компетенций), </a:t>
            </a:r>
            <a:r>
              <a:rPr lang="ru-RU" sz="1200" b="0" dirty="0"/>
              <a:t>сфокусированное финансирование которых приведет к росту не только отдельных предприятий, но и станет драйвером развития в рамках </a:t>
            </a:r>
            <a:r>
              <a:rPr lang="ru-RU" sz="1200" b="0" dirty="0" smtClean="0"/>
              <a:t>региона</a:t>
            </a:r>
            <a:endParaRPr lang="ru-RU" sz="1200" b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852" y="128053"/>
            <a:ext cx="8948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68623" bIns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Модель регионального производственно-технологического развития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endParaRPr lang="ru-RU" sz="2000" dirty="0" smtClean="0">
              <a:solidFill>
                <a:schemeClr val="tx2"/>
              </a:solidFill>
              <a:ea typeface="ＭＳ Ｐゴシック" pitchFamily="-110" charset="-128"/>
            </a:endParaRPr>
          </a:p>
        </p:txBody>
      </p:sp>
      <p:sp>
        <p:nvSpPr>
          <p:cNvPr id="16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24" y="6152761"/>
            <a:ext cx="8865809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marL="0" lvl="1" algn="just"/>
            <a:r>
              <a:rPr lang="ru-RU" sz="1600" dirty="0" smtClean="0">
                <a:solidFill>
                  <a:srgbClr val="008000"/>
                </a:solidFill>
              </a:rPr>
              <a:t>Модель развития, базирующаяся на </a:t>
            </a:r>
            <a:r>
              <a:rPr lang="ru-RU" sz="1600" dirty="0">
                <a:solidFill>
                  <a:srgbClr val="008000"/>
                </a:solidFill>
              </a:rPr>
              <a:t>развитии </a:t>
            </a:r>
            <a:r>
              <a:rPr lang="ru-RU" sz="1600" dirty="0" smtClean="0">
                <a:solidFill>
                  <a:srgbClr val="008000"/>
                </a:solidFill>
              </a:rPr>
              <a:t>территорий способна </a:t>
            </a:r>
            <a:r>
              <a:rPr lang="ru-RU" sz="1600" dirty="0">
                <a:solidFill>
                  <a:srgbClr val="008000"/>
                </a:solidFill>
              </a:rPr>
              <a:t>демонстрировать более высокие темпы </a:t>
            </a:r>
            <a:r>
              <a:rPr lang="ru-RU" sz="1600" dirty="0" smtClean="0">
                <a:solidFill>
                  <a:srgbClr val="008000"/>
                </a:solidFill>
              </a:rPr>
              <a:t>экономического развития за счет внутренней синергии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-132561" y="2625268"/>
            <a:ext cx="90521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85800" lvl="1" indent="-228600" algn="just" defTabSz="912813">
              <a:lnSpc>
                <a:spcPct val="150000"/>
              </a:lnSpc>
              <a:spcAft>
                <a:spcPts val="0"/>
              </a:spcAft>
              <a:buSzPct val="100000"/>
              <a:buAutoNum type="arabicPeriod"/>
              <a:defRPr/>
            </a:pPr>
            <a:r>
              <a:rPr lang="ru-RU" sz="1200" b="0" dirty="0" smtClean="0"/>
              <a:t>В производстве любых типов конечной продукции Холдинга используется стандартный набор базовых технологий</a:t>
            </a:r>
            <a:endParaRPr lang="en-US" sz="1200" b="0" dirty="0" smtClean="0"/>
          </a:p>
          <a:p>
            <a:pPr marL="685800" lvl="1" indent="-228600" algn="just" defTabSz="912813">
              <a:lnSpc>
                <a:spcPct val="150000"/>
              </a:lnSpc>
              <a:spcAft>
                <a:spcPts val="0"/>
              </a:spcAft>
              <a:buSzPct val="100000"/>
              <a:buAutoNum type="arabicPeriod"/>
              <a:defRPr/>
            </a:pPr>
            <a:r>
              <a:rPr lang="ru-RU" sz="1200" b="0" dirty="0" smtClean="0"/>
              <a:t>В рамках одного региона локализуются технологические </a:t>
            </a:r>
            <a:r>
              <a:rPr lang="ru-RU" sz="1200" b="0" dirty="0"/>
              <a:t>переделы необходимые </a:t>
            </a:r>
            <a:r>
              <a:rPr lang="ru-RU" sz="1200" b="0" dirty="0" smtClean="0"/>
              <a:t>в производстве конечной продукции</a:t>
            </a:r>
          </a:p>
          <a:p>
            <a:pPr marL="685800" lvl="1" indent="-228600" algn="just" defTabSz="912813">
              <a:lnSpc>
                <a:spcPct val="150000"/>
              </a:lnSpc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ru-RU" sz="1200" b="0" dirty="0" smtClean="0"/>
              <a:t>Для каждой организации в регионе определяется специализация на одной или нескольких базовых технологиях</a:t>
            </a:r>
          </a:p>
          <a:p>
            <a:pPr marL="685800" lvl="1" indent="-228600" algn="just" defTabSz="912813">
              <a:lnSpc>
                <a:spcPct val="150000"/>
              </a:lnSpc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ru-RU" sz="1200" b="0" dirty="0" smtClean="0"/>
              <a:t>Модель учитывает необходимость создания на базе организаций, занятых в </a:t>
            </a:r>
            <a:r>
              <a:rPr lang="en-US" sz="1200" b="0" dirty="0" smtClean="0"/>
              <a:t>R&amp;D</a:t>
            </a:r>
            <a:r>
              <a:rPr lang="ru-RU" sz="1200" b="0" dirty="0" smtClean="0"/>
              <a:t>, центров коллективного пользования для ведения разработок</a:t>
            </a:r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>
            <a:off x="195850" y="2417008"/>
            <a:ext cx="8581746" cy="51345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195851" y="1522416"/>
            <a:ext cx="8581745" cy="2786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41" name="Прямоугольник 18"/>
          <p:cNvSpPr>
            <a:spLocks noChangeArrowheads="1"/>
          </p:cNvSpPr>
          <p:nvPr/>
        </p:nvSpPr>
        <p:spPr bwMode="auto">
          <a:xfrm>
            <a:off x="1282911" y="5530120"/>
            <a:ext cx="75681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 smtClean="0"/>
              <a:t>В АО «ОПК» проанализированы переходящие и вновь начинаемые проекты ФЦП. На основе предложенной концепции, потенциальной возможности по </a:t>
            </a:r>
            <a:r>
              <a:rPr lang="ru-RU" sz="1200" b="0" dirty="0" err="1" smtClean="0"/>
              <a:t>софинансированию</a:t>
            </a:r>
            <a:r>
              <a:rPr lang="ru-RU" sz="1200" b="0" dirty="0" smtClean="0"/>
              <a:t> </a:t>
            </a:r>
            <a:r>
              <a:rPr lang="ru-RU" sz="1200" dirty="0" smtClean="0"/>
              <a:t>предполагается скорректировать ФЦП. </a:t>
            </a:r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150956" y="3989478"/>
            <a:ext cx="8581746" cy="51345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46" name="Прямоугольник 18"/>
          <p:cNvSpPr>
            <a:spLocks noChangeArrowheads="1"/>
          </p:cNvSpPr>
          <p:nvPr/>
        </p:nvSpPr>
        <p:spPr bwMode="auto">
          <a:xfrm>
            <a:off x="1475738" y="4015150"/>
            <a:ext cx="73752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 smtClean="0"/>
              <a:t>Формирование </a:t>
            </a:r>
            <a:r>
              <a:rPr lang="ru-RU" sz="1200" dirty="0" smtClean="0">
                <a:solidFill>
                  <a:srgbClr val="FF0000"/>
                </a:solidFill>
              </a:rPr>
              <a:t>производственного облика  АО «ОПК», </a:t>
            </a:r>
            <a:r>
              <a:rPr lang="ru-RU" sz="1200" b="0" dirty="0" smtClean="0"/>
              <a:t>как </a:t>
            </a:r>
            <a:r>
              <a:rPr lang="ru-RU" sz="1200" b="0" dirty="0"/>
              <a:t>эффективной </a:t>
            </a:r>
            <a:r>
              <a:rPr lang="ru-RU" sz="1200" b="0" dirty="0" smtClean="0"/>
              <a:t>производственной структуры </a:t>
            </a:r>
            <a:endParaRPr lang="ru-RU" sz="1200" b="0" dirty="0"/>
          </a:p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/>
              <a:t>Повышение производственных компетенций за счет специализации предприятий</a:t>
            </a:r>
          </a:p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/>
              <a:t>Экономия за счет исключения развития системы дублирующих производств</a:t>
            </a:r>
          </a:p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/>
              <a:t>Более высокие темпы экономического развития за счет перехода производств на новый качественный уровень</a:t>
            </a:r>
          </a:p>
          <a:p>
            <a:pPr lvl="1" algn="just" defTabSz="912813">
              <a:spcAft>
                <a:spcPts val="0"/>
              </a:spcAft>
              <a:buSzPct val="100000"/>
              <a:defRPr/>
            </a:pPr>
            <a:endParaRPr lang="ru-RU" sz="1200" b="0" dirty="0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150956" y="5421902"/>
            <a:ext cx="8581746" cy="51345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27" name="Пятиугольник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850" y="1649356"/>
            <a:ext cx="1264385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Концепция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46229"/>
            <a:ext cx="6547003" cy="279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4625" eaLnBrk="0" hangingPunct="0"/>
            <a:r>
              <a:rPr lang="ru-RU" sz="1200" dirty="0" smtClean="0">
                <a:solidFill>
                  <a:prstClr val="black"/>
                </a:solidFill>
              </a:rPr>
              <a:t>Исходные данные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0" name="Пятиугольник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2801" y="681409"/>
            <a:ext cx="1270485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Предпосылки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31" name="Прямоугольник 18"/>
          <p:cNvSpPr>
            <a:spLocks noChangeArrowheads="1"/>
          </p:cNvSpPr>
          <p:nvPr/>
        </p:nvSpPr>
        <p:spPr bwMode="auto">
          <a:xfrm>
            <a:off x="1460235" y="581919"/>
            <a:ext cx="71381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 algn="just" defTabSz="912813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b="0" dirty="0" smtClean="0"/>
              <a:t>Риск не обеспечения программы ГОЗ, ГПВ до 2020-2025 года</a:t>
            </a:r>
          </a:p>
          <a:p>
            <a:pPr marL="628650" lvl="1" indent="-171450" algn="just" defTabSz="912813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b="0" dirty="0" smtClean="0"/>
              <a:t>Формирование и реализация неэффективных инвестиционных проектов</a:t>
            </a:r>
          </a:p>
          <a:p>
            <a:pPr marL="628650" lvl="1" indent="-171450" algn="just" defTabSz="912813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b="0" dirty="0" smtClean="0"/>
              <a:t>Дефицит собственного и бюджетного финансирования</a:t>
            </a:r>
          </a:p>
          <a:p>
            <a:pPr lvl="1" algn="just" defTabSz="912813">
              <a:spcAft>
                <a:spcPts val="0"/>
              </a:spcAft>
              <a:buSzPct val="100000"/>
              <a:defRPr/>
            </a:pPr>
            <a:endParaRPr lang="ru-RU" sz="1200" b="0" dirty="0" smtClean="0"/>
          </a:p>
        </p:txBody>
      </p:sp>
      <p:sp>
        <p:nvSpPr>
          <p:cNvPr id="33" name="Пятиугольник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088" y="4111569"/>
            <a:ext cx="1271650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Ожидаемый эффект</a:t>
            </a:r>
            <a:endParaRPr lang="ru-RU" sz="1200" b="1" dirty="0">
              <a:cs typeface="Arial" pitchFamily="34" charset="0"/>
            </a:endParaRPr>
          </a:p>
        </p:txBody>
      </p:sp>
      <p:pic>
        <p:nvPicPr>
          <p:cNvPr id="35" name="Рисунок 34" descr="Рисунок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0029" y="4037370"/>
            <a:ext cx="189775" cy="194110"/>
          </a:xfrm>
          <a:prstGeom prst="rect">
            <a:avLst/>
          </a:prstGeom>
        </p:spPr>
      </p:pic>
      <p:pic>
        <p:nvPicPr>
          <p:cNvPr id="36" name="Рисунок 35" descr="Рисунок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2048" y="4282719"/>
            <a:ext cx="189775" cy="194110"/>
          </a:xfrm>
          <a:prstGeom prst="rect">
            <a:avLst/>
          </a:prstGeom>
        </p:spPr>
      </p:pic>
      <p:pic>
        <p:nvPicPr>
          <p:cNvPr id="37" name="Рисунок 36" descr="Рисунок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0028" y="4583969"/>
            <a:ext cx="189775" cy="194110"/>
          </a:xfrm>
          <a:prstGeom prst="rect">
            <a:avLst/>
          </a:prstGeom>
        </p:spPr>
      </p:pic>
      <p:pic>
        <p:nvPicPr>
          <p:cNvPr id="38" name="Рисунок 37" descr="Рисунок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0029" y="4860145"/>
            <a:ext cx="189775" cy="194110"/>
          </a:xfrm>
          <a:prstGeom prst="rect">
            <a:avLst/>
          </a:prstGeom>
        </p:spPr>
      </p:pic>
      <p:sp>
        <p:nvSpPr>
          <p:cNvPr id="39" name="Пятиугольник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2695" y="5488845"/>
            <a:ext cx="1379429" cy="612000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Корректировка ФЦП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50" name="Прямоугольник 18"/>
          <p:cNvSpPr>
            <a:spLocks noChangeArrowheads="1"/>
          </p:cNvSpPr>
          <p:nvPr/>
        </p:nvSpPr>
        <p:spPr bwMode="auto">
          <a:xfrm>
            <a:off x="1356112" y="1671259"/>
            <a:ext cx="74217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just" defTabSz="912813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ru-RU" sz="1200" b="0" dirty="0" smtClean="0"/>
              <a:t>Переход от развития полного технологического цикла на одном предприятии к развитию необходимых технологических переделов для производства конечной продукции в рамках одного региона.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175866" y="530045"/>
            <a:ext cx="8722600" cy="335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795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11796"/>
              </p:ext>
            </p:extLst>
          </p:nvPr>
        </p:nvGraphicFramePr>
        <p:xfrm>
          <a:off x="4757738" y="1398588"/>
          <a:ext cx="38766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Лист" r:id="rId6" imgW="3876711" imgH="1733525" progId="Excel.Sheet.12">
                  <p:link updateAutomatic="1"/>
                </p:oleObj>
              </mc:Choice>
              <mc:Fallback>
                <p:oleObj name="Лист" r:id="rId6" imgW="3876711" imgH="1733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7738" y="1398588"/>
                        <a:ext cx="3876675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852" y="128053"/>
            <a:ext cx="8948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68623" bIns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/>
                </a:solidFill>
                <a:ea typeface="ＭＳ Ｐゴシック" pitchFamily="-110" charset="-128"/>
              </a:rPr>
              <a:t>Формирование производственного облика организаций АО «ОПК»</a:t>
            </a:r>
          </a:p>
        </p:txBody>
      </p:sp>
      <p:sp>
        <p:nvSpPr>
          <p:cNvPr id="16" name="Title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376" y="6153858"/>
            <a:ext cx="8865809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marL="0" lvl="1" algn="just"/>
            <a:r>
              <a:rPr lang="ru-RU" sz="1600" dirty="0" smtClean="0">
                <a:solidFill>
                  <a:srgbClr val="008000"/>
                </a:solidFill>
              </a:rPr>
              <a:t>Определение специализаций предприятий осуществлялась с учетом подходов, изложенных в концепции производственно-технологического развития 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852" y="679260"/>
            <a:ext cx="382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cs typeface="Arial" pitchFamily="34" charset="0"/>
              </a:rPr>
              <a:t>Исходные данные</a:t>
            </a:r>
            <a:r>
              <a:rPr lang="en-US" dirty="0" smtClean="0">
                <a:cs typeface="Arial" pitchFamily="34" charset="0"/>
              </a:rPr>
              <a:t>: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>
            <a:off x="195852" y="1090003"/>
            <a:ext cx="3747043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757638" y="679260"/>
            <a:ext cx="390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cs typeface="Arial" pitchFamily="34" charset="0"/>
              </a:rPr>
              <a:t>Производственный облик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 bwMode="auto">
          <a:xfrm>
            <a:off x="4669926" y="1099528"/>
            <a:ext cx="39927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20932" y="1242628"/>
            <a:ext cx="3821963" cy="18902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6213" indent="-176213" algn="just">
              <a:lnSpc>
                <a:spcPct val="200000"/>
              </a:lnSpc>
              <a:spcAft>
                <a:spcPts val="900"/>
              </a:spcAft>
              <a:buSzPct val="130000"/>
              <a:buFont typeface="Wingdings" pitchFamily="2" charset="2"/>
              <a:buChar char="§"/>
            </a:pPr>
            <a:r>
              <a:rPr lang="ru-RU" sz="1200" b="0" dirty="0" smtClean="0">
                <a:latin typeface="+mj-lt"/>
                <a:cs typeface="Arial" pitchFamily="34" charset="0"/>
              </a:rPr>
              <a:t>Ключевые задачи АО «ОПК» (обеспечение выполнения ГОЗ, увеличение производственных мощностей, повышение рентабельности производства и закрепление на гражданском рынке)</a:t>
            </a:r>
          </a:p>
          <a:p>
            <a:pPr marL="176213" indent="-176213" algn="just">
              <a:lnSpc>
                <a:spcPct val="200000"/>
              </a:lnSpc>
              <a:spcAft>
                <a:spcPts val="900"/>
              </a:spcAft>
              <a:buSzPct val="130000"/>
              <a:buFont typeface="Wingdings" pitchFamily="2" charset="2"/>
              <a:buChar char="§"/>
            </a:pPr>
            <a:r>
              <a:rPr lang="ru-RU" sz="1200" b="0" dirty="0" smtClean="0">
                <a:latin typeface="+mj-lt"/>
                <a:cs typeface="Arial" pitchFamily="34" charset="0"/>
              </a:rPr>
              <a:t>Итоги технологического аудита</a:t>
            </a:r>
          </a:p>
          <a:p>
            <a:pPr marL="176213" indent="-176213" algn="just">
              <a:lnSpc>
                <a:spcPct val="200000"/>
              </a:lnSpc>
              <a:spcAft>
                <a:spcPts val="900"/>
              </a:spcAft>
              <a:buSzPct val="130000"/>
              <a:buFont typeface="Wingdings" pitchFamily="2" charset="2"/>
              <a:buChar char="§"/>
            </a:pPr>
            <a:r>
              <a:rPr lang="ru-RU" sz="1200" b="0" dirty="0" smtClean="0">
                <a:latin typeface="+mj-lt"/>
                <a:cs typeface="Arial" pitchFamily="34" charset="0"/>
              </a:rPr>
              <a:t>Внешние факторы (сложившиеся макроэкономические условия)</a:t>
            </a:r>
          </a:p>
          <a:p>
            <a:pPr marL="176213" indent="-176213" algn="just">
              <a:lnSpc>
                <a:spcPct val="200000"/>
              </a:lnSpc>
              <a:spcAft>
                <a:spcPts val="900"/>
              </a:spcAft>
              <a:buSzPct val="130000"/>
              <a:buFont typeface="Wingdings" pitchFamily="2" charset="2"/>
              <a:buChar char="§"/>
            </a:pPr>
            <a:r>
              <a:rPr lang="ru-RU" sz="1200" b="0" dirty="0" smtClean="0">
                <a:latin typeface="+mj-lt"/>
                <a:cs typeface="Arial" pitchFamily="34" charset="0"/>
              </a:rPr>
              <a:t>Применение подходов, изложенных в концепции производственно-технологического развития</a:t>
            </a:r>
          </a:p>
          <a:p>
            <a:pPr marL="176213" indent="-176213" algn="just">
              <a:lnSpc>
                <a:spcPct val="200000"/>
              </a:lnSpc>
              <a:spcAft>
                <a:spcPts val="900"/>
              </a:spcAft>
              <a:buSzPct val="130000"/>
              <a:buFont typeface="Wingdings" pitchFamily="2" charset="2"/>
              <a:buChar char="§"/>
            </a:pPr>
            <a:r>
              <a:rPr lang="ru-RU" sz="1200" b="0" dirty="0" smtClean="0">
                <a:latin typeface="+mj-lt"/>
                <a:cs typeface="Arial" pitchFamily="34" charset="0"/>
              </a:rPr>
              <a:t>Потенциал по собственному и бюджетному финансированию (с учетом указания                                      о </a:t>
            </a:r>
            <a:r>
              <a:rPr lang="ru-RU" sz="1200" b="0" dirty="0" err="1" smtClean="0">
                <a:latin typeface="+mj-lt"/>
                <a:cs typeface="Arial" pitchFamily="34" charset="0"/>
              </a:rPr>
              <a:t>приоритизации</a:t>
            </a:r>
            <a:r>
              <a:rPr lang="ru-RU" sz="1200" b="0" dirty="0" smtClean="0">
                <a:latin typeface="+mj-lt"/>
                <a:cs typeface="Arial" pitchFamily="34" charset="0"/>
              </a:rPr>
              <a:t> проектов)</a:t>
            </a:r>
          </a:p>
          <a:p>
            <a:pPr marL="176213" indent="-176213" algn="just">
              <a:spcAft>
                <a:spcPts val="900"/>
              </a:spcAft>
              <a:buSzPct val="130000"/>
              <a:buFont typeface="Wingdings" pitchFamily="2" charset="2"/>
              <a:buChar char="§"/>
            </a:pPr>
            <a:endParaRPr lang="en-US" sz="1200" b="0" dirty="0" smtClean="0">
              <a:latin typeface="+mj-lt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 bwMode="auto">
          <a:xfrm>
            <a:off x="4257121" y="2539024"/>
            <a:ext cx="241160" cy="2248677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Прямоугольник 18"/>
          <p:cNvSpPr>
            <a:spLocks noChangeArrowheads="1"/>
          </p:cNvSpPr>
          <p:nvPr/>
        </p:nvSpPr>
        <p:spPr bwMode="auto">
          <a:xfrm>
            <a:off x="4342330" y="3962484"/>
            <a:ext cx="426675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 algn="just" defTabSz="912813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200" dirty="0" smtClean="0"/>
              <a:t>Таким образом в рамках каждого региона формируется набор базовых технологий, необходимых для производства конечной продукции</a:t>
            </a:r>
            <a:r>
              <a:rPr lang="ru-RU" sz="1200" b="0" dirty="0"/>
              <a:t> </a:t>
            </a:r>
            <a:endParaRPr lang="ru-RU" sz="1200" b="0" dirty="0" smtClean="0"/>
          </a:p>
          <a:p>
            <a:pPr marL="628650" lvl="1" indent="-171450" algn="just" defTabSz="912813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200" b="0" dirty="0" smtClean="0"/>
              <a:t>Обеспечение эффективности производства будет реализовано за счет развития высокоэффективной внутрихолдинговой кооперационной среды</a:t>
            </a:r>
          </a:p>
        </p:txBody>
      </p:sp>
      <p:pic>
        <p:nvPicPr>
          <p:cNvPr id="67" name="Рисунок 66" descr="Cross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2289" y="2499703"/>
            <a:ext cx="288032" cy="267795"/>
          </a:xfrm>
          <a:prstGeom prst="rect">
            <a:avLst/>
          </a:prstGeom>
        </p:spPr>
      </p:pic>
      <p:pic>
        <p:nvPicPr>
          <p:cNvPr id="69" name="Рисунок 68" descr="Cross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2289" y="2833934"/>
            <a:ext cx="288032" cy="267795"/>
          </a:xfrm>
          <a:prstGeom prst="rect">
            <a:avLst/>
          </a:prstGeom>
        </p:spPr>
      </p:pic>
      <p:pic>
        <p:nvPicPr>
          <p:cNvPr id="70" name="Рисунок 69" descr="Cross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5707" y="2814884"/>
            <a:ext cx="288032" cy="267795"/>
          </a:xfrm>
          <a:prstGeom prst="rect">
            <a:avLst/>
          </a:prstGeom>
        </p:spPr>
      </p:pic>
      <p:pic>
        <p:nvPicPr>
          <p:cNvPr id="71" name="Рисунок 70" descr="Cross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840" y="2203333"/>
            <a:ext cx="288032" cy="267795"/>
          </a:xfrm>
          <a:prstGeom prst="rect">
            <a:avLst/>
          </a:prstGeom>
        </p:spPr>
      </p:pic>
      <p:pic>
        <p:nvPicPr>
          <p:cNvPr id="72" name="Рисунок 71" descr="Cross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840" y="2499702"/>
            <a:ext cx="288032" cy="267795"/>
          </a:xfrm>
          <a:prstGeom prst="rect">
            <a:avLst/>
          </a:prstGeom>
        </p:spPr>
      </p:pic>
      <p:sp>
        <p:nvSpPr>
          <p:cNvPr id="73" name="Freeform 411"/>
          <p:cNvSpPr>
            <a:spLocks/>
          </p:cNvSpPr>
          <p:nvPr/>
        </p:nvSpPr>
        <p:spPr bwMode="auto">
          <a:xfrm>
            <a:off x="6552188" y="2232427"/>
            <a:ext cx="228233" cy="156039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Freeform 411"/>
          <p:cNvSpPr>
            <a:spLocks/>
          </p:cNvSpPr>
          <p:nvPr/>
        </p:nvSpPr>
        <p:spPr bwMode="auto">
          <a:xfrm>
            <a:off x="7395606" y="2247294"/>
            <a:ext cx="228233" cy="156039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Freeform 411"/>
          <p:cNvSpPr>
            <a:spLocks/>
          </p:cNvSpPr>
          <p:nvPr/>
        </p:nvSpPr>
        <p:spPr bwMode="auto">
          <a:xfrm>
            <a:off x="8316739" y="2863997"/>
            <a:ext cx="228233" cy="156039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25588"/>
              </p:ext>
            </p:extLst>
          </p:nvPr>
        </p:nvGraphicFramePr>
        <p:xfrm>
          <a:off x="4757638" y="3296872"/>
          <a:ext cx="15240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7" name="Лист" r:id="rId9" imgW="1524115" imgH="200099" progId="Excel.Sheet.12">
                  <p:link updateAutomatic="1"/>
                </p:oleObj>
              </mc:Choice>
              <mc:Fallback>
                <p:oleObj name="Лист" r:id="rId9" imgW="1524115" imgH="2000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7638" y="3296872"/>
                        <a:ext cx="152400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35515"/>
              </p:ext>
            </p:extLst>
          </p:nvPr>
        </p:nvGraphicFramePr>
        <p:xfrm>
          <a:off x="4757638" y="3624858"/>
          <a:ext cx="15525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8" name="Лист" r:id="rId11" imgW="1552410" imgH="200099" progId="Excel.Sheet.12">
                  <p:link updateAutomatic="1"/>
                </p:oleObj>
              </mc:Choice>
              <mc:Fallback>
                <p:oleObj name="Лист" r:id="rId11" imgW="1552410" imgH="2000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7638" y="3624858"/>
                        <a:ext cx="155257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062482"/>
              </p:ext>
            </p:extLst>
          </p:nvPr>
        </p:nvGraphicFramePr>
        <p:xfrm>
          <a:off x="7158038" y="3296872"/>
          <a:ext cx="14763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9" name="Лист" r:id="rId13" imgW="1476497" imgH="200099" progId="Excel.Sheet.12">
                  <p:link updateAutomatic="1"/>
                </p:oleObj>
              </mc:Choice>
              <mc:Fallback>
                <p:oleObj name="Лист" r:id="rId13" imgW="1476497" imgH="2000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8038" y="3296872"/>
                        <a:ext cx="147637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823" y="-48345"/>
            <a:ext cx="9102727" cy="496888"/>
          </a:xfrm>
        </p:spPr>
        <p:txBody>
          <a:bodyPr/>
          <a:lstStyle/>
          <a:p>
            <a:r>
              <a:rPr lang="ru-RU" altLang="zh-CN" dirty="0" smtClean="0"/>
              <a:t>Ожидаемые результаты к 2025 году  (1</a:t>
            </a:r>
            <a:r>
              <a:rPr lang="en-US" altLang="zh-CN" dirty="0" smtClean="0"/>
              <a:t>/2)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ru-RU" altLang="zh-CN" sz="1800" dirty="0" smtClean="0"/>
              <a:t>Традиционный подход </a:t>
            </a:r>
            <a:r>
              <a:rPr lang="en-US" altLang="zh-CN" sz="1800" dirty="0" smtClean="0"/>
              <a:t>vs </a:t>
            </a:r>
            <a:r>
              <a:rPr lang="ru-RU" altLang="zh-CN" sz="1800" dirty="0" smtClean="0"/>
              <a:t>Модель регионального развития  </a:t>
            </a:r>
            <a:endParaRPr lang="zh-CN" altLang="en-US" dirty="0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150087" y="773208"/>
            <a:ext cx="8843318" cy="12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28"/>
          </a:p>
        </p:txBody>
      </p:sp>
      <p:sp>
        <p:nvSpPr>
          <p:cNvPr id="80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637" y="6066122"/>
            <a:ext cx="8865809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marL="0" lvl="1" algn="just"/>
            <a:r>
              <a:rPr lang="ru-RU" sz="1600" dirty="0" smtClean="0">
                <a:solidFill>
                  <a:srgbClr val="008000"/>
                </a:solidFill>
              </a:rPr>
              <a:t>Модель регионального развития производственно-технологического комплекса позволит обеспечить достижение целевых показателей стратегии АО «ОПК» к 2025 году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 flipV="1">
            <a:off x="4967390" y="803725"/>
            <a:ext cx="39512" cy="5193214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8" name="Пятиугольник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087" y="2884884"/>
            <a:ext cx="1434873" cy="760193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Соотношение освоенных технологий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7023" y="767149"/>
            <a:ext cx="1868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Традиционная модель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42031" y="799879"/>
            <a:ext cx="2661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Модель регионального развития</a:t>
            </a:r>
            <a:endParaRPr lang="ru-RU" dirty="0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H="1" flipV="1">
            <a:off x="150087" y="1156873"/>
            <a:ext cx="8804359" cy="130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11164" y="2869469"/>
            <a:ext cx="1487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0" dirty="0" smtClean="0"/>
              <a:t>Передовая – 0%</a:t>
            </a:r>
          </a:p>
          <a:p>
            <a:pPr algn="just"/>
            <a:r>
              <a:rPr lang="ru-RU" sz="1200" b="0" dirty="0" smtClean="0"/>
              <a:t>Новейшая – 2%</a:t>
            </a:r>
          </a:p>
          <a:p>
            <a:pPr algn="just"/>
            <a:r>
              <a:rPr lang="ru-RU" sz="1200" b="0" dirty="0"/>
              <a:t>Современная – 28%</a:t>
            </a:r>
          </a:p>
          <a:p>
            <a:pPr algn="just"/>
            <a:r>
              <a:rPr lang="ru-RU" sz="1200" b="0" dirty="0"/>
              <a:t>Устаревшая   – 70</a:t>
            </a:r>
            <a:r>
              <a:rPr lang="ru-RU" sz="1200" b="0" dirty="0" smtClean="0"/>
              <a:t>%</a:t>
            </a:r>
            <a:endParaRPr lang="ru-RU" sz="12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52302" y="2858119"/>
            <a:ext cx="1487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0" dirty="0" smtClean="0"/>
              <a:t>Передовая – 15%</a:t>
            </a:r>
          </a:p>
          <a:p>
            <a:pPr algn="just"/>
            <a:r>
              <a:rPr lang="ru-RU" sz="1200" b="0" dirty="0" smtClean="0"/>
              <a:t>Новейшая – 40%</a:t>
            </a:r>
          </a:p>
          <a:p>
            <a:pPr algn="just"/>
            <a:r>
              <a:rPr lang="ru-RU" sz="1200" b="0" dirty="0"/>
              <a:t>Современная – </a:t>
            </a:r>
            <a:r>
              <a:rPr lang="ru-RU" sz="1200" b="0" dirty="0" smtClean="0"/>
              <a:t>30%</a:t>
            </a:r>
            <a:endParaRPr lang="ru-RU" sz="1200" b="0" dirty="0"/>
          </a:p>
          <a:p>
            <a:pPr algn="just"/>
            <a:r>
              <a:rPr lang="ru-RU" sz="1200" b="0" dirty="0"/>
              <a:t>Устаревшая   – </a:t>
            </a:r>
            <a:r>
              <a:rPr lang="ru-RU" sz="1200" b="0" dirty="0" smtClean="0"/>
              <a:t>15%</a:t>
            </a:r>
            <a:endParaRPr lang="ru-RU" sz="1200" b="0" dirty="0"/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20844"/>
              </p:ext>
            </p:extLst>
          </p:nvPr>
        </p:nvGraphicFramePr>
        <p:xfrm>
          <a:off x="3609954" y="2820879"/>
          <a:ext cx="12096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Диаграмма" r:id="rId8" imgW="5038862" imgH="4038477" progId="MSGraph.Chart.8">
                  <p:embed followColorScheme="full"/>
                </p:oleObj>
              </mc:Choice>
              <mc:Fallback>
                <p:oleObj name="Диаграмма" r:id="rId8" imgW="5038862" imgH="403847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609954" y="2820879"/>
                        <a:ext cx="1209675" cy="96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070922"/>
              </p:ext>
            </p:extLst>
          </p:nvPr>
        </p:nvGraphicFramePr>
        <p:xfrm>
          <a:off x="7539767" y="2817858"/>
          <a:ext cx="12096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Диаграмма" r:id="rId10" imgW="5038862" imgH="4038477" progId="MSGraph.Chart.8">
                  <p:embed followColorScheme="full"/>
                </p:oleObj>
              </mc:Choice>
              <mc:Fallback>
                <p:oleObj name="Диаграмма" r:id="rId10" imgW="5038862" imgH="403847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7539767" y="2817858"/>
                        <a:ext cx="1209675" cy="96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ятиугольник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399" y="1307492"/>
            <a:ext cx="1367095" cy="760193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Производственные мощности и продукция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9098" y="3560239"/>
            <a:ext cx="208738" cy="2138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75262" y="1945932"/>
            <a:ext cx="208738" cy="2138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6862" y="1218168"/>
            <a:ext cx="3373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Производственные</a:t>
            </a:r>
            <a:r>
              <a:rPr lang="ru-RU" sz="1200" dirty="0"/>
              <a:t> </a:t>
            </a:r>
            <a:r>
              <a:rPr lang="ru-RU" sz="1200" dirty="0" smtClean="0"/>
              <a:t>мощности</a:t>
            </a:r>
            <a:r>
              <a:rPr lang="en-US" sz="1200" dirty="0" smtClean="0"/>
              <a:t>: </a:t>
            </a:r>
            <a:r>
              <a:rPr lang="ru-RU" sz="1200" b="0" dirty="0" smtClean="0"/>
              <a:t>Невозможность обеспечения ГОЗ, ГПВ ввиду дефицита собственного и бюджетного финансирования.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Продукция</a:t>
            </a:r>
            <a:r>
              <a:rPr lang="en-US" sz="1200" dirty="0"/>
              <a:t>:</a:t>
            </a:r>
            <a:r>
              <a:rPr lang="ru-RU" sz="1200" b="0" dirty="0"/>
              <a:t> имеет </a:t>
            </a:r>
            <a:r>
              <a:rPr lang="ru-RU" sz="1200" dirty="0">
                <a:solidFill>
                  <a:schemeClr val="accent2"/>
                </a:solidFill>
              </a:rPr>
              <a:t>низкое</a:t>
            </a:r>
            <a:r>
              <a:rPr lang="ru-RU" sz="1200" b="0" dirty="0"/>
              <a:t> качество. </a:t>
            </a:r>
            <a:r>
              <a:rPr lang="ru-RU" sz="1200" b="0" dirty="0" smtClean="0"/>
              <a:t>Слабо представлена </a:t>
            </a:r>
            <a:r>
              <a:rPr lang="ru-RU" sz="1200" b="0" dirty="0"/>
              <a:t>на гражданском рынке </a:t>
            </a:r>
            <a:endParaRPr lang="ru-RU" sz="1200" dirty="0"/>
          </a:p>
          <a:p>
            <a:pPr algn="just"/>
            <a:endParaRPr lang="ru-RU" sz="1200" b="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76866" y="1175713"/>
            <a:ext cx="3487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Производственные</a:t>
            </a:r>
            <a:r>
              <a:rPr lang="ru-RU" sz="1200" dirty="0"/>
              <a:t> </a:t>
            </a:r>
            <a:r>
              <a:rPr lang="ru-RU" sz="1200" dirty="0" smtClean="0"/>
              <a:t>мощности</a:t>
            </a:r>
            <a:r>
              <a:rPr lang="en-US" sz="1200" dirty="0" smtClean="0"/>
              <a:t>:</a:t>
            </a:r>
            <a:r>
              <a:rPr lang="ru-RU" sz="1200" dirty="0"/>
              <a:t> </a:t>
            </a:r>
            <a:r>
              <a:rPr lang="ru-RU" sz="1200" b="0" dirty="0" smtClean="0"/>
              <a:t>высокоэффективная кооперационная среда на базе современных производственных участков, способная обеспечить безусловное выполнение ГОЗ, ГПВ.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Продукция</a:t>
            </a:r>
            <a:r>
              <a:rPr lang="en-US" sz="1200" dirty="0"/>
              <a:t>:</a:t>
            </a:r>
            <a:r>
              <a:rPr lang="ru-RU" sz="1200" b="0" dirty="0"/>
              <a:t> </a:t>
            </a:r>
            <a:r>
              <a:rPr lang="ru-RU" sz="1200" dirty="0">
                <a:solidFill>
                  <a:srgbClr val="00B050"/>
                </a:solidFill>
              </a:rPr>
              <a:t>высокое качество</a:t>
            </a:r>
            <a:r>
              <a:rPr lang="ru-RU" sz="1200" b="0" dirty="0"/>
              <a:t>. Занимает устойчивые позиции на рынке гражданского и двойного </a:t>
            </a:r>
            <a:r>
              <a:rPr lang="ru-RU" sz="1200" b="0" dirty="0" smtClean="0"/>
              <a:t>назначения</a:t>
            </a:r>
            <a:endParaRPr lang="ru-RU" sz="1200" dirty="0"/>
          </a:p>
        </p:txBody>
      </p:sp>
      <p:sp>
        <p:nvSpPr>
          <p:cNvPr id="26" name="Line 51"/>
          <p:cNvSpPr>
            <a:spLocks noChangeShapeType="1"/>
          </p:cNvSpPr>
          <p:nvPr/>
        </p:nvSpPr>
        <p:spPr bwMode="auto">
          <a:xfrm flipH="1">
            <a:off x="150087" y="2743500"/>
            <a:ext cx="8923431" cy="32829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250" y="3747112"/>
            <a:ext cx="314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Большое количество дублирующих устаревших технологий 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06459" y="3716628"/>
            <a:ext cx="314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Современные технологии распределенные по региональному </a:t>
            </a:r>
            <a:r>
              <a:rPr lang="ru-RU" sz="1200" b="0" dirty="0" smtClean="0"/>
              <a:t>принципу</a:t>
            </a:r>
            <a:endParaRPr lang="ru-RU" sz="1200" dirty="0"/>
          </a:p>
        </p:txBody>
      </p:sp>
      <p:sp>
        <p:nvSpPr>
          <p:cNvPr id="29" name="Пятиугольник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087" y="4557953"/>
            <a:ext cx="1434873" cy="760193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Кооперационная среда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69098" y="5229000"/>
            <a:ext cx="208738" cy="2138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 flipH="1">
            <a:off x="173467" y="4320432"/>
            <a:ext cx="8923431" cy="32829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32721" y="4512625"/>
            <a:ext cx="314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Слаборазвитая, не учитывающая логистические потери.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Продукция имеет </a:t>
            </a:r>
            <a:r>
              <a:rPr lang="ru-RU" sz="1200" dirty="0" smtClean="0">
                <a:solidFill>
                  <a:schemeClr val="accent2"/>
                </a:solidFill>
              </a:rPr>
              <a:t>низкую</a:t>
            </a:r>
            <a:r>
              <a:rPr lang="ru-RU" sz="1200" b="0" dirty="0" smtClean="0">
                <a:solidFill>
                  <a:schemeClr val="accent2"/>
                </a:solidFill>
              </a:rPr>
              <a:t> </a:t>
            </a:r>
            <a:r>
              <a:rPr lang="ru-RU" sz="1200" b="0" dirty="0" smtClean="0"/>
              <a:t>добавленную стоимость.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487391" y="4468747"/>
            <a:ext cx="33708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Оптимально распределённая загрузка производственного комплекса.</a:t>
            </a:r>
            <a:r>
              <a:rPr lang="ru-RU" sz="1200" dirty="0"/>
              <a:t> </a:t>
            </a:r>
            <a:r>
              <a:rPr lang="ru-RU" sz="1200" b="0" dirty="0" smtClean="0"/>
              <a:t>Минимизированы логистические потери</a:t>
            </a:r>
            <a:r>
              <a:rPr lang="ru-RU" sz="12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Продукция имеет </a:t>
            </a:r>
            <a:r>
              <a:rPr lang="ru-RU" sz="1200" dirty="0" smtClean="0">
                <a:solidFill>
                  <a:srgbClr val="00B050"/>
                </a:solidFill>
              </a:rPr>
              <a:t>высокую добавленную </a:t>
            </a:r>
            <a:r>
              <a:rPr lang="ru-RU" sz="1200" b="0" dirty="0" smtClean="0"/>
              <a:t>стоимость.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823" y="-48345"/>
            <a:ext cx="9102727" cy="496888"/>
          </a:xfrm>
        </p:spPr>
        <p:txBody>
          <a:bodyPr/>
          <a:lstStyle/>
          <a:p>
            <a:r>
              <a:rPr lang="ru-RU" altLang="zh-CN" dirty="0" smtClean="0"/>
              <a:t>Ожидаемые результаты к 2025 году  (2</a:t>
            </a:r>
            <a:r>
              <a:rPr lang="en-US" altLang="zh-CN" dirty="0" smtClean="0"/>
              <a:t>/2)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ru-RU" altLang="zh-CN" sz="1800" dirty="0" smtClean="0"/>
              <a:t>Традиционный подход </a:t>
            </a:r>
            <a:r>
              <a:rPr lang="en-US" altLang="zh-CN" sz="1800" dirty="0" smtClean="0"/>
              <a:t>vs </a:t>
            </a:r>
            <a:r>
              <a:rPr lang="ru-RU" altLang="zh-CN" sz="1800" dirty="0" smtClean="0"/>
              <a:t>Модель регионального развития  </a:t>
            </a:r>
            <a:endParaRPr lang="zh-CN" altLang="en-US" dirty="0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150087" y="762824"/>
            <a:ext cx="8843318" cy="12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28"/>
          </a:p>
        </p:txBody>
      </p:sp>
      <p:sp>
        <p:nvSpPr>
          <p:cNvPr id="80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637" y="6009671"/>
            <a:ext cx="8865809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rIns="0" bIns="36000">
            <a:spAutoFit/>
          </a:bodyPr>
          <a:lstStyle/>
          <a:p>
            <a:pPr marL="0" lvl="1" algn="just"/>
            <a:r>
              <a:rPr lang="ru-RU" sz="1600" dirty="0" smtClean="0">
                <a:solidFill>
                  <a:srgbClr val="008000"/>
                </a:solidFill>
              </a:rPr>
              <a:t>Снижение обязательств по </a:t>
            </a:r>
            <a:r>
              <a:rPr lang="ru-RU" sz="1600" dirty="0" err="1" smtClean="0">
                <a:solidFill>
                  <a:srgbClr val="008000"/>
                </a:solidFill>
              </a:rPr>
              <a:t>софинансированию</a:t>
            </a:r>
            <a:r>
              <a:rPr lang="ru-RU" sz="1600" dirty="0" smtClean="0">
                <a:solidFill>
                  <a:srgbClr val="008000"/>
                </a:solidFill>
              </a:rPr>
              <a:t> проектов ФЦП до исполнимых значений позволит избежать ошибок в планировании и обеспечит своевременный ввод объектов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 flipV="1">
            <a:off x="5003697" y="803723"/>
            <a:ext cx="3204" cy="4708559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8" name="Пятиугольник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849" y="2884884"/>
            <a:ext cx="1434873" cy="760193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Реализация ФЦП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7023" y="767149"/>
            <a:ext cx="1868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Традиционная модель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42031" y="799879"/>
            <a:ext cx="2661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Модель регионального развития</a:t>
            </a:r>
            <a:endParaRPr lang="ru-RU" dirty="0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H="1" flipV="1">
            <a:off x="150087" y="1156873"/>
            <a:ext cx="8804359" cy="130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22" name="Пятиугольник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399" y="1307492"/>
            <a:ext cx="1367095" cy="760193"/>
          </a:xfrm>
          <a:prstGeom prst="homePlate">
            <a:avLst>
              <a:gd name="adj" fmla="val 18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Arial" pitchFamily="34" charset="0"/>
              </a:rPr>
              <a:t>Рентабельность производства</a:t>
            </a:r>
            <a:endParaRPr lang="ru-RU" sz="1200" b="1" dirty="0"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0860" y="3560239"/>
            <a:ext cx="208738" cy="2138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75262" y="1945932"/>
            <a:ext cx="208738" cy="2138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94230" y="1139572"/>
            <a:ext cx="3373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Оборудование на </a:t>
            </a:r>
            <a:r>
              <a:rPr lang="ru-RU" sz="1200" dirty="0" smtClean="0">
                <a:solidFill>
                  <a:srgbClr val="FF0000"/>
                </a:solidFill>
              </a:rPr>
              <a:t>70% устаревшее</a:t>
            </a:r>
            <a:r>
              <a:rPr lang="ru-RU" sz="1200" b="0" dirty="0" smtClean="0"/>
              <a:t>. Имеет не полную загрузку ( возрастной состав оборудования представлен в приложении 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Производство имеет низкую рентабельность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Не достижение ключевых показателей экономической эффективности по Холдингу к 2025 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62266" y="1176254"/>
            <a:ext cx="3810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Загрузка оборудования стремится </a:t>
            </a:r>
            <a:r>
              <a:rPr lang="ru-RU" sz="1200" dirty="0" smtClean="0">
                <a:solidFill>
                  <a:srgbClr val="00B050"/>
                </a:solidFill>
              </a:rPr>
              <a:t>к 100%.                            </a:t>
            </a:r>
            <a:r>
              <a:rPr lang="ru-RU" sz="1200" b="0" dirty="0" smtClean="0"/>
              <a:t>В основном используются новейшие и современные технологии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Производство имеет высокую степень рентабельности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 smtClean="0"/>
              <a:t>Выполнение бюджетных ориентиров к 2025 году</a:t>
            </a:r>
            <a:endParaRPr lang="ru-RU" sz="1200" b="0" dirty="0"/>
          </a:p>
        </p:txBody>
      </p:sp>
      <p:sp>
        <p:nvSpPr>
          <p:cNvPr id="26" name="Line 51"/>
          <p:cNvSpPr>
            <a:spLocks noChangeShapeType="1"/>
          </p:cNvSpPr>
          <p:nvPr/>
        </p:nvSpPr>
        <p:spPr bwMode="auto">
          <a:xfrm flipH="1">
            <a:off x="150087" y="2603387"/>
            <a:ext cx="8923431" cy="32829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0" tIns="36000" rIns="0" bIns="36000" anchor="ctr" anchorCtr="1"/>
          <a:lstStyle/>
          <a:p>
            <a:endParaRPr lang="ru-RU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1545" y="4374684"/>
            <a:ext cx="314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Невозможность исполнить обязательства по </a:t>
            </a:r>
            <a:r>
              <a:rPr lang="ru-RU" sz="1200" b="0" dirty="0" err="1" smtClean="0"/>
              <a:t>софинансированию</a:t>
            </a:r>
            <a:endParaRPr lang="ru-RU" sz="1200" b="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5321495" y="4058766"/>
            <a:ext cx="369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Формирование и реализация только перспективных проектов</a:t>
            </a:r>
          </a:p>
        </p:txBody>
      </p:sp>
      <p:pic>
        <p:nvPicPr>
          <p:cNvPr id="34" name="Рисунок 33" descr="Cross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3290" y="4091574"/>
            <a:ext cx="256950" cy="238897"/>
          </a:xfrm>
          <a:prstGeom prst="rect">
            <a:avLst/>
          </a:prstGeom>
        </p:spPr>
      </p:pic>
      <p:sp>
        <p:nvSpPr>
          <p:cNvPr id="35" name="Freeform 411"/>
          <p:cNvSpPr>
            <a:spLocks/>
          </p:cNvSpPr>
          <p:nvPr/>
        </p:nvSpPr>
        <p:spPr bwMode="auto">
          <a:xfrm>
            <a:off x="5129036" y="4127827"/>
            <a:ext cx="175908" cy="132971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21611" y="4075949"/>
            <a:ext cx="314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Реализация не эффективных проектов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841545" y="4856618"/>
            <a:ext cx="314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Риски срыва сроков ввода объектов с последующим срывом ГОЗ ввиду дефицита собственного финансирования</a:t>
            </a:r>
          </a:p>
        </p:txBody>
      </p:sp>
      <p:pic>
        <p:nvPicPr>
          <p:cNvPr id="38" name="Рисунок 37" descr="Cross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4595" y="4408711"/>
            <a:ext cx="256950" cy="238897"/>
          </a:xfrm>
          <a:prstGeom prst="rect">
            <a:avLst/>
          </a:prstGeom>
        </p:spPr>
      </p:pic>
      <p:pic>
        <p:nvPicPr>
          <p:cNvPr id="39" name="Рисунок 38" descr="Cross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4230" y="4877622"/>
            <a:ext cx="256950" cy="23889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321495" y="4446443"/>
            <a:ext cx="369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Удешевление общей сметной стоимости проектов ФЦП более чем </a:t>
            </a:r>
            <a:r>
              <a:rPr lang="ru-RU" sz="1200" dirty="0" smtClean="0">
                <a:solidFill>
                  <a:srgbClr val="00B050"/>
                </a:solidFill>
              </a:rPr>
              <a:t>на </a:t>
            </a:r>
            <a:r>
              <a:rPr lang="ru-RU" sz="1200" dirty="0">
                <a:solidFill>
                  <a:srgbClr val="00B050"/>
                </a:solidFill>
              </a:rPr>
              <a:t>6</a:t>
            </a:r>
            <a:r>
              <a:rPr lang="ru-RU" sz="1200" dirty="0" smtClean="0">
                <a:solidFill>
                  <a:srgbClr val="00B050"/>
                </a:solidFill>
              </a:rPr>
              <a:t>0 млрд. руб</a:t>
            </a:r>
            <a:r>
              <a:rPr lang="ru-RU" sz="1200" dirty="0" smtClean="0"/>
              <a:t>. </a:t>
            </a:r>
            <a:r>
              <a:rPr lang="ru-RU" sz="1200" b="0" dirty="0" smtClean="0"/>
              <a:t>по Холдингу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25686" y="4865952"/>
            <a:ext cx="369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/>
              <a:t>Снижение обязательств по </a:t>
            </a:r>
            <a:r>
              <a:rPr lang="ru-RU" sz="1200" b="0" dirty="0" err="1" smtClean="0"/>
              <a:t>софинансиированию</a:t>
            </a:r>
            <a:r>
              <a:rPr lang="ru-RU" sz="1200" b="0" dirty="0" smtClean="0"/>
              <a:t> проектов до реально исполнимых значений (до 20%). Своевременный ввод объектов</a:t>
            </a:r>
          </a:p>
        </p:txBody>
      </p:sp>
      <p:sp>
        <p:nvSpPr>
          <p:cNvPr id="42" name="Freeform 411"/>
          <p:cNvSpPr>
            <a:spLocks/>
          </p:cNvSpPr>
          <p:nvPr/>
        </p:nvSpPr>
        <p:spPr bwMode="auto">
          <a:xfrm>
            <a:off x="5136021" y="4520431"/>
            <a:ext cx="175908" cy="132971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Freeform 411"/>
          <p:cNvSpPr>
            <a:spLocks/>
          </p:cNvSpPr>
          <p:nvPr/>
        </p:nvSpPr>
        <p:spPr bwMode="auto">
          <a:xfrm>
            <a:off x="5148970" y="4937544"/>
            <a:ext cx="175908" cy="132971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725878"/>
              </p:ext>
            </p:extLst>
          </p:nvPr>
        </p:nvGraphicFramePr>
        <p:xfrm>
          <a:off x="3757537" y="2916047"/>
          <a:ext cx="12096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Диаграмма" r:id="rId8" imgW="5038862" imgH="4038477" progId="MSGraph.Chart.8">
                  <p:embed followColorScheme="full"/>
                </p:oleObj>
              </mc:Choice>
              <mc:Fallback>
                <p:oleObj name="Диаграмма" r:id="rId8" imgW="5038862" imgH="403847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757537" y="2916047"/>
                        <a:ext cx="1209675" cy="96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22705" y="2930997"/>
            <a:ext cx="211724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b="0" dirty="0" smtClean="0"/>
              <a:t>Всего</a:t>
            </a:r>
            <a:r>
              <a:rPr lang="en-US" sz="1200" b="0" dirty="0" smtClean="0"/>
              <a:t>:</a:t>
            </a:r>
            <a:r>
              <a:rPr lang="ru-RU" sz="1200" b="0" dirty="0" smtClean="0"/>
              <a:t> </a:t>
            </a:r>
            <a:r>
              <a:rPr lang="en-US" sz="1200" dirty="0" smtClean="0"/>
              <a:t>113,</a:t>
            </a:r>
            <a:r>
              <a:rPr lang="ru-RU" sz="1200" dirty="0" smtClean="0"/>
              <a:t>1</a:t>
            </a:r>
            <a:r>
              <a:rPr lang="en-US" sz="1200" dirty="0" smtClean="0"/>
              <a:t> </a:t>
            </a:r>
            <a:r>
              <a:rPr lang="ru-RU" sz="1200" dirty="0" smtClean="0"/>
              <a:t>млрд. руб</a:t>
            </a:r>
            <a:r>
              <a:rPr lang="ru-RU" sz="1200" b="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Бюджет</a:t>
            </a:r>
            <a:r>
              <a:rPr lang="en-US" sz="1200" b="0" dirty="0" smtClean="0"/>
              <a:t>:</a:t>
            </a:r>
            <a:r>
              <a:rPr lang="ru-RU" sz="1200" b="0" dirty="0" smtClean="0"/>
              <a:t> 49,9</a:t>
            </a:r>
            <a:r>
              <a:rPr lang="en-US" sz="1200" b="0" dirty="0" smtClean="0"/>
              <a:t> </a:t>
            </a:r>
            <a:r>
              <a:rPr lang="ru-RU" sz="1200" b="0" dirty="0"/>
              <a:t>млрд</a:t>
            </a:r>
            <a:r>
              <a:rPr lang="ru-RU" sz="1200" b="0" dirty="0" smtClean="0"/>
              <a:t>. руб</a:t>
            </a:r>
            <a:r>
              <a:rPr lang="ru-RU" sz="1200" b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Собственные</a:t>
            </a:r>
            <a:r>
              <a:rPr lang="en-US" sz="1200" b="0" dirty="0" smtClean="0"/>
              <a:t>:</a:t>
            </a:r>
            <a:r>
              <a:rPr lang="ru-RU" sz="1200" b="0" dirty="0" smtClean="0"/>
              <a:t> </a:t>
            </a:r>
            <a:r>
              <a:rPr lang="en-US" sz="1200" b="0" dirty="0" smtClean="0"/>
              <a:t>62,4 </a:t>
            </a:r>
            <a:r>
              <a:rPr lang="ru-RU" sz="1200" b="0" dirty="0"/>
              <a:t>млрд. руб.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Кредит</a:t>
            </a:r>
            <a:r>
              <a:rPr lang="en-US" sz="1200" b="0" dirty="0" smtClean="0"/>
              <a:t>:</a:t>
            </a:r>
            <a:r>
              <a:rPr lang="ru-RU" sz="1200" b="0" dirty="0" smtClean="0"/>
              <a:t> </a:t>
            </a:r>
            <a:r>
              <a:rPr lang="en-US" sz="1200" b="0" dirty="0" smtClean="0"/>
              <a:t>0,8</a:t>
            </a:r>
            <a:r>
              <a:rPr lang="ru-RU" sz="1200" b="0" dirty="0" smtClean="0"/>
              <a:t> </a:t>
            </a:r>
            <a:r>
              <a:rPr lang="ru-RU" sz="1200" b="0" dirty="0"/>
              <a:t>млрд. </a:t>
            </a:r>
            <a:r>
              <a:rPr lang="ru-RU" sz="1200" b="0" dirty="0" smtClean="0"/>
              <a:t>руб.</a:t>
            </a:r>
            <a:endParaRPr lang="ru-RU" sz="12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8836" y="2651379"/>
            <a:ext cx="2383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0" dirty="0" smtClean="0"/>
              <a:t>Финансирование ФЦП 2016-2020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53416" y="2596134"/>
            <a:ext cx="2383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0" dirty="0" smtClean="0"/>
              <a:t>Финансирование ФЦП 2016-2020</a:t>
            </a:r>
          </a:p>
        </p:txBody>
      </p:sp>
      <p:graphicFrame>
        <p:nvGraphicFramePr>
          <p:cNvPr id="4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161086"/>
              </p:ext>
            </p:extLst>
          </p:nvPr>
        </p:nvGraphicFramePr>
        <p:xfrm>
          <a:off x="7597775" y="2925763"/>
          <a:ext cx="12112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Диаграмма" r:id="rId10" imgW="5038862" imgH="4038477" progId="MSGraph.Chart.8">
                  <p:embed followColorScheme="full"/>
                </p:oleObj>
              </mc:Choice>
              <mc:Fallback>
                <p:oleObj name="Диаграмма" r:id="rId10" imgW="5038862" imgH="403847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7597775" y="2925763"/>
                        <a:ext cx="1211263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480529" y="2935485"/>
            <a:ext cx="211724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b="0" dirty="0" smtClean="0"/>
              <a:t>Всего</a:t>
            </a:r>
            <a:r>
              <a:rPr lang="en-US" sz="1200" b="0" dirty="0" smtClean="0"/>
              <a:t>:</a:t>
            </a:r>
            <a:r>
              <a:rPr lang="ru-RU" sz="1200" b="0" dirty="0" smtClean="0"/>
              <a:t> </a:t>
            </a:r>
            <a:r>
              <a:rPr lang="ru-RU" sz="1200" dirty="0" smtClean="0"/>
              <a:t>51</a:t>
            </a:r>
            <a:r>
              <a:rPr lang="en-US" sz="1200" dirty="0" smtClean="0"/>
              <a:t>,</a:t>
            </a:r>
            <a:r>
              <a:rPr lang="ru-RU" sz="1200" dirty="0" smtClean="0"/>
              <a:t>4</a:t>
            </a:r>
            <a:r>
              <a:rPr lang="en-US" sz="1200" dirty="0" smtClean="0"/>
              <a:t> </a:t>
            </a:r>
            <a:r>
              <a:rPr lang="ru-RU" sz="1200" dirty="0" smtClean="0"/>
              <a:t>млрд. руб</a:t>
            </a:r>
            <a:r>
              <a:rPr lang="ru-RU" sz="1200" b="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Бюджет</a:t>
            </a:r>
            <a:r>
              <a:rPr lang="en-US" sz="1200" b="0" dirty="0" smtClean="0"/>
              <a:t>:</a:t>
            </a:r>
            <a:r>
              <a:rPr lang="ru-RU" sz="1200" b="0" dirty="0" smtClean="0"/>
              <a:t> 40,9</a:t>
            </a:r>
            <a:r>
              <a:rPr lang="en-US" sz="1200" b="0" dirty="0" smtClean="0"/>
              <a:t> </a:t>
            </a:r>
            <a:r>
              <a:rPr lang="ru-RU" sz="1200" b="0" dirty="0"/>
              <a:t>млрд</a:t>
            </a:r>
            <a:r>
              <a:rPr lang="ru-RU" sz="1200" b="0" dirty="0" smtClean="0"/>
              <a:t>. руб</a:t>
            </a:r>
            <a:r>
              <a:rPr lang="ru-RU" sz="1200" b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Собственные</a:t>
            </a:r>
            <a:r>
              <a:rPr lang="en-US" sz="1200" b="0" dirty="0" smtClean="0"/>
              <a:t>:</a:t>
            </a:r>
            <a:r>
              <a:rPr lang="ru-RU" sz="1200" b="0" dirty="0" smtClean="0"/>
              <a:t> 10</a:t>
            </a:r>
            <a:r>
              <a:rPr lang="en-US" sz="1200" b="0" dirty="0" smtClean="0"/>
              <a:t>,</a:t>
            </a:r>
            <a:r>
              <a:rPr lang="ru-RU" sz="1200" b="0" dirty="0"/>
              <a:t>5</a:t>
            </a:r>
            <a:r>
              <a:rPr lang="en-US" sz="1200" b="0" dirty="0" smtClean="0"/>
              <a:t> </a:t>
            </a:r>
            <a:r>
              <a:rPr lang="ru-RU" sz="1200" b="0" dirty="0"/>
              <a:t>млрд. руб.</a:t>
            </a:r>
          </a:p>
          <a:p>
            <a:pPr algn="just">
              <a:lnSpc>
                <a:spcPct val="110000"/>
              </a:lnSpc>
            </a:pPr>
            <a:r>
              <a:rPr lang="ru-RU" sz="1200" b="0" dirty="0" smtClean="0"/>
              <a:t>Кредит</a:t>
            </a:r>
            <a:r>
              <a:rPr lang="en-US" sz="1200" b="0" dirty="0" smtClean="0"/>
              <a:t>:</a:t>
            </a:r>
            <a:r>
              <a:rPr lang="ru-RU" sz="1200" b="0" dirty="0" smtClean="0"/>
              <a:t> </a:t>
            </a:r>
            <a:r>
              <a:rPr lang="ru-RU" sz="1200" b="0" dirty="0" smtClean="0">
                <a:solidFill>
                  <a:srgbClr val="00B050"/>
                </a:solidFill>
              </a:rPr>
              <a:t>исключен</a:t>
            </a:r>
            <a:endParaRPr lang="ru-RU" sz="1200" b="0" dirty="0">
              <a:solidFill>
                <a:srgbClr val="00B05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88252" y="1986425"/>
            <a:ext cx="6980238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63500" rIns="31750" bIns="63500">
            <a:spAutoFit/>
          </a:bodyPr>
          <a:lstStyle/>
          <a:p>
            <a:pPr defTabSz="8270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ru-RU" sz="2400" dirty="0">
                <a:solidFill>
                  <a:schemeClr val="tx2"/>
                </a:solidFill>
                <a:ea typeface="ＭＳ Ｐゴシック" pitchFamily="-110" charset="-128"/>
              </a:rPr>
              <a:t>Приложение</a:t>
            </a:r>
            <a:endParaRPr lang="en-US" sz="2400" dirty="0">
              <a:solidFill>
                <a:schemeClr val="tx2"/>
              </a:solidFill>
              <a:ea typeface="ＭＳ Ｐゴシック" pitchFamily="-110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2911"/>
            <a:ext cx="121930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xGDCfQkSK2_Joo2jF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VtyMAV_EirqifDz9JT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cai6nkE.dlvcW29lo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Wm5Nvq9k.cLwGEzTpf7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cai6nkE.dlvcW29lo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xGDCfQkSK2_Joo2jF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vhztJb6ky.D4M1DGCH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VtyMAV_EirqifDz9JT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cai6nkE.dlvcW29lo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Wm5Nvq9k.cLwGEzTpf7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eIEnF50CQl8oe6IJ4Gg"/>
</p:tagLst>
</file>

<file path=ppt/theme/theme1.xml><?xml version="1.0" encoding="utf-8"?>
<a:theme xmlns:a="http://schemas.openxmlformats.org/drawingml/2006/main" name="blank">
  <a:themeElements>
    <a:clrScheme name="ОАО РТИ">
      <a:dk1>
        <a:sysClr val="windowText" lastClr="000000"/>
      </a:dk1>
      <a:lt1>
        <a:sysClr val="window" lastClr="FFFFFF"/>
      </a:lt1>
      <a:dk2>
        <a:srgbClr val="004A92"/>
      </a:dk2>
      <a:lt2>
        <a:srgbClr val="74A5CD"/>
      </a:lt2>
      <a:accent1>
        <a:srgbClr val="879DB3"/>
      </a:accent1>
      <a:accent2>
        <a:srgbClr val="FF0000"/>
      </a:accent2>
      <a:accent3>
        <a:srgbClr val="FFE41D"/>
      </a:accent3>
      <a:accent4>
        <a:srgbClr val="DECB3E"/>
      </a:accent4>
      <a:accent5>
        <a:srgbClr val="458040"/>
      </a:accent5>
      <a:accent6>
        <a:srgbClr val="FFC000"/>
      </a:accent6>
      <a:hlink>
        <a:srgbClr val="0000FF"/>
      </a:hlink>
      <a:folHlink>
        <a:srgbClr val="800080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91B6D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B2B2B2"/>
        </a:hlink>
        <a:folHlink>
          <a:srgbClr val="84AD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F0F8"/>
        </a:accent1>
        <a:accent2>
          <a:srgbClr val="CDDEEF"/>
        </a:accent2>
        <a:accent3>
          <a:srgbClr val="FFFFFF"/>
        </a:accent3>
        <a:accent4>
          <a:srgbClr val="000000"/>
        </a:accent4>
        <a:accent5>
          <a:srgbClr val="F2F6FB"/>
        </a:accent5>
        <a:accent6>
          <a:srgbClr val="BAC9D9"/>
        </a:accent6>
        <a:hlink>
          <a:srgbClr val="9DBEF8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B64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84270</TotalTime>
  <Words>1243</Words>
  <Application>Microsoft Office PowerPoint</Application>
  <PresentationFormat>Экран (4:3)</PresentationFormat>
  <Paragraphs>159</Paragraphs>
  <Slides>10</Slides>
  <Notes>9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blank</vt:lpstr>
      <vt:lpstr>C:\Users\p.karchevsky\Desktop\Презентации\2015\04\Доклад собрание директоров\Книга1.xlsx!Лист2!R1C1:R7C7</vt:lpstr>
      <vt:lpstr>C:\Users\p.karchevsky\Desktop\Презентации\2014\Центры компетенций\предложения по корректировке\КОР-КА.xlsx!октябрь!R9C3:R9C4</vt:lpstr>
      <vt:lpstr>C:\Users\p.karchevsky\Desktop\Презентации\2014\Центры компетенций\предложения по корректировке\КОР-КА.xlsx!октябрь!R9C6:R9C7</vt:lpstr>
      <vt:lpstr>C:\Users\p.karchevsky\Desktop\Презентации\2014\Центры компетенций\предложения по корректировке\КОР-КА.xlsx!октябрь!R9C9:R9C10</vt:lpstr>
      <vt:lpstr>C:\Users\p.karchevsky\Desktop\Концепция развития\Формат excel\набор технологий (2).xlsx!Лист1 (3)!R45C3:R45C18</vt:lpstr>
      <vt:lpstr>C:\Users\p.karchevsky\Desktop\Презентации\2015\корректировка ФЦП\табл excel\приоритеты +RD.xlsx!питер!R2C2:R17C27</vt:lpstr>
      <vt:lpstr>think-cell Slide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 к 2025 году  (1/2) Традиционный подход vs Модель регионального развития  </vt:lpstr>
      <vt:lpstr>Ожидаемые результаты к 2025 году  (2/2) Традиционный подход vs Модель регионального развития  </vt:lpstr>
      <vt:lpstr>Презентация PowerPoint</vt:lpstr>
      <vt:lpstr>Презентация PowerPoint</vt:lpstr>
    </vt:vector>
  </TitlesOfParts>
  <Company>Sistema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p.karchevsky@opkrt.ru</dc:creator>
  <cp:lastModifiedBy>Карчевский Павел Сергеевич</cp:lastModifiedBy>
  <cp:revision>5801</cp:revision>
  <cp:lastPrinted>2015-04-09T11:49:42Z</cp:lastPrinted>
  <dcterms:created xsi:type="dcterms:W3CDTF">2009-11-27T08:00:31Z</dcterms:created>
  <dcterms:modified xsi:type="dcterms:W3CDTF">2015-04-14T06:12:19Z</dcterms:modified>
</cp:coreProperties>
</file>