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5"/>
  </p:sldMasterIdLst>
  <p:notesMasterIdLst>
    <p:notesMasterId r:id="rId15"/>
  </p:notesMasterIdLst>
  <p:handoutMasterIdLst>
    <p:handoutMasterId r:id="rId16"/>
  </p:handoutMasterIdLst>
  <p:sldIdLst>
    <p:sldId id="325" r:id="rId6"/>
    <p:sldId id="414" r:id="rId7"/>
    <p:sldId id="415" r:id="rId8"/>
    <p:sldId id="418" r:id="rId9"/>
    <p:sldId id="416" r:id="rId10"/>
    <p:sldId id="417" r:id="rId11"/>
    <p:sldId id="419" r:id="rId12"/>
    <p:sldId id="420" r:id="rId13"/>
    <p:sldId id="421" r:id="rId14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rgbClr val="002D87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rgbClr val="002D87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rgbClr val="002D87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rgbClr val="002D87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rgbClr val="002D87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rgbClr val="002D87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rgbClr val="002D87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rgbClr val="002D87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rgbClr val="002D87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99"/>
    <a:srgbClr val="091858"/>
    <a:srgbClr val="FABEFB"/>
    <a:srgbClr val="003399"/>
    <a:srgbClr val="B2B2B2"/>
    <a:srgbClr val="EEEEEE"/>
    <a:srgbClr val="EAEAEA"/>
    <a:srgbClr val="DDDDDD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5" autoAdjust="0"/>
    <p:restoredTop sz="99882" autoAdjust="0"/>
  </p:normalViewPr>
  <p:slideViewPr>
    <p:cSldViewPr showGuides="1">
      <p:cViewPr varScale="1">
        <p:scale>
          <a:sx n="92" d="100"/>
          <a:sy n="92" d="100"/>
        </p:scale>
        <p:origin x="-990" y="-102"/>
      </p:cViewPr>
      <p:guideLst>
        <p:guide orient="horz" pos="2115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8" d="100"/>
          <a:sy n="58" d="100"/>
        </p:scale>
        <p:origin x="-181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9" tIns="46654" rIns="93309" bIns="46654" numCol="1" anchor="t" anchorCtr="0" compatLnSpc="1">
            <a:prstTxWarp prst="textNoShape">
              <a:avLst/>
            </a:prstTxWarp>
          </a:bodyPr>
          <a:lstStyle>
            <a:lvl1pPr defTabSz="932739">
              <a:lnSpc>
                <a:spcPct val="140000"/>
              </a:lnSpc>
              <a:defRPr sz="12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65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14" y="1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9" tIns="46654" rIns="93309" bIns="46654" numCol="1" anchor="t" anchorCtr="0" compatLnSpc="1">
            <a:prstTxWarp prst="textNoShape">
              <a:avLst/>
            </a:prstTxWarp>
          </a:bodyPr>
          <a:lstStyle>
            <a:lvl1pPr algn="r" defTabSz="932739">
              <a:lnSpc>
                <a:spcPct val="140000"/>
              </a:lnSpc>
              <a:defRPr sz="12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66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814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9" tIns="46654" rIns="93309" bIns="46654" numCol="1" anchor="b" anchorCtr="0" compatLnSpc="1">
            <a:prstTxWarp prst="textNoShape">
              <a:avLst/>
            </a:prstTxWarp>
          </a:bodyPr>
          <a:lstStyle>
            <a:lvl1pPr defTabSz="932739">
              <a:lnSpc>
                <a:spcPct val="140000"/>
              </a:lnSpc>
              <a:defRPr sz="12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66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4" y="9430814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9" tIns="46654" rIns="93309" bIns="46654" numCol="1" anchor="b" anchorCtr="0" compatLnSpc="1">
            <a:prstTxWarp prst="textNoShape">
              <a:avLst/>
            </a:prstTxWarp>
          </a:bodyPr>
          <a:lstStyle>
            <a:lvl1pPr algn="r" defTabSz="932739">
              <a:lnSpc>
                <a:spcPct val="140000"/>
              </a:lnSpc>
              <a:defRPr sz="12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5E0CBE16-ED48-4A35-8274-C659DCEB1B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94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9" tIns="46654" rIns="93309" bIns="46654" numCol="1" anchor="t" anchorCtr="0" compatLnSpc="1">
            <a:prstTxWarp prst="textNoShape">
              <a:avLst/>
            </a:prstTxWarp>
          </a:bodyPr>
          <a:lstStyle>
            <a:lvl1pPr defTabSz="932739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95" y="1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9" tIns="46654" rIns="93309" bIns="46654" numCol="1" anchor="t" anchorCtr="0" compatLnSpc="1">
            <a:prstTxWarp prst="textNoShape">
              <a:avLst/>
            </a:prstTxWarp>
          </a:bodyPr>
          <a:lstStyle>
            <a:lvl1pPr algn="r" defTabSz="932739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4" y="4716947"/>
            <a:ext cx="5438748" cy="4467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9" tIns="46654" rIns="93309" bIns="466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273"/>
            <a:ext cx="2945862" cy="49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9" tIns="46654" rIns="93309" bIns="46654" numCol="1" anchor="b" anchorCtr="0" compatLnSpc="1">
            <a:prstTxWarp prst="textNoShape">
              <a:avLst/>
            </a:prstTxWarp>
          </a:bodyPr>
          <a:lstStyle>
            <a:lvl1pPr defTabSz="932739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95" y="9429273"/>
            <a:ext cx="2945862" cy="49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9" tIns="46654" rIns="93309" bIns="46654" numCol="1" anchor="b" anchorCtr="0" compatLnSpc="1">
            <a:prstTxWarp prst="textNoShape">
              <a:avLst/>
            </a:prstTxWarp>
          </a:bodyPr>
          <a:lstStyle>
            <a:lvl1pPr algn="r" defTabSz="932739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F51B9C2E-B4C7-4F50-B7BB-B50D27B5CE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610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image" Target="../media/image3.jpg"/><Relationship Id="rId7" Type="http://schemas.openxmlformats.org/officeDocument/2006/relationships/image" Target="../media/image7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0" descr="SOGAZ logo new rus white_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7625"/>
            <a:ext cx="414655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76288" y="2996952"/>
            <a:ext cx="7391423" cy="1470025"/>
          </a:xfrm>
        </p:spPr>
        <p:txBody>
          <a:bodyPr/>
          <a:lstStyle>
            <a:lvl1pPr algn="ctr"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10" name="Изображение 33" descr="26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345" y="1"/>
            <a:ext cx="4836655" cy="1372756"/>
          </a:xfrm>
          <a:prstGeom prst="rect">
            <a:avLst/>
          </a:prstGeom>
        </p:spPr>
      </p:pic>
      <p:pic>
        <p:nvPicPr>
          <p:cNvPr id="11" name="Изображение 34" descr="01_home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661" y="-23883"/>
            <a:ext cx="3883208" cy="1396640"/>
          </a:xfrm>
          <a:prstGeom prst="rect">
            <a:avLst/>
          </a:prstGeom>
        </p:spPr>
      </p:pic>
      <p:pic>
        <p:nvPicPr>
          <p:cNvPr id="12" name="Изображение 35" descr="47_1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537" y="-18819"/>
            <a:ext cx="1739470" cy="1391576"/>
          </a:xfrm>
          <a:prstGeom prst="rect">
            <a:avLst/>
          </a:prstGeom>
        </p:spPr>
      </p:pic>
      <p:pic>
        <p:nvPicPr>
          <p:cNvPr id="13" name="Изображение 36" descr="max2009_bg1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172" y="-23883"/>
            <a:ext cx="1893749" cy="1396640"/>
          </a:xfrm>
          <a:prstGeom prst="rect">
            <a:avLst/>
          </a:prstGeom>
        </p:spPr>
      </p:pic>
      <p:pic>
        <p:nvPicPr>
          <p:cNvPr id="14" name="Изображение 37" descr="106613.jp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883"/>
            <a:ext cx="2093325" cy="1396640"/>
          </a:xfrm>
          <a:prstGeom prst="rect">
            <a:avLst/>
          </a:prstGeom>
        </p:spPr>
      </p:pic>
      <p:sp>
        <p:nvSpPr>
          <p:cNvPr id="15" name="Прямоугольник 14"/>
          <p:cNvSpPr/>
          <p:nvPr userDrawn="1"/>
        </p:nvSpPr>
        <p:spPr>
          <a:xfrm>
            <a:off x="0" y="1445624"/>
            <a:ext cx="9144000" cy="870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5649" y="5978990"/>
            <a:ext cx="1092701" cy="546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79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6842125" cy="72008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9D4EA-4A33-45F5-AAB0-0EE52CE4BB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467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6842125" cy="7928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0826" y="1484313"/>
            <a:ext cx="4244975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1" y="1484313"/>
            <a:ext cx="4244975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B5A6-6DC1-40B9-81CB-ECB48CF539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463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634082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425BA-C17D-4A24-A391-E79AB577B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043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6842125" cy="648816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BF284-CBF8-4646-B6C6-D3A99DA186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255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3E96F-7F42-41F7-9807-DA5CD45DEC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71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6842125" cy="6488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50825" y="1484313"/>
            <a:ext cx="8642350" cy="464185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6ACA6-732A-4751-B816-6977094384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867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15888"/>
            <a:ext cx="6842125" cy="78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84313"/>
            <a:ext cx="8642350" cy="464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3758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337300"/>
            <a:ext cx="1943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58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3888" y="6337300"/>
            <a:ext cx="7207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2400" b="1">
                <a:solidFill>
                  <a:schemeClr val="accent1">
                    <a:lumMod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187C0F9-EB67-409E-AE5E-91248E26C83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958" y="188641"/>
            <a:ext cx="864095" cy="4320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8" r:id="rId1"/>
    <p:sldLayoutId id="2147484068" r:id="rId2"/>
    <p:sldLayoutId id="2147484069" r:id="rId3"/>
    <p:sldLayoutId id="2147484070" r:id="rId4"/>
    <p:sldLayoutId id="2147484071" r:id="rId5"/>
    <p:sldLayoutId id="2147484074" r:id="rId6"/>
    <p:sldLayoutId id="2147484077" r:id="rId7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9pPr>
    </p:titleStyle>
    <p:bodyStyle>
      <a:lvl1pPr marL="533400" indent="-533400" algn="l" rtl="0" eaLnBrk="0" fontAlgn="base" hangingPunct="0">
        <a:spcBef>
          <a:spcPct val="20000"/>
        </a:spcBef>
        <a:spcAft>
          <a:spcPct val="0"/>
        </a:spcAft>
        <a:buAutoNum type="arabicPeriod"/>
        <a:defRPr sz="28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914400" indent="-4572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accent1">
              <a:lumMod val="75000"/>
            </a:schemeClr>
          </a:solidFill>
          <a:latin typeface="+mn-lt"/>
        </a:defRPr>
      </a:lvl2pPr>
      <a:lvl3pPr marL="1295400" indent="-3810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1">
              <a:lumMod val="75000"/>
            </a:schemeClr>
          </a:solidFill>
          <a:latin typeface="+mn-lt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accent1">
              <a:lumMod val="75000"/>
            </a:schemeClr>
          </a:solidFill>
          <a:latin typeface="+mn-lt"/>
        </a:defRPr>
      </a:lvl4pPr>
      <a:lvl5pPr marL="2133600" indent="-3048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accent1">
              <a:lumMod val="75000"/>
            </a:schemeClr>
          </a:solidFill>
          <a:latin typeface="+mn-lt"/>
        </a:defRPr>
      </a:lvl5pPr>
      <a:lvl6pPr marL="2590800" indent="-3048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D87"/>
          </a:solidFill>
          <a:latin typeface="+mn-lt"/>
        </a:defRPr>
      </a:lvl6pPr>
      <a:lvl7pPr marL="3048000" indent="-3048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D87"/>
          </a:solidFill>
          <a:latin typeface="+mn-lt"/>
        </a:defRPr>
      </a:lvl7pPr>
      <a:lvl8pPr marL="3505200" indent="-3048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D87"/>
          </a:solidFill>
          <a:latin typeface="+mn-lt"/>
        </a:defRPr>
      </a:lvl8pPr>
      <a:lvl9pPr marL="3962400" indent="-3048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D87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Дата 4"/>
          <p:cNvSpPr>
            <a:spLocks noGrp="1"/>
          </p:cNvSpPr>
          <p:nvPr>
            <p:ph type="dt" sz="half" idx="4294967295"/>
          </p:nvPr>
        </p:nvSpPr>
        <p:spPr>
          <a:xfrm>
            <a:off x="3484921" y="6525344"/>
            <a:ext cx="1738312" cy="2889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2D87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rgbClr val="002D87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rgbClr val="002D87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rgbClr val="002D87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rgbClr val="002D87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2D87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2D87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2D87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2D87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300" dirty="0" smtClean="0">
                <a:solidFill>
                  <a:schemeClr val="bg1"/>
                </a:solidFill>
                <a:latin typeface="Arial Narrow" pitchFamily="34" charset="0"/>
              </a:rPr>
              <a:t>-201</a:t>
            </a:r>
            <a:r>
              <a:rPr lang="en-US" sz="1300" dirty="0" smtClean="0">
                <a:solidFill>
                  <a:schemeClr val="bg1"/>
                </a:solidFill>
                <a:latin typeface="Arial Narrow" pitchFamily="34" charset="0"/>
              </a:rPr>
              <a:t>3</a:t>
            </a:r>
            <a:r>
              <a:rPr lang="ru-RU" sz="1300" dirty="0" smtClean="0">
                <a:solidFill>
                  <a:schemeClr val="bg1"/>
                </a:solidFill>
                <a:latin typeface="Arial Narrow" pitchFamily="34" charset="0"/>
              </a:rPr>
              <a:t>-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Особенности страхования рисков военного </a:t>
            </a:r>
            <a:r>
              <a:rPr lang="ru-RU" dirty="0" smtClean="0">
                <a:solidFill>
                  <a:srgbClr val="FF0000"/>
                </a:solidFill>
              </a:rPr>
              <a:t>судостроения / ГОЗ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Ситуация на рынке до 2014 </a:t>
            </a:r>
            <a:r>
              <a:rPr lang="ru-RU" dirty="0" smtClean="0">
                <a:solidFill>
                  <a:srgbClr val="FF0000"/>
                </a:solidFill>
              </a:rPr>
              <a:t>г.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Большое количество страховщиков</a:t>
            </a:r>
          </a:p>
          <a:p>
            <a:r>
              <a:rPr lang="ru-RU" dirty="0" smtClean="0"/>
              <a:t>Фактическая беспредельная перестраховочная емкость</a:t>
            </a:r>
          </a:p>
          <a:p>
            <a:r>
              <a:rPr lang="ru-RU" dirty="0" smtClean="0"/>
              <a:t>Жесткая ценовая конкуренция</a:t>
            </a:r>
          </a:p>
          <a:p>
            <a:r>
              <a:rPr lang="ru-RU" dirty="0" smtClean="0"/>
              <a:t>Возможность размещения рисков факультативно или через облигаторные перестраховочные программы страховщиков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4799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Ограничения в результате санкций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Невозможность размещать риски на традиционных рынках</a:t>
            </a:r>
          </a:p>
          <a:p>
            <a:r>
              <a:rPr lang="ru-RU" dirty="0" smtClean="0"/>
              <a:t>Ограниченная перестраховочная емкость</a:t>
            </a:r>
          </a:p>
          <a:p>
            <a:r>
              <a:rPr lang="ru-RU" dirty="0" smtClean="0"/>
              <a:t>Попытки разместить риски на альтернативных рынках</a:t>
            </a:r>
          </a:p>
          <a:p>
            <a:r>
              <a:rPr lang="ru-RU" dirty="0" smtClean="0"/>
              <a:t>Максимальный размер риска – до 5 млрд. руб. по рискам, связанным со страхованием военных </a:t>
            </a:r>
            <a:r>
              <a:rPr lang="ru-RU" dirty="0" smtClean="0"/>
              <a:t>судов (</a:t>
            </a:r>
            <a:r>
              <a:rPr lang="ru-RU" dirty="0" smtClean="0">
                <a:solidFill>
                  <a:srgbClr val="FF0000"/>
                </a:solidFill>
              </a:rPr>
              <a:t>доступная емкость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775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С</a:t>
            </a:r>
            <a:r>
              <a:rPr lang="ru-RU" dirty="0" smtClean="0">
                <a:solidFill>
                  <a:srgbClr val="FF0000"/>
                </a:solidFill>
              </a:rPr>
              <a:t>анкции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Компании, </a:t>
            </a:r>
            <a:r>
              <a:rPr lang="ru-RU" dirty="0" smtClean="0"/>
              <a:t>поименно </a:t>
            </a:r>
            <a:r>
              <a:rPr lang="ru-RU" dirty="0" smtClean="0"/>
              <a:t>попавшие под санкции</a:t>
            </a:r>
          </a:p>
          <a:p>
            <a:r>
              <a:rPr lang="ru-RU" dirty="0" smtClean="0"/>
              <a:t>Ограничения в отношении отраслей промышленности, связанных с внутренним обращением вооружений и военной техники или </a:t>
            </a:r>
            <a:r>
              <a:rPr lang="ru-RU" dirty="0" smtClean="0"/>
              <a:t>поставки за </a:t>
            </a:r>
            <a:r>
              <a:rPr lang="ru-RU" dirty="0" smtClean="0"/>
              <a:t>рубеж</a:t>
            </a:r>
          </a:p>
          <a:p>
            <a:r>
              <a:rPr lang="ru-RU" dirty="0" smtClean="0"/>
              <a:t>Наличие в цепочки соисполнителей юридического лица, находящегося в </a:t>
            </a:r>
            <a:r>
              <a:rPr lang="ru-RU" dirty="0" err="1" smtClean="0"/>
              <a:t>санкционном</a:t>
            </a:r>
            <a:r>
              <a:rPr lang="ru-RU" dirty="0" smtClean="0"/>
              <a:t> списке</a:t>
            </a:r>
          </a:p>
          <a:p>
            <a:r>
              <a:rPr lang="ru-RU" dirty="0" smtClean="0"/>
              <a:t>Риски получения возмещения от международных перестраховщиков, несмотря даже </a:t>
            </a:r>
            <a:r>
              <a:rPr lang="ru-RU" dirty="0" smtClean="0"/>
              <a:t>на принятие ими риска и получение перестраховочной премии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2046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Альтернативные рынки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Альтернативные коммерческие рынки</a:t>
            </a:r>
          </a:p>
          <a:p>
            <a:pPr lvl="1"/>
            <a:r>
              <a:rPr lang="ru-RU" dirty="0" smtClean="0"/>
              <a:t>Сдержанное отношение к </a:t>
            </a:r>
            <a:r>
              <a:rPr lang="ru-RU" dirty="0" smtClean="0"/>
              <a:t>рискам (в силу неопределенности и незнания)</a:t>
            </a:r>
            <a:endParaRPr lang="ru-RU" dirty="0" smtClean="0"/>
          </a:p>
          <a:p>
            <a:pPr lvl="1"/>
            <a:r>
              <a:rPr lang="ru-RU" dirty="0" smtClean="0"/>
              <a:t>Объем риска, который готовы принять – до </a:t>
            </a:r>
            <a:r>
              <a:rPr lang="ru-RU" dirty="0" smtClean="0"/>
              <a:t>1 - 3 </a:t>
            </a:r>
            <a:r>
              <a:rPr lang="ru-RU" dirty="0" smtClean="0"/>
              <a:t>млрд. руб. дополнительно</a:t>
            </a:r>
          </a:p>
          <a:p>
            <a:pPr lvl="1"/>
            <a:r>
              <a:rPr lang="ru-RU" dirty="0" smtClean="0"/>
              <a:t>Постепенное / медленное </a:t>
            </a:r>
            <a:r>
              <a:rPr lang="ru-RU" dirty="0" smtClean="0"/>
              <a:t>вхождение (мелкие доли, большое количество участников, детальное раскрытие информации)</a:t>
            </a:r>
            <a:endParaRPr lang="ru-RU" dirty="0" smtClean="0"/>
          </a:p>
          <a:p>
            <a:pPr lvl="1">
              <a:buNone/>
            </a:pPr>
            <a:endParaRPr lang="ru-RU" dirty="0" smtClean="0"/>
          </a:p>
          <a:p>
            <a:r>
              <a:rPr lang="ru-RU" dirty="0" smtClean="0"/>
              <a:t>Национальная перестраховочная компания</a:t>
            </a:r>
          </a:p>
          <a:p>
            <a:pPr lvl="1"/>
            <a:r>
              <a:rPr lang="ru-RU" dirty="0" smtClean="0"/>
              <a:t>Создание </a:t>
            </a:r>
            <a:r>
              <a:rPr lang="ru-RU" dirty="0" smtClean="0"/>
              <a:t>продекларировано ЦБ</a:t>
            </a:r>
            <a:endParaRPr lang="ru-RU" dirty="0" smtClean="0"/>
          </a:p>
          <a:p>
            <a:pPr lvl="1"/>
            <a:r>
              <a:rPr lang="ru-RU" dirty="0" smtClean="0"/>
              <a:t>Капитал до 70 млрд. руб.</a:t>
            </a:r>
          </a:p>
          <a:p>
            <a:pPr lvl="1"/>
            <a:r>
              <a:rPr lang="ru-RU" dirty="0" smtClean="0"/>
              <a:t>Закон до сих пор не принят</a:t>
            </a:r>
          </a:p>
          <a:p>
            <a:pPr lvl="1"/>
            <a:r>
              <a:rPr lang="ru-RU" dirty="0" smtClean="0"/>
              <a:t>Основная потребность для рынка: перестрахование рисков </a:t>
            </a:r>
            <a:r>
              <a:rPr lang="ru-RU" dirty="0" err="1" smtClean="0"/>
              <a:t>санкционных</a:t>
            </a:r>
            <a:r>
              <a:rPr lang="ru-RU" dirty="0" smtClean="0"/>
              <a:t> клиентов</a:t>
            </a:r>
          </a:p>
          <a:p>
            <a:pPr lvl="1"/>
            <a:endParaRPr lang="ru-RU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FF0000"/>
                </a:solidFill>
              </a:rPr>
              <a:t>Пока </a:t>
            </a:r>
            <a:r>
              <a:rPr lang="ru-RU" dirty="0" smtClean="0">
                <a:solidFill>
                  <a:srgbClr val="FF0000"/>
                </a:solidFill>
              </a:rPr>
              <a:t>нет решения проблемы полной защиты интересов исполнителя и заказчика по продукции военного или двойного назначения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355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Что происходит сейчас?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Присутствует ограниченное количество российских компаний</a:t>
            </a:r>
          </a:p>
          <a:p>
            <a:r>
              <a:rPr lang="ru-RU" dirty="0" smtClean="0"/>
              <a:t>Невозможно обеспечить полным страховым покрытием объектов стоимостью выше 5 млрд. руб. (предоставляется лимитированное покрытие – не более 5 млрд. руб.)</a:t>
            </a:r>
          </a:p>
          <a:p>
            <a:r>
              <a:rPr lang="ru-RU" dirty="0" smtClean="0"/>
              <a:t>Фактически отсутствует ценовая конкуренция, потому что одна компания на сможет справиться со страхованием, нужна консолидация</a:t>
            </a:r>
          </a:p>
          <a:p>
            <a:r>
              <a:rPr lang="ru-RU" dirty="0" smtClean="0"/>
              <a:t>Заключение </a:t>
            </a:r>
            <a:r>
              <a:rPr lang="ru-RU" dirty="0" smtClean="0"/>
              <a:t>договоров на базе сострахования</a:t>
            </a:r>
            <a:endParaRPr lang="ru-RU" dirty="0" smtClean="0"/>
          </a:p>
          <a:p>
            <a:r>
              <a:rPr lang="ru-RU" dirty="0" smtClean="0"/>
              <a:t>Риск полной гибели на головном исполнителе или заказчике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0619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Страхование и ГОЗ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Неопределенность: </a:t>
            </a:r>
            <a:r>
              <a:rPr lang="ru-RU" dirty="0" smtClean="0"/>
              <a:t>необходимо ли </a:t>
            </a:r>
            <a:r>
              <a:rPr lang="ru-RU" dirty="0" smtClean="0"/>
              <a:t>страховщикам открывать специальные счета для работы с предприятиями, </a:t>
            </a:r>
            <a:r>
              <a:rPr lang="ru-RU" dirty="0" smtClean="0"/>
              <a:t>выполняющими ГОЗ</a:t>
            </a:r>
            <a:r>
              <a:rPr lang="ru-RU" dirty="0" smtClean="0"/>
              <a:t>?</a:t>
            </a:r>
          </a:p>
          <a:p>
            <a:r>
              <a:rPr lang="ru-RU" dirty="0" smtClean="0"/>
              <a:t>Как быть с иностранными перестраховщиками по проектам ГОЗ?</a:t>
            </a:r>
          </a:p>
          <a:p>
            <a:r>
              <a:rPr lang="ru-RU" dirty="0" smtClean="0"/>
              <a:t>Каким образом делать обоснование цены </a:t>
            </a:r>
            <a:r>
              <a:rPr lang="ru-RU" dirty="0" smtClean="0"/>
              <a:t>страхования, если осуществляется конкурсный отбор страховой компании?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0215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Позиция страховщиков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0867553"/>
              </p:ext>
            </p:extLst>
          </p:nvPr>
        </p:nvGraphicFramePr>
        <p:xfrm>
          <a:off x="457200" y="1600200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b="1" u="sng" dirty="0" smtClean="0"/>
                    </a:p>
                    <a:p>
                      <a:r>
                        <a:rPr lang="ru-RU" b="1" u="sng" dirty="0" smtClean="0"/>
                        <a:t>Не</a:t>
                      </a:r>
                      <a:r>
                        <a:rPr lang="ru-RU" b="1" u="sng" baseline="0" dirty="0" smtClean="0"/>
                        <a:t> </a:t>
                      </a:r>
                      <a:r>
                        <a:rPr lang="ru-RU" b="1" u="sng" baseline="0" dirty="0" smtClean="0"/>
                        <a:t>нужно открывать спец счета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u="sng" dirty="0" smtClean="0"/>
                    </a:p>
                    <a:p>
                      <a:r>
                        <a:rPr lang="ru-RU" u="sng" dirty="0" smtClean="0"/>
                        <a:t>Нужно </a:t>
                      </a:r>
                      <a:r>
                        <a:rPr lang="ru-RU" u="sng" dirty="0" smtClean="0"/>
                        <a:t>открывать спец </a:t>
                      </a:r>
                      <a:r>
                        <a:rPr lang="ru-RU" u="sng" dirty="0" smtClean="0"/>
                        <a:t>счета</a:t>
                      </a:r>
                    </a:p>
                    <a:p>
                      <a:endParaRPr lang="ru-RU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ru-RU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Страхование </a:t>
                      </a:r>
                      <a:r>
                        <a:rPr lang="ru-RU" dirty="0" smtClean="0"/>
                        <a:t>рисков самого предприятия (имущество, ДМС, ОСОПО, ОСАГО и т.д.)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Страхование рисков, связанных</a:t>
                      </a:r>
                      <a:r>
                        <a:rPr lang="ru-RU" baseline="0" dirty="0" smtClean="0"/>
                        <a:t> с изготовлением продукции по ГОЗ в тех случаях, когда заказчик не принимает к возмещению в рамках ГОЗ расходы на страхование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ru-RU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Расходы </a:t>
                      </a:r>
                      <a:r>
                        <a:rPr lang="ru-RU" dirty="0" smtClean="0"/>
                        <a:t>на страхование производимой</a:t>
                      </a:r>
                      <a:r>
                        <a:rPr lang="ru-RU" baseline="0" dirty="0" smtClean="0"/>
                        <a:t> в рамках ГОЗ продукции включают расходы на страхование</a:t>
                      </a:r>
                    </a:p>
                    <a:p>
                      <a:pPr marL="342900" indent="-342900">
                        <a:buNone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6428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Нужно ли страховать риски?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До передачи объекта строительства или изделия заказчику ответственности на исполнителе работ, подрядной организации</a:t>
            </a:r>
          </a:p>
          <a:p>
            <a:r>
              <a:rPr lang="ru-RU" dirty="0" smtClean="0"/>
              <a:t>В случае крупного убытка </a:t>
            </a:r>
            <a:r>
              <a:rPr lang="ru-RU" dirty="0" smtClean="0"/>
              <a:t>у </a:t>
            </a:r>
            <a:r>
              <a:rPr lang="ru-RU" dirty="0" smtClean="0"/>
              <a:t>исполнителя не будет </a:t>
            </a:r>
            <a:r>
              <a:rPr lang="ru-RU" dirty="0" err="1" smtClean="0"/>
              <a:t>достаточн</a:t>
            </a:r>
            <a:r>
              <a:rPr lang="ru-RU" dirty="0" smtClean="0"/>
              <a:t> </a:t>
            </a:r>
            <a:r>
              <a:rPr lang="ru-RU" dirty="0" err="1" smtClean="0"/>
              <a:t>осредств</a:t>
            </a:r>
            <a:r>
              <a:rPr lang="ru-RU" dirty="0" smtClean="0"/>
              <a:t> </a:t>
            </a:r>
            <a:r>
              <a:rPr lang="ru-RU" dirty="0"/>
              <a:t>, </a:t>
            </a:r>
            <a:r>
              <a:rPr lang="ru-RU" dirty="0" smtClean="0"/>
              <a:t>чтобы за собственный счет произвести ремонт или замену поврежденной / уничтоженной продукции</a:t>
            </a:r>
          </a:p>
          <a:p>
            <a:r>
              <a:rPr lang="ru-RU" dirty="0" smtClean="0"/>
              <a:t>Необходимо включать расходы на страхование в цену продукции в рамках ГОЗ или самостоятельное страхование рисков изготовления и поставки продукции в рамках ГОЗ</a:t>
            </a:r>
          </a:p>
          <a:p>
            <a:r>
              <a:rPr lang="ru-RU" dirty="0" smtClean="0"/>
              <a:t>Как определить цену – ценовые конкурсные отборы из финансово надежных страховых организаций</a:t>
            </a:r>
          </a:p>
          <a:p>
            <a:r>
              <a:rPr lang="ru-RU" dirty="0" smtClean="0"/>
              <a:t>Не стоит забывать про лимитированное покрытие (до момента формирования НПК)</a:t>
            </a:r>
          </a:p>
          <a:p>
            <a:r>
              <a:rPr lang="ru-RU" dirty="0" smtClean="0"/>
              <a:t>Даже лимитированное покрытие – это защита (потому что частота небольших по величине событий по своим последствиям может превышать вероятность наступления одного крупного события)</a:t>
            </a:r>
          </a:p>
          <a:p>
            <a:r>
              <a:rPr lang="ru-RU" dirty="0" smtClean="0"/>
              <a:t>Страхование дает возможность оперативного получения </a:t>
            </a:r>
            <a:r>
              <a:rPr lang="ru-RU" dirty="0" smtClean="0"/>
              <a:t>возмещения, </a:t>
            </a:r>
            <a:r>
              <a:rPr lang="ru-RU" dirty="0" smtClean="0"/>
              <a:t>чтобы не отвлекать оборотные средства предприятия на ликвидацию последствий аварии, страхового случая.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8143343"/>
      </p:ext>
    </p:extLst>
  </p:cSld>
  <p:clrMapOvr>
    <a:masterClrMapping/>
  </p:clrMapOvr>
</p:sld>
</file>

<file path=ppt/theme/theme1.xml><?xml version="1.0" encoding="utf-8"?>
<a:theme xmlns:a="http://schemas.openxmlformats.org/drawingml/2006/main" name="4_SOGAZ1eng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_СОГАЗнов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82800" rIns="9144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0" i="0" u="none" strike="noStrike" cap="none" normalizeH="0" baseline="0" smtClean="0">
            <a:ln>
              <a:noFill/>
            </a:ln>
            <a:solidFill>
              <a:srgbClr val="002D87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82800" rIns="9144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0" i="0" u="none" strike="noStrike" cap="none" normalizeH="0" baseline="0" smtClean="0">
            <a:ln>
              <a:noFill/>
            </a:ln>
            <a:solidFill>
              <a:srgbClr val="002D87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СОГАЗнов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ОГАЗнов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ОГАЗнов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ОГАЗнов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ОГАЗнов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ОГАЗнов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ОГАЗнов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ОГАЗнов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ОГАЗнов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ОГАЗнов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ОГАЗнов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ОГАЗнов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02B140D740ADD488205983D8BB29E8C" ma:contentTypeVersion="6" ma:contentTypeDescription="Создание документа." ma:contentTypeScope="" ma:versionID="f6f671dcfc84e8c4641069c3fc37c2d9">
  <xsd:schema xmlns:xsd="http://www.w3.org/2001/XMLSchema" xmlns:xs="http://www.w3.org/2001/XMLSchema" xmlns:p="http://schemas.microsoft.com/office/2006/metadata/properties" xmlns:ns2="bba2d143-a6c2-4ac5-b34c-b185e1715ead" targetNamespace="http://schemas.microsoft.com/office/2006/metadata/properties" ma:root="true" ma:fieldsID="1d8c5d839043a5cb03aea8c72776e3e5" ns2:_="">
    <xsd:import namespace="bba2d143-a6c2-4ac5-b34c-b185e1715ea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a2d143-a6c2-4ac5-b34c-b185e1715ea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ba2d143-a6c2-4ac5-b34c-b185e1715ead">SOGAZ-126-33</_dlc_DocId>
    <_dlc_DocIdUrl xmlns="bba2d143-a6c2-4ac5-b34c-b185e1715ead">
      <Url>http://portal.sogaz.ru/Docs/_layouts/15/DocIdRedir.aspx?ID=SOGAZ-126-33</Url>
      <Description>SOGAZ-126-33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CE43D21E-F23C-4964-80D3-275E4D876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a2d143-a6c2-4ac5-b34c-b185e1715e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340ED11-0AAB-478C-B818-D82C89A4B5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FC8A10-A324-46D8-BC34-88B6BE389FED}">
  <ds:schemaRefs>
    <ds:schemaRef ds:uri="http://purl.org/dc/terms/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bba2d143-a6c2-4ac5-b34c-b185e1715ead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CEC1CFA1-12C4-45B0-ABC7-92EA49C88C13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25986</TotalTime>
  <Words>511</Words>
  <Application>Microsoft Office PowerPoint</Application>
  <PresentationFormat>Экран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4_SOGAZ1eng</vt:lpstr>
      <vt:lpstr>Особенности страхования рисков военного судостроения / ГОЗ</vt:lpstr>
      <vt:lpstr>Ситуация на рынке до 2014 г.</vt:lpstr>
      <vt:lpstr>Ограничения в результате санкций</vt:lpstr>
      <vt:lpstr>Санкции</vt:lpstr>
      <vt:lpstr>Альтернативные рынки</vt:lpstr>
      <vt:lpstr>Что происходит сейчас?</vt:lpstr>
      <vt:lpstr>Страхование и ГОЗ</vt:lpstr>
      <vt:lpstr>Позиция страховщиков</vt:lpstr>
      <vt:lpstr>Нужно ли страховать риски?</vt:lpstr>
    </vt:vector>
  </TitlesOfParts>
  <Company>BrandStudio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Sogaz</dc:title>
  <dc:creator>BrandStudio;Dronov.Evgeny@sogaz.ru</dc:creator>
  <cp:lastModifiedBy>Галушин Николай Владимирович</cp:lastModifiedBy>
  <cp:revision>928</cp:revision>
  <cp:lastPrinted>2016-02-18T07:13:09Z</cp:lastPrinted>
  <dcterms:created xsi:type="dcterms:W3CDTF">2003-12-10T15:59:46Z</dcterms:created>
  <dcterms:modified xsi:type="dcterms:W3CDTF">2016-02-18T07:15:38Z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0x010100202B140D740ADD488205983D8BB29E8C</vt:lpwstr>
  </property>
  <property fmtid="{D5CDD505-2E9C-101B-9397-08002B2CF9AE}" pid="3" name="_dlc_DocIdItemGuid">
    <vt:lpwstr>0c1da7e6-4c6b-4b37-87f8-d24f0d4e2b24</vt:lpwstr>
  </property>
</Properties>
</file>