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404" r:id="rId2"/>
    <p:sldId id="395" r:id="rId3"/>
    <p:sldId id="410" r:id="rId4"/>
    <p:sldId id="400" r:id="rId5"/>
    <p:sldId id="398" r:id="rId6"/>
    <p:sldId id="401" r:id="rId7"/>
    <p:sldId id="420" r:id="rId8"/>
    <p:sldId id="403" r:id="rId9"/>
    <p:sldId id="419" r:id="rId10"/>
    <p:sldId id="417" r:id="rId11"/>
    <p:sldId id="418" r:id="rId12"/>
    <p:sldId id="426" r:id="rId13"/>
    <p:sldId id="427" r:id="rId14"/>
    <p:sldId id="422" r:id="rId15"/>
    <p:sldId id="397" r:id="rId16"/>
  </p:sldIdLst>
  <p:sldSz cx="9144000" cy="6858000" type="screen4x3"/>
  <p:notesSz cx="6670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7F4ED"/>
    <a:srgbClr val="A1FDC4"/>
    <a:srgbClr val="CCCCFF"/>
    <a:srgbClr val="666699"/>
    <a:srgbClr val="AC36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9757" autoAdjust="0"/>
  </p:normalViewPr>
  <p:slideViewPr>
    <p:cSldViewPr>
      <p:cViewPr>
        <p:scale>
          <a:sx n="100" d="100"/>
          <a:sy n="100" d="100"/>
        </p:scale>
        <p:origin x="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71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769DA5-9A9F-411B-BF7D-2048C4421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</a:t>
            </a:r>
            <a:r>
              <a:rPr lang="ru-RU" baseline="0" dirty="0" smtClean="0"/>
              <a:t> чему слова </a:t>
            </a:r>
            <a:r>
              <a:rPr lang="ru-RU" baseline="0" dirty="0" err="1" smtClean="0"/>
              <a:t>энштейна</a:t>
            </a:r>
            <a:r>
              <a:rPr lang="ru-RU" baseline="0" dirty="0" smtClean="0"/>
              <a:t>?</a:t>
            </a:r>
          </a:p>
          <a:p>
            <a:endParaRPr lang="ru-RU" baseline="0" dirty="0" smtClean="0"/>
          </a:p>
          <a:p>
            <a:r>
              <a:rPr lang="ru-RU" baseline="0" dirty="0" smtClean="0"/>
              <a:t>Чьи слова в рамке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4C917-1214-4ABD-9A4E-AEC8FFE9225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6966-0AF8-4749-9A1D-EAACADF06989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A42F8-910E-4A29-8F59-12A28E7B0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BE728-A57F-474C-B96B-9CA987EFAD14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EECB-B98D-46F8-8EDC-6F4BB4280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9DA1-4CAC-4DE8-8CE6-027B1C903005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7349-62F4-476A-BC73-23D9FA78A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3122604" y="3140968"/>
            <a:ext cx="2880320" cy="21602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3"/>
          </p:nvPr>
        </p:nvSpPr>
        <p:spPr>
          <a:xfrm>
            <a:off x="107504" y="3140968"/>
            <a:ext cx="2880320" cy="21602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idx="14"/>
          </p:nvPr>
        </p:nvSpPr>
        <p:spPr>
          <a:xfrm>
            <a:off x="6156176" y="3140968"/>
            <a:ext cx="2880320" cy="21602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7544" y="-16076"/>
            <a:ext cx="8229600" cy="1143000"/>
          </a:xfrm>
        </p:spPr>
        <p:txBody>
          <a:bodyPr/>
          <a:lstStyle>
            <a:lvl1pPr>
              <a:defRPr sz="2400">
                <a:effectLst>
                  <a:glow rad="63500">
                    <a:schemeClr val="bg1"/>
                  </a:glo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3122604" y="3140968"/>
            <a:ext cx="2880320" cy="21602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3"/>
          </p:nvPr>
        </p:nvSpPr>
        <p:spPr>
          <a:xfrm>
            <a:off x="107504" y="3140968"/>
            <a:ext cx="2880320" cy="21602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idx="14"/>
          </p:nvPr>
        </p:nvSpPr>
        <p:spPr>
          <a:xfrm>
            <a:off x="6156176" y="3140968"/>
            <a:ext cx="2880320" cy="21602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7544" y="-16076"/>
            <a:ext cx="8229600" cy="1143000"/>
          </a:xfrm>
        </p:spPr>
        <p:txBody>
          <a:bodyPr/>
          <a:lstStyle>
            <a:lvl1pPr>
              <a:defRPr sz="2400">
                <a:effectLst>
                  <a:glow rad="63500">
                    <a:schemeClr val="bg1"/>
                  </a:glo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ru-RU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BA86D-9EE1-4416-BDCF-0A704CACD281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21F3-D06F-4E04-A11D-887253E96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C564-9093-45E9-9BC0-4A3E797D03B1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137D-20FD-409A-B74F-0F4761043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1C9D-E5F2-4404-886E-43C76105152D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61FE-08D9-4581-8E9C-809D1F14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D3A8-E8A1-4E01-8230-87056250BD73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1986-11D7-4110-A1AF-16E85A64E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3D2E-6D7F-4D54-921D-B942A8B36922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D9C9-305D-40EE-88A9-1F61ACA1D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6275-AD13-4CBD-8A45-8C22F4A17EE1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2916-9890-4608-AC40-6BD73A197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95F9-B938-4403-B40F-7E30C145CA83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2C34-F2E7-40B5-BAC1-C8BB599F5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E4E0-06CE-46EA-9AD4-D9EDC9B4C117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8ABB-DC23-478C-8D41-058AEF16C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6C7A6-FEDA-4E74-8479-BF24DFCBF0CB}" type="datetimeFigureOut">
              <a:rPr lang="ru-RU"/>
              <a:pPr>
                <a:defRPr/>
              </a:pPr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prstClr val="black">
                    <a:tint val="7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D3CAA72-8FEA-4D40-B1E6-2CB7E5313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2" r:id="rId2"/>
    <p:sldLayoutId id="2147483880" r:id="rId3"/>
    <p:sldLayoutId id="2147483873" r:id="rId4"/>
    <p:sldLayoutId id="2147483881" r:id="rId5"/>
    <p:sldLayoutId id="2147483874" r:id="rId6"/>
    <p:sldLayoutId id="2147483875" r:id="rId7"/>
    <p:sldLayoutId id="2147483882" r:id="rId8"/>
    <p:sldLayoutId id="2147483876" r:id="rId9"/>
    <p:sldLayoutId id="2147483877" r:id="rId10"/>
    <p:sldLayoutId id="2147483878" r:id="rId11"/>
    <p:sldLayoutId id="2147483883" r:id="rId12"/>
    <p:sldLayoutId id="2147483885" r:id="rId13"/>
    <p:sldLayoutId id="214748388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0.jpeg"/><Relationship Id="rId10" Type="http://schemas.openxmlformats.org/officeDocument/2006/relationships/image" Target="../media/image6.gif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lede 9" descr="dreamstime_www_wor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ombinationstegning 7"/>
          <p:cNvSpPr/>
          <p:nvPr/>
        </p:nvSpPr>
        <p:spPr bwMode="auto">
          <a:xfrm>
            <a:off x="-20638" y="3254375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-38100" y="34290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gray">
          <a:xfrm>
            <a:off x="0" y="57778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>
              <a:defRPr/>
            </a:pPr>
            <a:endParaRPr lang="ru-RU" sz="1200" dirty="0" smtClean="0">
              <a:solidFill>
                <a:schemeClr val="bg1"/>
              </a:solidFill>
              <a:latin typeface="+mj-lt"/>
            </a:endParaRPr>
          </a:p>
          <a:p>
            <a:pPr defTabSz="801688">
              <a:defRPr/>
            </a:pPr>
            <a:endParaRPr lang="ru-RU" sz="1200" dirty="0" smtClean="0">
              <a:solidFill>
                <a:schemeClr val="bg1"/>
              </a:solidFill>
              <a:latin typeface="+mj-lt"/>
            </a:endParaRPr>
          </a:p>
          <a:p>
            <a:pPr defTabSz="801688">
              <a:defRPr/>
            </a:pPr>
            <a:endParaRPr lang="ru-RU" sz="1200" dirty="0" smtClean="0">
              <a:solidFill>
                <a:schemeClr val="bg1"/>
              </a:solidFill>
              <a:latin typeface="+mj-lt"/>
            </a:endParaRPr>
          </a:p>
          <a:p>
            <a:pPr defTabSz="801688">
              <a:defRPr/>
            </a:pPr>
            <a:endParaRPr lang="ru-RU" sz="1200" dirty="0" smtClean="0">
              <a:solidFill>
                <a:schemeClr val="bg1"/>
              </a:solidFill>
              <a:latin typeface="+mj-lt"/>
            </a:endParaRPr>
          </a:p>
          <a:p>
            <a:pPr defTabSz="801688">
              <a:defRPr/>
            </a:pP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Докладчик:</a:t>
            </a:r>
            <a:endParaRPr lang="ru-RU" sz="1200" dirty="0" smtClean="0">
              <a:solidFill>
                <a:schemeClr val="bg1"/>
              </a:solidFill>
              <a:latin typeface="+mj-lt"/>
            </a:endParaRPr>
          </a:p>
          <a:p>
            <a:pPr algn="just" defTabSz="801688">
              <a:defRPr/>
            </a:pP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Морозова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А.А.      –   советник генерального директора ФГУП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ЦНИИС,</a:t>
            </a:r>
          </a:p>
          <a:p>
            <a:pPr algn="just" defTabSz="801688">
              <a:defRPr/>
            </a:pP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Директор НТЦ « Информационные системы управления жизненным циклом»</a:t>
            </a:r>
            <a:endParaRPr lang="ru-RU" sz="1200" dirty="0" smtClean="0">
              <a:solidFill>
                <a:schemeClr val="bg1"/>
              </a:solidFill>
              <a:latin typeface="+mj-lt"/>
            </a:endParaRPr>
          </a:p>
          <a:p>
            <a:pPr algn="just" defTabSz="801688">
              <a:defRPr/>
            </a:pP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 </a:t>
            </a:r>
          </a:p>
          <a:p>
            <a:pPr defTabSz="801688">
              <a:defRPr/>
            </a:pP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      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13" name="Rectangle 5"/>
          <p:cNvSpPr txBox="1">
            <a:spLocks noChangeArrowheads="1"/>
          </p:cNvSpPr>
          <p:nvPr/>
        </p:nvSpPr>
        <p:spPr bwMode="gray">
          <a:xfrm>
            <a:off x="107950" y="4365104"/>
            <a:ext cx="9036050" cy="155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Стандарты по разработке и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внедрению ИКТ,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в том числе с точки зрения информационной безопасности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»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Заседание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Комиссии по стандартизации и техническому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регулированию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Союза машиностроителей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России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Рособоронэкспорт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от 26 06 2015г.  </a:t>
            </a:r>
            <a:endParaRPr lang="ru-RU" sz="16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14" name="Изображение 8" descr="zni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15888"/>
            <a:ext cx="44640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2" y="0"/>
            <a:ext cx="104298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980728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PLM (англ. </a:t>
            </a:r>
            <a:r>
              <a:rPr lang="ru-RU" sz="1400" dirty="0" err="1" smtClean="0">
                <a:latin typeface="+mj-lt"/>
              </a:rPr>
              <a:t>Product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Lifecycle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Management</a:t>
            </a:r>
            <a:r>
              <a:rPr lang="ru-RU" sz="1400" dirty="0" smtClean="0">
                <a:latin typeface="+mj-lt"/>
              </a:rPr>
              <a:t> (PDL) – технология управления жизненным циклом объектов, организационно-техническая система, обеспечивающая управление всей информацией об объекте и связанных с ним процессах на протяжении всего его жизненного цикла, начиная с проектирования и производства </a:t>
            </a:r>
          </a:p>
          <a:p>
            <a:pPr algn="ctr"/>
            <a:r>
              <a:rPr lang="ru-RU" sz="1400" dirty="0" smtClean="0">
                <a:latin typeface="+mj-lt"/>
              </a:rPr>
              <a:t>до снятия с эксплуатации.</a:t>
            </a:r>
          </a:p>
          <a:p>
            <a:pPr algn="ctr"/>
            <a:endParaRPr lang="ru-RU" sz="1400" i="1" dirty="0">
              <a:latin typeface="Impact" pitchFamily="34" charset="0"/>
            </a:endParaRPr>
          </a:p>
        </p:txBody>
      </p:sp>
      <p:sp>
        <p:nvSpPr>
          <p:cNvPr id="18446" name="Прямоугольник 15"/>
          <p:cNvSpPr>
            <a:spLocks noChangeArrowheads="1"/>
          </p:cNvSpPr>
          <p:nvPr/>
        </p:nvSpPr>
        <p:spPr bwMode="auto">
          <a:xfrm>
            <a:off x="107950" y="4653136"/>
            <a:ext cx="903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dirty="0"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802838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ФГУП ЦНИИС и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PLM</a:t>
            </a:r>
            <a:endParaRPr lang="ru-RU" sz="3600" dirty="0">
              <a:latin typeface="+mj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51520" y="4311679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2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Verdan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ru-RU" sz="1200" dirty="0" smtClean="0">
              <a:latin typeface="+mj-lt"/>
            </a:endParaRPr>
          </a:p>
          <a:p>
            <a:pPr lvl="0" eaLnBrk="0" hangingPunct="0"/>
            <a:endParaRPr lang="ru-RU" sz="1200" dirty="0" smtClean="0">
              <a:latin typeface="+mj-lt"/>
            </a:endParaRPr>
          </a:p>
          <a:p>
            <a:pPr marL="0" marR="0" lvl="0" indent="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endParaRPr lang="ru-RU" sz="1200" dirty="0" smtClean="0">
              <a:latin typeface="+mj-lt"/>
              <a:ea typeface="Times New Roman" pitchFamily="18" charset="0"/>
              <a:cs typeface="Lucida Console" pitchFamily="49" charset="0"/>
            </a:endParaRPr>
          </a:p>
          <a:p>
            <a:pPr marL="0" marR="0" lvl="0" indent="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5890" name="Picture 2" descr="http://i27.fastpic.ru/big/2011/0903/be/1d433ee4e959bdf590d8ae97642d04be.jpg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 cstate="print"/>
          <a:srcRect t="5882" b="5882"/>
          <a:stretch>
            <a:fillRect/>
          </a:stretch>
        </p:blipFill>
        <p:spPr bwMode="auto">
          <a:xfrm>
            <a:off x="6114589" y="1700808"/>
            <a:ext cx="3029411" cy="241784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79512" y="2348880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С наступлением эпохи электронного бизнеса ситуация системы автоматизации стали обязательными, приобрели первостепенную значимость и теперь должны образовывать единую систему управления. </a:t>
            </a:r>
          </a:p>
          <a:p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PLM  технология является тем  компьютерным "зонтиком", под которым объединяются все АСУ и  становится  инструментом управления жизненным циклом объектов- изделий.</a:t>
            </a:r>
            <a:endParaRPr lang="ru-RU" sz="1400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4581128"/>
            <a:ext cx="65527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Вначале внедрять на производстве </a:t>
            </a:r>
            <a:r>
              <a:rPr lang="en-US" sz="1400" dirty="0" smtClean="0">
                <a:latin typeface="+mj-lt"/>
              </a:rPr>
              <a:t>PLM </a:t>
            </a:r>
            <a:r>
              <a:rPr lang="ru-RU" sz="1400" dirty="0" smtClean="0">
                <a:latin typeface="+mj-lt"/>
              </a:rPr>
              <a:t>с поддержкой </a:t>
            </a:r>
            <a:r>
              <a:rPr lang="ru-RU" sz="1400" dirty="0" err="1" smtClean="0">
                <a:latin typeface="+mj-lt"/>
              </a:rPr>
              <a:t>интернет-технологий</a:t>
            </a:r>
            <a:r>
              <a:rPr lang="ru-RU" sz="1400" dirty="0" smtClean="0">
                <a:latin typeface="+mj-lt"/>
              </a:rPr>
              <a:t>  решались только гиганты автомобиле- и авиастроения: </a:t>
            </a:r>
            <a:r>
              <a:rPr lang="en-US" sz="1400" dirty="0" smtClean="0">
                <a:latin typeface="+mj-lt"/>
              </a:rPr>
              <a:t>Boeing, Ford, DaimlerChrysler, Lock-heed Martin, Toyota. 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/>
            </a:r>
            <a:br>
              <a:rPr lang="en-US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На сегодняшний день система задействована в таких крупнейших компаниях, как </a:t>
            </a:r>
            <a:r>
              <a:rPr lang="en-US" sz="1400" dirty="0" smtClean="0">
                <a:latin typeface="+mj-lt"/>
              </a:rPr>
              <a:t>Gene-</a:t>
            </a:r>
            <a:r>
              <a:rPr lang="en-US" sz="1400" dirty="0" err="1" smtClean="0">
                <a:latin typeface="+mj-lt"/>
              </a:rPr>
              <a:t>ral</a:t>
            </a:r>
            <a:r>
              <a:rPr lang="en-US" sz="1400" dirty="0" smtClean="0">
                <a:latin typeface="+mj-lt"/>
              </a:rPr>
              <a:t> Electric, </a:t>
            </a:r>
            <a:r>
              <a:rPr lang="en-US" sz="1400" dirty="0" err="1" smtClean="0">
                <a:latin typeface="+mj-lt"/>
              </a:rPr>
              <a:t>Proctor&amp;Gamble</a:t>
            </a:r>
            <a:r>
              <a:rPr lang="en-US" sz="1400" dirty="0" smtClean="0">
                <a:latin typeface="+mj-lt"/>
              </a:rPr>
              <a:t>, Philips, Siemens, Coca-Cola, Ericsson </a:t>
            </a:r>
            <a:r>
              <a:rPr lang="ru-RU" sz="1400" dirty="0" smtClean="0">
                <a:latin typeface="+mj-lt"/>
              </a:rPr>
              <a:t>и т.д.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5894" name="Picture 6" descr="http://pikbox.ru/images/7621328565650_siemens_p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149080"/>
            <a:ext cx="2448272" cy="1740994"/>
          </a:xfrm>
          <a:prstGeom prst="rect">
            <a:avLst/>
          </a:prstGeom>
          <a:noFill/>
        </p:spPr>
      </p:pic>
      <p:sp>
        <p:nvSpPr>
          <p:cNvPr id="23" name="Oval 49"/>
          <p:cNvSpPr>
            <a:spLocks noChangeArrowheads="1"/>
          </p:cNvSpPr>
          <p:nvPr/>
        </p:nvSpPr>
        <p:spPr bwMode="auto">
          <a:xfrm>
            <a:off x="6407150" y="3573016"/>
            <a:ext cx="2736850" cy="4318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gray">
          <a:xfrm>
            <a:off x="0" y="5949280"/>
            <a:ext cx="9144000" cy="104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+mj-lt"/>
              </a:rPr>
              <a:t>«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Стандарты по разработке и внедрению </a:t>
            </a:r>
            <a:r>
              <a:rPr lang="ru-RU" dirty="0" err="1" smtClean="0">
                <a:solidFill>
                  <a:srgbClr val="00B0F0"/>
                </a:solidFill>
                <a:latin typeface="+mj-lt"/>
              </a:rPr>
              <a:t>инфотелекоммуникационных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 технологий, в том числе с точки зрения информационной безопасности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» </a:t>
            </a:r>
            <a:endParaRPr lang="ru-RU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931144"/>
          </a:xfrm>
          <a:solidFill>
            <a:srgbClr val="00B0F0"/>
          </a:solidFill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ФГУП ЦНИИС и </a:t>
            </a:r>
            <a:r>
              <a:rPr lang="ru-RU" sz="3600" b="1" dirty="0" smtClean="0">
                <a:solidFill>
                  <a:schemeClr val="bg1"/>
                </a:solidFill>
              </a:rPr>
              <a:t>задачи стандартизации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9458" name="Содержимое 5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752528"/>
          </a:xfrm>
        </p:spPr>
        <p:txBody>
          <a:bodyPr/>
          <a:lstStyle/>
          <a:p>
            <a:endParaRPr lang="ru-RU" sz="2000" dirty="0" smtClean="0"/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Вместе с тем на машиностроительный комплекс оказывает влияние ряд негативных общесистемных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факторов,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ограничивающих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его развитие, к которым в том числе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относятся: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технологическая отсталость отдельных производств, 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высокая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материало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- и энергоемкость производства, 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низкая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производительность труда, 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недостаток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финансовых ресурсов (в том числе на НИОКР), 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зависимость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от поставок импортных комплектующих, 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зависимость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экспортных поставок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вооружений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и военной техники от геополитической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конъюнктуры»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  <a:latin typeface="+mj-lt"/>
              </a:rPr>
              <a:t>(п. </a:t>
            </a:r>
            <a:r>
              <a:rPr lang="ru-RU" sz="1200" dirty="0" smtClean="0">
                <a:latin typeface="+mj-lt"/>
              </a:rPr>
              <a:t>10.3</a:t>
            </a:r>
            <a:r>
              <a:rPr lang="ru-RU" sz="1200" dirty="0" smtClean="0">
                <a:latin typeface="+mj-lt"/>
              </a:rPr>
              <a:t>. МАШИНОСТРОИТЕЛЬНЫЙ </a:t>
            </a:r>
            <a:r>
              <a:rPr lang="ru-RU" sz="1200" dirty="0" smtClean="0">
                <a:latin typeface="+mj-lt"/>
              </a:rPr>
              <a:t>КОМПЛЕКС </a:t>
            </a:r>
          </a:p>
          <a:p>
            <a:pPr>
              <a:buNone/>
            </a:pPr>
            <a:r>
              <a:rPr lang="ru-RU" sz="1200" dirty="0" err="1" smtClean="0">
                <a:latin typeface="+mj-lt"/>
              </a:rPr>
              <a:t>Минэклномразвития</a:t>
            </a:r>
            <a:r>
              <a:rPr lang="ru-RU" sz="1200" dirty="0" smtClean="0">
                <a:latin typeface="+mj-lt"/>
              </a:rPr>
              <a:t> « Прогноз СЭР до 2030г.)</a:t>
            </a:r>
            <a:endParaRPr lang="ru-RU" sz="1200" dirty="0" smtClean="0">
              <a:latin typeface="+mj-lt"/>
            </a:endParaRPr>
          </a:p>
          <a:p>
            <a:pPr>
              <a:buNone/>
            </a:pPr>
            <a:endParaRPr lang="ru-RU" sz="1200" dirty="0" smtClean="0">
              <a:solidFill>
                <a:schemeClr val="tx1"/>
              </a:solidFill>
              <a:latin typeface="+mj-lt"/>
            </a:endParaRPr>
          </a:p>
          <a:p>
            <a:endParaRPr lang="ru-RU" sz="20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44655-557A-4147-B3F1-EAB38D9F9B3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9460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280" y="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gray">
          <a:xfrm>
            <a:off x="0" y="5949280"/>
            <a:ext cx="9144000" cy="104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+mj-lt"/>
              </a:rPr>
              <a:t>«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Стандарты по разработке и внедрению </a:t>
            </a:r>
            <a:r>
              <a:rPr lang="ru-RU" dirty="0" err="1" smtClean="0">
                <a:solidFill>
                  <a:srgbClr val="00B0F0"/>
                </a:solidFill>
                <a:latin typeface="+mj-lt"/>
              </a:rPr>
              <a:t>инфотелекоммуникационных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 технологий, в том числе с точки зрения информационной безопасности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» </a:t>
            </a:r>
            <a:endParaRPr lang="ru-RU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7" name="Picture 2" descr="C:\Users\Bubastis\Desktop\МАДИ\картинки\2015-01-29 18-57-47 Скриншот экра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915816" cy="203901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452320" y="1340768"/>
            <a:ext cx="1368152" cy="1512168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Picture 3" descr="LuHh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92896"/>
            <a:ext cx="2304256" cy="150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Машиностроительный комплекс является одним из ключевых секторов экономики,</a:t>
            </a:r>
          </a:p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уровень развития которого в значительной степени определяет состояние </a:t>
            </a:r>
          </a:p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экономического потенциала Российской Федерации, </a:t>
            </a:r>
          </a:p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ее конкурентоспособность на внутреннем и мировом рынках, а также обороноспособность государства</a:t>
            </a:r>
            <a:r>
              <a:rPr lang="ru-RU" sz="14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  <p:bldP spid="5" grpId="2"/>
      <p:bldP spid="5" grpId="3"/>
      <p:bldP spid="19458" grpId="0" build="p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dostupov\Desktop\Карта_аэродром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6" name="Picture 3" descr="МиГ-29СМТ"/>
          <p:cNvPicPr>
            <a:picLocks noChangeAspect="1" noChangeArrowheads="1"/>
          </p:cNvPicPr>
          <p:nvPr/>
        </p:nvPicPr>
        <p:blipFill>
          <a:blip r:embed="rId4" cstate="print"/>
          <a:srcRect b="3538"/>
          <a:stretch>
            <a:fillRect/>
          </a:stretch>
        </p:blipFill>
        <p:spPr bwMode="auto">
          <a:xfrm>
            <a:off x="251520" y="4869160"/>
            <a:ext cx="1872208" cy="120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Ми-28Н Ночной охот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620688"/>
            <a:ext cx="21619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uHh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92696"/>
            <a:ext cx="2267744" cy="148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76470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Технологии в обеспечение боеготовности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аэродромной сети ВС МО РФ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25649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tabLst>
                <a:tab pos="971550" algn="l"/>
              </a:tabLst>
            </a:pPr>
            <a:r>
              <a:rPr lang="ru-RU" dirty="0" smtClean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Ставка сделана именно на</a:t>
            </a:r>
          </a:p>
          <a:p>
            <a:pPr lvl="0" algn="ctr" eaLnBrk="0" hangingPunct="0">
              <a:tabLst>
                <a:tab pos="971550" algn="l"/>
              </a:tabLst>
            </a:pPr>
            <a:r>
              <a:rPr lang="ru-RU" dirty="0" smtClean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локальные войны</a:t>
            </a:r>
            <a:r>
              <a:rPr lang="ru-RU" dirty="0" smtClean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endParaRPr lang="en-US" dirty="0" smtClean="0">
              <a:solidFill>
                <a:srgbClr val="444444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0" hangingPunct="0">
              <a:tabLst>
                <a:tab pos="971550" algn="l"/>
              </a:tabLst>
            </a:pPr>
            <a:r>
              <a:rPr lang="ru-RU" dirty="0" smtClean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как наиболее вероятные. </a:t>
            </a:r>
          </a:p>
          <a:p>
            <a:pPr lvl="0" algn="ctr" eaLnBrk="0" hangingPunct="0">
              <a:tabLst>
                <a:tab pos="971550" algn="l"/>
              </a:tabLst>
            </a:pPr>
            <a:r>
              <a:rPr lang="ru-RU" dirty="0" smtClean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А это означает, что все части в России </a:t>
            </a:r>
            <a:endParaRPr lang="en-US" dirty="0" smtClean="0">
              <a:solidFill>
                <a:srgbClr val="444444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 eaLnBrk="0" hangingPunct="0">
              <a:tabLst>
                <a:tab pos="971550" algn="l"/>
              </a:tabLst>
            </a:pPr>
            <a:r>
              <a:rPr lang="ru-RU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должны быть постоянной готовности</a:t>
            </a:r>
            <a:r>
              <a:rPr lang="ru-RU" dirty="0" smtClean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endParaRPr lang="en-US" dirty="0" smtClean="0">
              <a:solidFill>
                <a:srgbClr val="444444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3" name="Picture 3" descr="ANd9GcT0dlVm3pj36tJ0-UBYLgulTq_LCfgIwOPGThuS4jMkAiF1ugo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005064"/>
            <a:ext cx="2090812" cy="117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ANd9GcSr1WVmWeWFcUvs0LmXAIi6g_O8T6h2usIH8aONUUvE0lyrPF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420888"/>
            <a:ext cx="1800200" cy="119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Россия реконструирует все военные аэродром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4941168"/>
            <a:ext cx="1669043" cy="10710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755576" cy="755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725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865" name="Рисунок 5" descr="&amp;Gcy;&amp;lcy;&amp;ocy;&amp;bcy;&amp;acy;&amp;lcy;&amp;softcy;&amp;ncy;&amp;ycy;&amp;iecy; &amp;vcy;&amp;ocy;&amp;zcy;&amp;dcy;&amp;ucy;&amp;shcy;&amp;ncy;&amp;ycy;&amp;iecy; &amp;kcy;&amp;ocy;&amp;rcy;&amp;rcy;&amp;icy;&amp;dcy;&amp;ocy;&amp;rcy;&amp;ycy;. Michael Markieta/Ar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Nd9GcRvrLMcKcWL0BDEY2AVK8qNtWx32G0eOZrL_zMokdxgI6axtOX7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1925" y="980728"/>
            <a:ext cx="26320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d9GcSqb7mbotj90SZAFFpNyC91PYD-IU5Go-EqG5IvvbHVigxa2Gb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04864"/>
            <a:ext cx="28083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Nd9GcR7ToBXc-ClNoFhg8tsG5LbiukI8JEL60uFvsIuIHP8JjKd5DV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265588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ANd9GcTyU4niCYIg4NqciAlxP4QiKaSKgBYhPJd6qmov-0YND-3zdULy9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852936"/>
            <a:ext cx="24653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ANd9GcQHsCKUNebS2mdwCV-8rQc4ZRNiR4zSAyVw9qNcy3D2ydlgvn6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068960"/>
            <a:ext cx="27987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55576" y="4797152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j-lt"/>
              </a:rPr>
              <a:t>«Ключевым является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достаточность и работоспособность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отечественной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инфраструктуры для подготовки и запусков КА»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ФА </a:t>
            </a:r>
            <a:r>
              <a:rPr lang="ru-RU" dirty="0" err="1" smtClean="0">
                <a:solidFill>
                  <a:schemeClr val="bg1"/>
                </a:solidFill>
              </a:rPr>
              <a:t>Роскосмос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548680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755576" y="116632"/>
            <a:ext cx="8388424" cy="72008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Технологии в обеспечении обороноспособности Космодромов</a:t>
            </a:r>
            <a:endParaRPr lang="ru-RU" dirty="0"/>
          </a:p>
        </p:txBody>
      </p:sp>
      <p:pic>
        <p:nvPicPr>
          <p:cNvPr id="20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8520" y="0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44655-557A-4147-B3F1-EAB38D9F9B3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9460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280" y="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gray">
          <a:xfrm>
            <a:off x="0" y="5949280"/>
            <a:ext cx="9144000" cy="104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+mj-lt"/>
              </a:rPr>
              <a:t>«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Стандарты по разработке и внедрению </a:t>
            </a:r>
            <a:r>
              <a:rPr lang="ru-RU" dirty="0" err="1" smtClean="0">
                <a:solidFill>
                  <a:srgbClr val="00B0F0"/>
                </a:solidFill>
                <a:latin typeface="+mj-lt"/>
              </a:rPr>
              <a:t>инфотелекоммуникационных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 технологий, в том числе с точки зрения информационной безопасности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» </a:t>
            </a:r>
            <a:endParaRPr lang="ru-RU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0" y="692696"/>
            <a:ext cx="90364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SimSun" pitchFamily="2" charset="-122"/>
              <a:cs typeface="Times New Roman" pitchFamily="18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200" dirty="0" smtClean="0">
              <a:latin typeface="+mj-lt"/>
              <a:ea typeface="SimSun" pitchFamily="2" charset="-122"/>
              <a:cs typeface="Times New Roman" pitchFamily="18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SimSun" pitchFamily="2" charset="-122"/>
              <a:cs typeface="Times New Roman" pitchFamily="18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200" dirty="0" smtClean="0">
              <a:latin typeface="+mj-lt"/>
              <a:ea typeface="SimSun" pitchFamily="2" charset="-122"/>
              <a:cs typeface="Times New Roman" pitchFamily="18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Разработка национальных стандартов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 , должна осуществляться :</a:t>
            </a:r>
          </a:p>
          <a:p>
            <a:pPr lvl="0" indent="265113"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200" dirty="0" smtClean="0">
                <a:latin typeface="+mj-lt"/>
                <a:ea typeface="SimSun" pitchFamily="2" charset="-122"/>
                <a:cs typeface="Times New Roman" pitchFamily="18" charset="0"/>
              </a:rPr>
              <a:t>С учетом </a:t>
            </a:r>
            <a:r>
              <a:rPr lang="ru-RU" sz="1200" dirty="0" smtClean="0">
                <a:latin typeface="+mj-lt"/>
                <a:ea typeface="SimSun" pitchFamily="2" charset="-122"/>
                <a:cs typeface="Times New Roman" pitchFamily="18" charset="0"/>
              </a:rPr>
              <a:t>прогрессивных </a:t>
            </a:r>
            <a:r>
              <a:rPr lang="ru-RU" sz="1200" dirty="0" smtClean="0">
                <a:latin typeface="+mj-lt"/>
                <a:ea typeface="SimSun" pitchFamily="2" charset="-122"/>
                <a:cs typeface="Times New Roman" pitchFamily="18" charset="0"/>
              </a:rPr>
              <a:t>технологий и сервисов, обеспечивающих единое информационное пространство в защищенной среде от внешних и внутренних угроз</a:t>
            </a: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SimSun" pitchFamily="2" charset="-122"/>
              <a:cs typeface="Times New Roman" pitchFamily="18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200" baseline="0" dirty="0" smtClean="0">
                <a:latin typeface="+mj-lt"/>
                <a:ea typeface="SimSun" pitchFamily="2" charset="-122"/>
                <a:cs typeface="Times New Roman" pitchFamily="18" charset="0"/>
              </a:rPr>
              <a:t>С</a:t>
            </a:r>
            <a:r>
              <a:rPr lang="ru-RU" sz="1200" dirty="0" smtClean="0">
                <a:latin typeface="+mj-lt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Применением накопленного опыта и знаний, содержащихся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 в том числе в 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ГОСТ 24.103-84 «Автоматизированные системы управления. Основные положения»;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ГОСТ 24.104-85 «Автоматизированные системы управления. Общие требования»;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ГОСТ 34.003-90 «Автоматизированные системы управления. Термины и определения».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С учетом  требованиям  к  информационной безопасности, как на аппаратном, так и программном уровне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в соответствии с требованиями  Стратегии национальной безопасности Российской Федерации до 2020г. (утверждена Указом Президента Российской Федерации от 12 мая 2009г. № 537) (далее Стратегия), а так же Доктрине информационной безопасности Российской Федерации (утв. Президентом РФ от 9 сентября 2000г.NПр-1895) (далее Доктрина), а именно, должны: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Обеспечивать сбор информации из независимых источников, а именно, с  датчиков различных физических принципов действия, из технической документации и пр.,  для получения объективной информации об объекте и о его состоянии с учетом фактического маршрута исполнения производственного заказа (программы)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Обеспечивать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геопространственную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привязку и точность измерения выявляемых отклонений в ходе исполнения производственного заказа (программы) от нормативов, заложенных в конструкторскую и  технологическую документацию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Осуществлять в режиме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line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цифровую обработку сигнала и его анализ, прогноз разрушения элементов,  в соответствии с соответствующими режимами риск - мониторинга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Должны быть оборудованы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помехозащищенной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навигационной системой  с высокой автономностью и должны решать задачи в условиях подавления спутниковых каналов связи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Обрабатывать, хранить, передавать информацию в абсолютно защищенной от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кибер-атак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 среде.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931144"/>
          </a:xfrm>
          <a:solidFill>
            <a:srgbClr val="00B0F0"/>
          </a:solidFill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Задачи стандартизации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/>
      <p:bldP spid="12" grpId="2"/>
      <p:bldP spid="12" grpId="3"/>
      <p:bldP spid="12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1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-15875"/>
            <a:ext cx="82296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5" descr="http://i.artfile.ru/1280x1024_371738_%5bwww.ArtFile.ru%5d.jpg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rcRect t="3142" b="3142"/>
          <a:stretch>
            <a:fillRect/>
          </a:stretch>
        </p:blipFill>
        <p:spPr>
          <a:xfrm>
            <a:off x="60325" y="23813"/>
            <a:ext cx="9144000" cy="6857999"/>
          </a:xfrm>
          <a:noFill/>
          <a:ln>
            <a:noFill/>
          </a:ln>
        </p:spPr>
      </p:pic>
      <p:pic>
        <p:nvPicPr>
          <p:cNvPr id="18443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98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27584" y="234888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C00000"/>
                </a:solidFill>
                <a:latin typeface="+mj-lt"/>
              </a:rPr>
              <a:t>СПАСИБО  ЗА  ВНИМАНИЕ</a:t>
            </a:r>
            <a:endParaRPr lang="ru-RU" sz="4800" dirty="0"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98488"/>
          </a:xfrm>
          <a:solidFill>
            <a:srgbClr val="00B0F0"/>
          </a:solidFill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ФГУП ЦНИИС и История </a:t>
            </a:r>
            <a:r>
              <a:rPr lang="ru-RU" sz="3600" b="1" dirty="0" smtClean="0">
                <a:solidFill>
                  <a:schemeClr val="bg1"/>
                </a:solidFill>
              </a:rPr>
              <a:t>России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19458" name="Содержимое 5"/>
          <p:cNvSpPr>
            <a:spLocks noGrp="1"/>
          </p:cNvSpPr>
          <p:nvPr>
            <p:ph idx="1"/>
          </p:nvPr>
        </p:nvSpPr>
        <p:spPr>
          <a:xfrm>
            <a:off x="323850" y="981075"/>
            <a:ext cx="8229600" cy="4525963"/>
          </a:xfrm>
        </p:spPr>
        <p:txBody>
          <a:bodyPr/>
          <a:lstStyle/>
          <a:p>
            <a:endParaRPr lang="ru-RU" sz="2000" smtClean="0"/>
          </a:p>
          <a:p>
            <a:endParaRPr lang="ru-RU" sz="200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44655-557A-4147-B3F1-EAB38D9F9B3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9460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861048"/>
            <a:ext cx="8280400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i="1" dirty="0">
              <a:latin typeface="+mj-lt"/>
            </a:endParaRPr>
          </a:p>
          <a:p>
            <a:pPr algn="ctr">
              <a:defRPr/>
            </a:pPr>
            <a:r>
              <a:rPr lang="ru-RU" i="1" dirty="0">
                <a:latin typeface="+mj-lt"/>
              </a:rPr>
              <a:t>ЦНИИС отсчитывает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97лет </a:t>
            </a:r>
            <a:r>
              <a:rPr lang="ru-RU" i="1" dirty="0">
                <a:latin typeface="+mj-lt"/>
              </a:rPr>
              <a:t>своей истории </a:t>
            </a:r>
          </a:p>
          <a:p>
            <a:pPr algn="ctr">
              <a:defRPr/>
            </a:pPr>
            <a:r>
              <a:rPr lang="ru-RU" i="1" dirty="0">
                <a:latin typeface="+mj-lt"/>
              </a:rPr>
              <a:t>с 11 ноября 1918 года</a:t>
            </a:r>
          </a:p>
          <a:p>
            <a:pPr algn="ctr">
              <a:defRPr/>
            </a:pPr>
            <a:endParaRPr lang="ru-RU" i="1" dirty="0">
              <a:latin typeface="+mj-lt"/>
            </a:endParaRPr>
          </a:p>
          <a:p>
            <a:pPr algn="ctr">
              <a:defRPr/>
            </a:pPr>
            <a:r>
              <a:rPr lang="ru-RU" i="1" dirty="0">
                <a:latin typeface="+mj-lt"/>
              </a:rPr>
              <a:t>ЦНИИС никогда не был частным предприятием</a:t>
            </a:r>
          </a:p>
          <a:p>
            <a:pPr algn="ctr">
              <a:defRPr/>
            </a:pPr>
            <a:r>
              <a:rPr lang="ru-RU" i="1" dirty="0">
                <a:latin typeface="+mj-lt"/>
              </a:rPr>
              <a:t>ЦНИИС всегда решал государственные задачи и, естественно, </a:t>
            </a:r>
          </a:p>
          <a:p>
            <a:pPr algn="ctr">
              <a:defRPr/>
            </a:pPr>
            <a:r>
              <a:rPr lang="ru-RU" i="1" dirty="0">
                <a:latin typeface="+mj-lt"/>
              </a:rPr>
              <a:t>история ЦНИИС есть зеркальное  отражение истории России </a:t>
            </a:r>
          </a:p>
        </p:txBody>
      </p:sp>
      <p:pic>
        <p:nvPicPr>
          <p:cNvPr id="83969" name="Picture 1" descr="C:\Users\amorozova\Desktop\МАДИ\Доклад на 10 МК в МАДИ 6 06 2015\Азбу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836613"/>
            <a:ext cx="147637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997200"/>
            <a:ext cx="38877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 err="1">
                <a:latin typeface="+mj-lt"/>
              </a:rPr>
              <a:t>Азбукин</a:t>
            </a:r>
            <a:r>
              <a:rPr lang="ru-RU" sz="1200" dirty="0">
                <a:latin typeface="+mj-lt"/>
              </a:rPr>
              <a:t> Павел Андреевич ( 1882- 1970) – Один из основоположников отечественной отраслевой науки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63713" y="981075"/>
            <a:ext cx="58324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latin typeface="+mj-lt"/>
              </a:rPr>
              <a:t>В стране в 1918 году уже существовали все виды связи –</a:t>
            </a:r>
          </a:p>
          <a:p>
            <a:pPr algn="ctr">
              <a:defRPr/>
            </a:pPr>
            <a:r>
              <a:rPr lang="ru-RU" sz="1200" dirty="0">
                <a:latin typeface="+mj-lt"/>
              </a:rPr>
              <a:t> почта, телеграф, телефон, радиосвязь.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19250" y="1844675"/>
            <a:ext cx="59055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latin typeface="+mj-lt"/>
              </a:rPr>
              <a:t>« …У нас …отсутствует руководящий научный орган, который мог бы заниматься одновременно теоретической разработкой и практическим применением различных испытаний, усовершенствований и изобретений в области </a:t>
            </a:r>
            <a:r>
              <a:rPr lang="ru-RU" sz="1200" u="sng" dirty="0">
                <a:latin typeface="+mj-lt"/>
              </a:rPr>
              <a:t>связи…Разрешить этот вопрос практически необходимо в ближайшее время</a:t>
            </a:r>
            <a:r>
              <a:rPr lang="ru-RU" sz="1200" dirty="0">
                <a:latin typeface="+mj-lt"/>
              </a:rPr>
              <a:t>…»  </a:t>
            </a:r>
          </a:p>
        </p:txBody>
      </p:sp>
      <p:pic>
        <p:nvPicPr>
          <p:cNvPr id="83970" name="Picture 2" descr="C:\Users\amorozova\Desktop\МАДИ\Доклад на 10 МК в МАДИ 6 06 2015\iПодбельск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7613" y="1341438"/>
            <a:ext cx="157638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5256213" y="3644900"/>
            <a:ext cx="38877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В.Н.Подбельский</a:t>
            </a:r>
            <a:r>
              <a:rPr lang="ru-RU" sz="1200" dirty="0">
                <a:latin typeface="+mj-lt"/>
              </a:rPr>
              <a:t> - Народный Комиссар почт и телеграфов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gray">
          <a:xfrm>
            <a:off x="0" y="5949280"/>
            <a:ext cx="9144000" cy="104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«</a:t>
            </a:r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Стандарты по разработке и </a:t>
            </a:r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внедрению ИКТ , </a:t>
            </a:r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в том числе с точки зрения информационной безопасности</a:t>
            </a:r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» </a:t>
            </a:r>
            <a:endParaRPr lang="ru-RU" sz="1600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  <p:bldP spid="10" grpId="0"/>
      <p:bldP spid="13" grpId="0"/>
      <p:bldP spid="14" grpId="0"/>
      <p:bldP spid="15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1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idx="14"/>
          </p:nvPr>
        </p:nvSpPr>
        <p:spPr/>
      </p:sp>
      <p:pic>
        <p:nvPicPr>
          <p:cNvPr id="6" name="Рисунок 5" descr="http://i.artfile.ru/1280x1024_371738_%5bwww.ArtFile.ru%5d.jpg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rcRect t="3142" b="3142"/>
          <a:stretch>
            <a:fillRect/>
          </a:stretch>
        </p:blipFill>
        <p:spPr>
          <a:xfrm>
            <a:off x="0" y="476672"/>
            <a:ext cx="9144000" cy="6857999"/>
          </a:xfr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755576" y="1196752"/>
            <a:ext cx="7704138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latin typeface="+mj-lt"/>
              </a:rPr>
              <a:t>«Понятие </a:t>
            </a:r>
            <a:r>
              <a:rPr lang="ru-RU" sz="1400" i="1" dirty="0">
                <a:solidFill>
                  <a:srgbClr val="FF0000"/>
                </a:solidFill>
                <a:latin typeface="+mj-lt"/>
              </a:rPr>
              <a:t>устойчивости </a:t>
            </a:r>
            <a:r>
              <a:rPr lang="ru-RU" sz="1400" i="1" dirty="0">
                <a:latin typeface="+mj-lt"/>
              </a:rPr>
              <a:t>включает в себя </a:t>
            </a:r>
            <a:r>
              <a:rPr lang="ru-RU" sz="1400" i="1" u="sng" dirty="0">
                <a:latin typeface="+mj-lt"/>
              </a:rPr>
              <a:t>живучесть </a:t>
            </a:r>
            <a:r>
              <a:rPr lang="ru-RU" sz="1400" i="1" dirty="0">
                <a:latin typeface="+mj-lt"/>
              </a:rPr>
              <a:t>(при воздействии внешних факторов) </a:t>
            </a:r>
            <a:r>
              <a:rPr lang="ru-RU" sz="1400" i="1" dirty="0" smtClean="0">
                <a:latin typeface="+mj-lt"/>
              </a:rPr>
              <a:t>и</a:t>
            </a:r>
          </a:p>
          <a:p>
            <a:pPr>
              <a:defRPr/>
            </a:pPr>
            <a:endParaRPr lang="ru-RU" sz="1400" i="1" dirty="0">
              <a:latin typeface="+mj-lt"/>
            </a:endParaRPr>
          </a:p>
          <a:p>
            <a:pPr>
              <a:defRPr/>
            </a:pPr>
            <a:r>
              <a:rPr lang="ru-RU" sz="1400" i="1" dirty="0">
                <a:latin typeface="+mj-lt"/>
              </a:rPr>
              <a:t> </a:t>
            </a:r>
            <a:r>
              <a:rPr lang="ru-RU" sz="1400" i="1" u="sng" dirty="0">
                <a:latin typeface="+mj-lt"/>
              </a:rPr>
              <a:t>надежности</a:t>
            </a:r>
            <a:r>
              <a:rPr lang="ru-RU" sz="1400" i="1" dirty="0">
                <a:latin typeface="+mj-lt"/>
              </a:rPr>
              <a:t> (при </a:t>
            </a:r>
            <a:r>
              <a:rPr lang="ru-RU" sz="1400" i="1" dirty="0" smtClean="0">
                <a:latin typeface="+mj-lt"/>
              </a:rPr>
              <a:t>воздействии </a:t>
            </a:r>
            <a:r>
              <a:rPr lang="ru-RU" sz="1400" i="1" dirty="0">
                <a:latin typeface="+mj-lt"/>
              </a:rPr>
              <a:t>внутренних факторов).» (Закон о Связи РФ)</a:t>
            </a:r>
          </a:p>
        </p:txBody>
      </p:sp>
      <p:sp>
        <p:nvSpPr>
          <p:cNvPr id="18446" name="Прямоугольник 15"/>
          <p:cNvSpPr>
            <a:spLocks noChangeArrowheads="1"/>
          </p:cNvSpPr>
          <p:nvPr/>
        </p:nvSpPr>
        <p:spPr bwMode="auto">
          <a:xfrm>
            <a:off x="107950" y="4653136"/>
            <a:ext cx="903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dirty="0"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7" name="Oval 49"/>
          <p:cNvSpPr>
            <a:spLocks noChangeArrowheads="1"/>
          </p:cNvSpPr>
          <p:nvPr/>
        </p:nvSpPr>
        <p:spPr bwMode="auto">
          <a:xfrm>
            <a:off x="3419872" y="1268760"/>
            <a:ext cx="1800200" cy="216024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378904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2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Verdana" pitchFamily="34" charset="0"/>
            </a:endParaRPr>
          </a:p>
          <a:p>
            <a:pPr marL="0" marR="0" lvl="0" indent="92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Verdana" pitchFamily="34" charset="0"/>
              </a:rPr>
              <a:t>«Один существенный недостаток сети G1G в настоящее время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Lucida Console" pitchFamily="49" charset="0"/>
              </a:rPr>
              <a:t>является спутниковая группировка, которая не</a:t>
            </a:r>
            <a:r>
              <a:rPr lang="ru-RU" sz="1200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Verdana" pitchFamily="34" charset="0"/>
              </a:rPr>
              <a:t>справляется 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Verdana" pitchFamily="34" charset="0"/>
              </a:rPr>
              <a:t>передачей данных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Verdana" pitchFamily="34" charset="0"/>
              </a:rPr>
              <a:t>в условиях боевых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Lucida Console" pitchFamily="49" charset="0"/>
              </a:rPr>
              <a:t>действий: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206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Verdana" pitchFamily="34" charset="0"/>
              </a:rPr>
              <a:t>Солдатам недоступны новейшие разведданные,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indent="92075" eaLnBrk="0" hangingPunct="0">
              <a:buFontTx/>
              <a:buChar char="•"/>
              <a:tabLst>
                <a:tab pos="320675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Verdana" pitchFamily="34" charset="0"/>
              </a:rPr>
              <a:t>Дроны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Verdana" pitchFamily="34" charset="0"/>
              </a:rPr>
              <a:t> собирают данные,</a:t>
            </a:r>
            <a:r>
              <a:rPr lang="ru-RU" sz="1200" dirty="0" smtClean="0">
                <a:latin typeface="+mj-lt"/>
                <a:ea typeface="Times New Roman" pitchFamily="18" charset="0"/>
                <a:cs typeface="Lucida Console" pitchFamily="49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Verdana" pitchFamily="34" charset="0"/>
              </a:rPr>
              <a:t>которыми не в силах</a:t>
            </a:r>
            <a:r>
              <a:rPr lang="ru-RU" sz="1200" dirty="0" smtClean="0">
                <a:latin typeface="+mj-lt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Lucida Console" pitchFamily="49" charset="0"/>
              </a:rPr>
              <a:t>воспользоваться командиры тактических операц</a:t>
            </a:r>
            <a:r>
              <a:rPr lang="ru-RU" sz="1200" dirty="0" smtClean="0">
                <a:latin typeface="+mj-lt"/>
                <a:ea typeface="Times New Roman" pitchFamily="18" charset="0"/>
                <a:cs typeface="Lucida Console" pitchFamily="49" charset="0"/>
              </a:rPr>
              <a:t>ий</a:t>
            </a:r>
          </a:p>
          <a:p>
            <a:pPr lvl="0" eaLnBrk="0" hangingPunct="0">
              <a:buFont typeface="Arial" pitchFamily="34" charset="0"/>
              <a:buChar char="•"/>
            </a:pPr>
            <a:r>
              <a:rPr lang="ru-RU" sz="1200" dirty="0" smtClean="0">
                <a:latin typeface="+mj-lt"/>
              </a:rPr>
              <a:t>Корабли не в силах взаимодействовать </a:t>
            </a:r>
            <a:r>
              <a:rPr lang="ru-RU" sz="1200" dirty="0" err="1" smtClean="0">
                <a:latin typeface="+mj-lt"/>
              </a:rPr>
              <a:t>сназемными</a:t>
            </a:r>
            <a:r>
              <a:rPr lang="ru-RU" sz="1200" dirty="0" smtClean="0">
                <a:latin typeface="+mj-lt"/>
              </a:rPr>
              <a:t> частями,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200" dirty="0" smtClean="0">
                <a:latin typeface="+mj-lt"/>
              </a:rPr>
              <a:t>В итоге — штаб, развернутый на театре боевых действий, не в силах синтезировать общую картину боевой операции» </a:t>
            </a:r>
          </a:p>
          <a:p>
            <a:pPr eaLnBrk="0" hangingPunct="0"/>
            <a:r>
              <a:rPr lang="ru-RU" sz="1200" dirty="0" smtClean="0">
                <a:latin typeface="+mj-lt"/>
              </a:rPr>
              <a:t>(</a:t>
            </a:r>
            <a:r>
              <a:rPr lang="ru-RU" sz="1200" dirty="0" err="1" smtClean="0">
                <a:latin typeface="+mj-lt"/>
              </a:rPr>
              <a:t>International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Journal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оГОреп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Information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 err="1" smtClean="0">
                <a:latin typeface="+mj-lt"/>
              </a:rPr>
              <a:t>Technologies</a:t>
            </a:r>
            <a:r>
              <a:rPr lang="ru-RU" sz="1200" dirty="0" smtClean="0">
                <a:latin typeface="+mj-lt"/>
              </a:rPr>
              <a:t> Г5: 2307-8162 'о1. 2, Но. 10, 2014 ,</a:t>
            </a:r>
          </a:p>
          <a:p>
            <a:pPr eaLnBrk="0" hangingPunct="0"/>
            <a:r>
              <a:rPr lang="ru-RU" sz="1200" dirty="0" smtClean="0">
                <a:latin typeface="+mj-lt"/>
              </a:rPr>
              <a:t> статья «Телекоммуникации для военных нужд: сетьGIG-3 по требованиям </a:t>
            </a:r>
            <a:r>
              <a:rPr lang="ru-RU" sz="1200" dirty="0" err="1" smtClean="0">
                <a:latin typeface="+mj-lt"/>
              </a:rPr>
              <a:t>кибервойны</a:t>
            </a:r>
            <a:r>
              <a:rPr lang="ru-RU" sz="1200" dirty="0" smtClean="0">
                <a:latin typeface="+mj-lt"/>
              </a:rPr>
              <a:t>»  </a:t>
            </a:r>
            <a:r>
              <a:rPr lang="ru-RU" sz="1200" dirty="0" err="1" smtClean="0">
                <a:latin typeface="+mj-lt"/>
              </a:rPr>
              <a:t>Шнепс-Шнеппе</a:t>
            </a:r>
            <a:r>
              <a:rPr lang="ru-RU" sz="1200" dirty="0" smtClean="0">
                <a:latin typeface="+mj-lt"/>
              </a:rPr>
              <a:t> М.А., </a:t>
            </a:r>
            <a:r>
              <a:rPr lang="ru-RU" sz="1200" dirty="0" err="1" smtClean="0">
                <a:latin typeface="+mj-lt"/>
              </a:rPr>
              <a:t>гнс</a:t>
            </a:r>
            <a:r>
              <a:rPr lang="ru-RU" sz="1200" dirty="0" smtClean="0">
                <a:latin typeface="+mj-lt"/>
              </a:rPr>
              <a:t> ЦНИИС, </a:t>
            </a:r>
            <a:r>
              <a:rPr lang="ru-RU" sz="1200" dirty="0" err="1" smtClean="0">
                <a:latin typeface="+mj-lt"/>
              </a:rPr>
              <a:t>дтн</a:t>
            </a:r>
            <a:r>
              <a:rPr lang="ru-RU" sz="1200" dirty="0" smtClean="0">
                <a:latin typeface="+mj-lt"/>
              </a:rPr>
              <a:t>)</a:t>
            </a:r>
          </a:p>
          <a:p>
            <a:pPr eaLnBrk="0" hangingPunct="0">
              <a:buFont typeface="Arial" pitchFamily="34" charset="0"/>
              <a:buChar char="•"/>
            </a:pPr>
            <a:endParaRPr lang="ru-RU" sz="1200" dirty="0" smtClean="0">
              <a:latin typeface="+mj-lt"/>
            </a:endParaRPr>
          </a:p>
          <a:p>
            <a:pPr lvl="0" eaLnBrk="0" hangingPunct="0"/>
            <a:endParaRPr lang="ru-RU" sz="1200" dirty="0" smtClean="0">
              <a:latin typeface="+mj-lt"/>
            </a:endParaRPr>
          </a:p>
          <a:p>
            <a:pPr marL="0" marR="0" lvl="0" indent="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endParaRPr lang="ru-RU" sz="1200" dirty="0" smtClean="0">
              <a:latin typeface="+mj-lt"/>
              <a:ea typeface="Times New Roman" pitchFamily="18" charset="0"/>
              <a:cs typeface="Lucida Console" pitchFamily="49" charset="0"/>
            </a:endParaRPr>
          </a:p>
          <a:p>
            <a:pPr marL="0" marR="0" lvl="0" indent="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49"/>
          <p:cNvSpPr>
            <a:spLocks noChangeArrowheads="1"/>
          </p:cNvSpPr>
          <p:nvPr/>
        </p:nvSpPr>
        <p:spPr bwMode="auto">
          <a:xfrm>
            <a:off x="395536" y="1700808"/>
            <a:ext cx="1800200" cy="216024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21" name="Oval 49"/>
          <p:cNvSpPr>
            <a:spLocks noChangeArrowheads="1"/>
          </p:cNvSpPr>
          <p:nvPr/>
        </p:nvSpPr>
        <p:spPr bwMode="auto">
          <a:xfrm>
            <a:off x="1331640" y="4221088"/>
            <a:ext cx="1800200" cy="216024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66FF"/>
              </a:solidFill>
            </a:endParaRPr>
          </a:p>
        </p:txBody>
      </p:sp>
      <p:pic>
        <p:nvPicPr>
          <p:cNvPr id="18443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2" cy="8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hi-tech.imgsmail.ru/hitech_img/52d93d5d61ca2860705479c185458e74/r/735x316/i/41/4f/f910643493b85184fd4f41ccdf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619672" cy="1005314"/>
          </a:xfrm>
          <a:prstGeom prst="rect">
            <a:avLst/>
          </a:prstGeom>
          <a:noFill/>
        </p:spPr>
      </p:pic>
      <p:sp>
        <p:nvSpPr>
          <p:cNvPr id="22" name="Заголовок 4"/>
          <p:cNvSpPr txBox="1">
            <a:spLocks noGrp="1"/>
          </p:cNvSpPr>
          <p:nvPr>
            <p:ph type="title"/>
          </p:nvPr>
        </p:nvSpPr>
        <p:spPr bwMode="auto">
          <a:xfrm>
            <a:off x="468313" y="-15875"/>
            <a:ext cx="8229600" cy="6365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ФГУП ЦНИИС и задачи стандартизации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Содержимое 5"/>
          <p:cNvSpPr>
            <a:spLocks noGrp="1"/>
          </p:cNvSpPr>
          <p:nvPr>
            <p:ph idx="1"/>
          </p:nvPr>
        </p:nvSpPr>
        <p:spPr>
          <a:xfrm>
            <a:off x="323850" y="981075"/>
            <a:ext cx="8229600" cy="4525963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3A2BE-5ACC-432E-9B2C-E33D8E2149F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13670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3273" y="0"/>
            <a:ext cx="98072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1" name="Picture 2" descr="C:\Users\amorozova\Desktop\МАДИ\Доклад на 10 МК в МАДИ 6 06 2015\Доклад на 10 МК в МАДИ 6 06 2015\2015-02-05_1104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038" y="1124744"/>
            <a:ext cx="12239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1" descr="C:\Users\amorozova\Desktop\МАДИ\Доклад на 10 МК в МАДИ 6 06 2015\Доклад на 10 МК в МАДИ 6 06 2015\2015-02-05_1102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137" y="3140968"/>
            <a:ext cx="11858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403648" y="2204864"/>
            <a:ext cx="65527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200" dirty="0" smtClean="0">
              <a:latin typeface="+mj-lt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dirty="0" smtClean="0">
                <a:latin typeface="+mj-lt"/>
              </a:rPr>
              <a:t>основоположником  </a:t>
            </a:r>
            <a:r>
              <a:rPr lang="ru-RU" dirty="0">
                <a:latin typeface="+mj-lt"/>
              </a:rPr>
              <a:t>международной академии </a:t>
            </a:r>
            <a:r>
              <a:rPr lang="ru-RU" dirty="0" smtClean="0">
                <a:latin typeface="+mj-lt"/>
              </a:rPr>
              <a:t>связи, на настоящий момент 12 </a:t>
            </a:r>
            <a:r>
              <a:rPr lang="ru-RU" dirty="0">
                <a:latin typeface="+mj-lt"/>
              </a:rPr>
              <a:t>академиков МАС - сотрудники </a:t>
            </a:r>
            <a:r>
              <a:rPr lang="ru-RU" dirty="0" smtClean="0">
                <a:latin typeface="+mj-lt"/>
              </a:rPr>
              <a:t>ФГУП ЦНИИС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200" dirty="0">
              <a:latin typeface="+mj-lt"/>
            </a:endParaRPr>
          </a:p>
          <a:p>
            <a:pPr algn="r">
              <a:buFont typeface="Wingdings" pitchFamily="2" charset="2"/>
              <a:buChar char="Ø"/>
              <a:defRPr/>
            </a:pPr>
            <a:r>
              <a:rPr lang="ru-RU" dirty="0" smtClean="0">
                <a:latin typeface="+mj-lt"/>
              </a:rPr>
              <a:t> Членом и активным участником Международных стандартизирующих организаций:</a:t>
            </a:r>
          </a:p>
          <a:p>
            <a:pPr algn="ctr">
              <a:buFont typeface="Wingdings" pitchFamily="2" charset="2"/>
              <a:buChar char="Ø"/>
              <a:defRPr/>
            </a:pPr>
            <a:endParaRPr lang="ru-RU" sz="1600" dirty="0" smtClean="0">
              <a:latin typeface="+mj-lt"/>
            </a:endParaRPr>
          </a:p>
          <a:p>
            <a:pPr algn="r">
              <a:buFont typeface="Arial" pitchFamily="34" charset="0"/>
              <a:buChar char="•"/>
              <a:defRPr/>
            </a:pPr>
            <a:r>
              <a:rPr lang="ru-RU" sz="1200" dirty="0" smtClean="0">
                <a:latin typeface="+mj-lt"/>
              </a:rPr>
              <a:t>  </a:t>
            </a:r>
            <a:r>
              <a:rPr lang="ru-RU" sz="1400" dirty="0" smtClean="0">
                <a:latin typeface="+mj-lt"/>
              </a:rPr>
              <a:t>Международного </a:t>
            </a:r>
            <a:r>
              <a:rPr lang="ru-RU" sz="1400" dirty="0">
                <a:latin typeface="+mj-lt"/>
              </a:rPr>
              <a:t>союза </a:t>
            </a:r>
            <a:r>
              <a:rPr lang="ru-RU" sz="1400" dirty="0" smtClean="0">
                <a:latin typeface="+mj-lt"/>
              </a:rPr>
              <a:t>электросвязи МСЭ 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1200" i="1" dirty="0">
              <a:latin typeface="+mj-lt"/>
            </a:endParaRPr>
          </a:p>
          <a:p>
            <a:pPr algn="r">
              <a:buFont typeface="Arial" pitchFamily="34" charset="0"/>
              <a:buChar char="•"/>
              <a:defRPr/>
            </a:pPr>
            <a:r>
              <a:rPr lang="ru-RU" sz="1400" dirty="0" smtClean="0">
                <a:latin typeface="+mj-lt"/>
              </a:rPr>
              <a:t>Международной электротехнической Комиссии МЭК</a:t>
            </a:r>
          </a:p>
          <a:p>
            <a:pPr algn="r">
              <a:buFont typeface="Arial" pitchFamily="34" charset="0"/>
              <a:buChar char="•"/>
              <a:defRPr/>
            </a:pPr>
            <a:endParaRPr lang="ru-RU" sz="1400" dirty="0" smtClean="0">
              <a:latin typeface="+mj-lt"/>
            </a:endParaRPr>
          </a:p>
          <a:p>
            <a:pPr algn="r">
              <a:buFont typeface="Wingdings" pitchFamily="2" charset="2"/>
              <a:buChar char="Ø"/>
              <a:defRPr/>
            </a:pPr>
            <a:r>
              <a:rPr lang="ru-RU" sz="1400" i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</a:t>
            </a:r>
            <a:r>
              <a:rPr lang="ru-RU" dirty="0" smtClean="0">
                <a:latin typeface="+mj-lt"/>
              </a:rPr>
              <a:t>азработчиком </a:t>
            </a:r>
            <a:r>
              <a:rPr lang="ru-RU" dirty="0" smtClean="0">
                <a:latin typeface="+mj-lt"/>
              </a:rPr>
              <a:t>«Программы стандартизации</a:t>
            </a:r>
          </a:p>
          <a:p>
            <a:pPr algn="r">
              <a:defRPr/>
            </a:pP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 области </a:t>
            </a:r>
            <a:r>
              <a:rPr lang="ru-RU" dirty="0" smtClean="0">
                <a:latin typeface="+mj-lt"/>
              </a:rPr>
              <a:t>телекоммуникации </a:t>
            </a:r>
          </a:p>
          <a:p>
            <a:pPr algn="r">
              <a:defRPr/>
            </a:pPr>
            <a:r>
              <a:rPr lang="ru-RU" dirty="0" smtClean="0">
                <a:latin typeface="+mj-lt"/>
              </a:rPr>
              <a:t>на </a:t>
            </a:r>
            <a:r>
              <a:rPr lang="ru-RU" dirty="0" smtClean="0">
                <a:latin typeface="+mj-lt"/>
              </a:rPr>
              <a:t>период до 2020 года»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 algn="ctr">
              <a:defRPr/>
            </a:pPr>
            <a:endParaRPr lang="ru-RU" sz="1200" dirty="0">
              <a:latin typeface="+mj-lt"/>
            </a:endParaRPr>
          </a:p>
          <a:p>
            <a:pPr algn="ctr">
              <a:defRPr/>
            </a:pPr>
            <a:endParaRPr lang="ru-RU" sz="1200" dirty="0">
              <a:latin typeface="+mj-lt"/>
            </a:endParaRPr>
          </a:p>
        </p:txBody>
      </p:sp>
      <p:pic>
        <p:nvPicPr>
          <p:cNvPr id="113674" name="Picture 2" descr="C:\Users\amorozova\Desktop\МАДИ\фото и логотип МАС\логоти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1196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666" name="Object 3"/>
          <p:cNvGraphicFramePr>
            <a:graphicFrameLocks noChangeAspect="1"/>
          </p:cNvGraphicFramePr>
          <p:nvPr/>
        </p:nvGraphicFramePr>
        <p:xfrm>
          <a:off x="107504" y="4149080"/>
          <a:ext cx="2449513" cy="1855787"/>
        </p:xfrm>
        <a:graphic>
          <a:graphicData uri="http://schemas.openxmlformats.org/presentationml/2006/ole">
            <p:oleObj spid="_x0000_s113666" name="Acrobat Document" r:id="rId7" imgW="10711800" imgH="7560360" progId="">
              <p:embed/>
            </p:oleObj>
          </a:graphicData>
        </a:graphic>
      </p:graphicFrame>
      <p:sp>
        <p:nvSpPr>
          <p:cNvPr id="113675" name="Oval 49"/>
          <p:cNvSpPr>
            <a:spLocks noChangeArrowheads="1"/>
          </p:cNvSpPr>
          <p:nvPr/>
        </p:nvSpPr>
        <p:spPr bwMode="auto">
          <a:xfrm>
            <a:off x="-180528" y="4365104"/>
            <a:ext cx="2736850" cy="4318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764704"/>
            <a:ext cx="7884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ФГУП ЦНИИС </a:t>
            </a:r>
            <a:r>
              <a:rPr lang="ru-RU" dirty="0" smtClean="0">
                <a:latin typeface="+mj-lt"/>
              </a:rPr>
              <a:t>( ЦНИИС </a:t>
            </a:r>
            <a:r>
              <a:rPr lang="ru-RU" dirty="0">
                <a:latin typeface="+mj-lt"/>
              </a:rPr>
              <a:t>г. Москва, ЛО ЦНИИС – филиал </a:t>
            </a:r>
            <a:r>
              <a:rPr lang="ru-RU" dirty="0" smtClean="0">
                <a:latin typeface="+mj-lt"/>
              </a:rPr>
              <a:t>г.Санкт-Петербург</a:t>
            </a:r>
            <a:r>
              <a:rPr lang="ru-RU" dirty="0">
                <a:latin typeface="+mj-lt"/>
              </a:rPr>
              <a:t>) </a:t>
            </a:r>
            <a:r>
              <a:rPr lang="ru-RU" dirty="0" smtClean="0">
                <a:latin typeface="+mj-lt"/>
              </a:rPr>
              <a:t>является: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головным 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отраслевым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институтом, определяющим принципы и правила построения </a:t>
            </a:r>
            <a:endParaRPr lang="ru-RU" dirty="0" smtClean="0">
              <a:latin typeface="+mj-lt"/>
            </a:endParaRPr>
          </a:p>
          <a:p>
            <a:pPr algn="ctr">
              <a:defRPr/>
            </a:pPr>
            <a:r>
              <a:rPr lang="ru-RU" dirty="0" smtClean="0">
                <a:latin typeface="+mj-lt"/>
              </a:rPr>
              <a:t>национальной </a:t>
            </a:r>
            <a:r>
              <a:rPr lang="ru-RU" dirty="0">
                <a:latin typeface="+mj-lt"/>
              </a:rPr>
              <a:t>сети </a:t>
            </a:r>
            <a:r>
              <a:rPr lang="ru-RU" dirty="0" smtClean="0">
                <a:latin typeface="+mj-lt"/>
              </a:rPr>
              <a:t>связи и телекоммуникационных технологий</a:t>
            </a:r>
            <a:endParaRPr lang="ru-RU" dirty="0">
              <a:latin typeface="+mj-lt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gray">
          <a:xfrm>
            <a:off x="0" y="5949280"/>
            <a:ext cx="9144000" cy="104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«</a:t>
            </a:r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Стандарты по разработке и внедрению </a:t>
            </a:r>
            <a:r>
              <a:rPr lang="ru-RU" sz="1600" dirty="0" err="1" smtClean="0">
                <a:solidFill>
                  <a:srgbClr val="00B0F0"/>
                </a:solidFill>
                <a:latin typeface="+mj-lt"/>
              </a:rPr>
              <a:t>инфотелекоммуникационных</a:t>
            </a:r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 технологий, в том числе с точки зрения информационной безопасности</a:t>
            </a:r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» </a:t>
            </a:r>
            <a:endParaRPr lang="ru-RU" sz="1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 bwMode="auto">
          <a:xfrm>
            <a:off x="0" y="0"/>
            <a:ext cx="8172400" cy="69269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ФГУП ЦНИИС и задачи стандартизации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 animBg="1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Заголовок 4"/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598488"/>
          </a:xfrm>
          <a:solidFill>
            <a:srgbClr val="00B0F0"/>
          </a:solidFill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ФГУП ЦНИИС И ОПК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692696"/>
            <a:ext cx="5400600" cy="583272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800" dirty="0" smtClean="0">
                <a:latin typeface="+mj-lt"/>
              </a:rPr>
              <a:t>В рамках основной деятельности ФГУП </a:t>
            </a:r>
            <a:r>
              <a:rPr lang="ru-RU" sz="1800" dirty="0" smtClean="0">
                <a:latin typeface="+mj-lt"/>
              </a:rPr>
              <a:t>ЦНИИС осуществляет </a:t>
            </a:r>
            <a:r>
              <a:rPr lang="ru-RU" sz="1800" dirty="0" smtClean="0">
                <a:latin typeface="+mj-lt"/>
              </a:rPr>
              <a:t>работы по  обеспечению обороноспособности и безопасности Российской </a:t>
            </a:r>
            <a:r>
              <a:rPr lang="ru-RU" sz="1800" dirty="0" smtClean="0">
                <a:latin typeface="+mj-lt"/>
              </a:rPr>
              <a:t>Федерации, а именно 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+mj-lt"/>
              </a:rPr>
              <a:t>в </a:t>
            </a:r>
            <a:r>
              <a:rPr lang="ru-RU" sz="1800" dirty="0" smtClean="0">
                <a:latin typeface="+mj-lt"/>
              </a:rPr>
              <a:t>соответствии с Указом Президента Российской Федерации от 4 августа 2004г. № 1009 предприятие включено в Перечень стратегических предприятий и стратегических акционерных обществ (позиция № 495 Перечня) </a:t>
            </a: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+mj-lt"/>
              </a:rPr>
              <a:t>При </a:t>
            </a:r>
            <a:r>
              <a:rPr lang="ru-RU" sz="1800" dirty="0" smtClean="0">
                <a:latin typeface="+mj-lt"/>
              </a:rPr>
              <a:t>начальнике Связи МО </a:t>
            </a:r>
            <a:r>
              <a:rPr lang="ru-RU" sz="1800" dirty="0" smtClean="0">
                <a:latin typeface="+mj-lt"/>
              </a:rPr>
              <a:t>РФ: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Является  членом Совета Главных Конструкторов Сетей Связи ВС РВ</a:t>
            </a:r>
          </a:p>
          <a:p>
            <a:pPr>
              <a:defRPr/>
            </a:pPr>
            <a:r>
              <a:rPr lang="ru-RU" sz="1800" dirty="0" smtClean="0">
                <a:latin typeface="+mj-lt"/>
              </a:rPr>
              <a:t>Является руководителем секцией Сети Связи ВС РФ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+mj-lt"/>
              </a:rPr>
              <a:t>При Федеральном Агентстве связи РФ является членом Совета Главных  Конструкторов инженерных сетей связи для нужд обороны, правопорядка и охраны государства  </a:t>
            </a: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1800" dirty="0" smtClean="0"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10D5-CFA7-4769-AB15-C61E0803306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4692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5280" y="0"/>
            <a:ext cx="90872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0" name="Picture 6" descr="http://www.depo.ua/static/img/s/h/shutterstock_182237948_600x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3024336" cy="1856241"/>
          </a:xfrm>
          <a:prstGeom prst="rect">
            <a:avLst/>
          </a:prstGeom>
          <a:noFill/>
        </p:spPr>
      </p:pic>
      <p:pic>
        <p:nvPicPr>
          <p:cNvPr id="164872" name="Picture 8" descr="http://www.computerra.ru/cio/wp-content/uploads/2013/02/cyber-w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933056"/>
            <a:ext cx="2880320" cy="1525497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gray">
          <a:xfrm>
            <a:off x="0" y="5949280"/>
            <a:ext cx="9144000" cy="104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+mj-lt"/>
              </a:rPr>
              <a:t>«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Стандарты по разработке и внедрению </a:t>
            </a:r>
            <a:r>
              <a:rPr lang="ru-RU" dirty="0" err="1" smtClean="0">
                <a:solidFill>
                  <a:srgbClr val="00B0F0"/>
                </a:solidFill>
                <a:latin typeface="+mj-lt"/>
              </a:rPr>
              <a:t>инфотелекоммуникационных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 технологий, в том числе с точки зрения информационной безопасности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» </a:t>
            </a:r>
            <a:endParaRPr lang="ru-RU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Заголовок 4"/>
          <p:cNvSpPr>
            <a:spLocks noGrp="1"/>
          </p:cNvSpPr>
          <p:nvPr>
            <p:ph type="title"/>
          </p:nvPr>
        </p:nvSpPr>
        <p:spPr>
          <a:xfrm>
            <a:off x="468313" y="0"/>
            <a:ext cx="7772400" cy="598488"/>
          </a:xfrm>
          <a:solidFill>
            <a:srgbClr val="00B0F0"/>
          </a:solidFill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ФГУП ЦНИИС И ОПК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810125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endParaRPr lang="ru-RU" sz="1200" dirty="0" smtClean="0"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ru-RU" sz="1200" dirty="0" smtClean="0"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ru-RU" sz="1200" dirty="0" smtClean="0"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ru-RU" sz="1200" dirty="0" smtClean="0">
              <a:latin typeface="+mj-lt"/>
            </a:endParaRPr>
          </a:p>
          <a:p>
            <a:pPr algn="just">
              <a:lnSpc>
                <a:spcPct val="120000"/>
              </a:lnSpc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</a:t>
            </a:r>
          </a:p>
          <a:p>
            <a:pPr algn="just">
              <a:lnSpc>
                <a:spcPct val="120000"/>
              </a:lnSpc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         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Работы, имеющие стратегическое значение для обеспечения обороноспособности                       и безопасности Российской Федерации в рамках </a:t>
            </a:r>
            <a:r>
              <a:rPr lang="ru-RU" sz="21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гособоронзаказа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</a:t>
            </a:r>
          </a:p>
          <a:p>
            <a:pPr algn="just">
              <a:lnSpc>
                <a:spcPct val="120000"/>
              </a:lnSpc>
              <a:buFont typeface="Arial" charset="0"/>
              <a:buNone/>
              <a:defRPr/>
            </a:pPr>
            <a:endParaRPr lang="ru-RU" sz="17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700" dirty="0" smtClean="0">
                <a:latin typeface="+mj-lt"/>
              </a:rPr>
              <a:t>договор по «Централизованному сервисному обслуживанию средств связи, программно-аппаратных комплексов                      и инфраструктуры информационных технологий эксплуатирующих организаций» Заказчик ОАО «</a:t>
            </a:r>
            <a:r>
              <a:rPr lang="ru-RU" sz="1700" dirty="0" err="1" smtClean="0">
                <a:latin typeface="+mj-lt"/>
              </a:rPr>
              <a:t>Воентелеком</a:t>
            </a:r>
            <a:r>
              <a:rPr lang="ru-RU" sz="1700" dirty="0" smtClean="0">
                <a:latin typeface="+mj-lt"/>
              </a:rPr>
              <a:t>», генеральный заказчик – Министерство обороны Российской Федерации. Ежегодное обслуживание с 2005 г.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700" dirty="0" smtClean="0">
                <a:latin typeface="+mj-lt"/>
              </a:rPr>
              <a:t>Государственного контракта № 8-3-41/543/3А от 18 июля 2013г., заключённого между Министерством обороны Российской Федерации и Санкт-Петербургским филиалом ФГУП ЦНИИС на изготовление серийного образца «Унифицированный комплекс сбора и обработки данных…» применяется в интересах начальника войск РХБЗ                                  в оперативно-стратегическом и оперативном уровнях управления.                                     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700" dirty="0" smtClean="0">
                <a:latin typeface="+mj-lt"/>
              </a:rPr>
              <a:t>Государственный контракт на разработку научно-технической продукции «Технические решения   по созданию                        и оснащению  элементов узла связи Центрального объекта Минобороны»,</a:t>
            </a:r>
            <a:r>
              <a:rPr lang="ru-RU" sz="1700" dirty="0" smtClean="0"/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700" dirty="0" smtClean="0">
                <a:latin typeface="+mj-lt"/>
              </a:rPr>
              <a:t>ОКР «Создание комплекса предоставления услуг связи и комплексов программно-аппаратных средств информационного взаимодействия элементов наземной инфраструктуры. Генеральный заказчик                                                          –   ОАО «Информационные спутниковые системы» имени академика  М.Ф. </a:t>
            </a:r>
            <a:r>
              <a:rPr lang="ru-RU" sz="1700" dirty="0" err="1" smtClean="0">
                <a:latin typeface="+mj-lt"/>
              </a:rPr>
              <a:t>Решетнева</a:t>
            </a:r>
            <a:r>
              <a:rPr lang="ru-RU" sz="1700" dirty="0" smtClean="0">
                <a:latin typeface="+mj-lt"/>
              </a:rPr>
              <a:t>»;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700" dirty="0" smtClean="0">
                <a:latin typeface="+mj-lt"/>
              </a:rPr>
              <a:t>модернизация программного комплекса мониторинга функционирования сетей связи специального назначения  по заказу Главного управления связи Министерства обороны Российской Федерации;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1700" dirty="0" err="1" smtClean="0">
                <a:latin typeface="+mj-lt"/>
              </a:rPr>
              <a:t>Тд</a:t>
            </a:r>
            <a:r>
              <a:rPr lang="ru-RU" sz="1700" dirty="0" smtClean="0">
                <a:latin typeface="+mj-lt"/>
              </a:rPr>
              <a:t>….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700" dirty="0" smtClean="0"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ru-RU" sz="1700" dirty="0" smtClean="0">
              <a:solidFill>
                <a:schemeClr val="accent2"/>
              </a:solidFill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ru-RU" sz="1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2CCC2-68F4-48E4-A660-552AD085A7C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15716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0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0" y="5949280"/>
            <a:ext cx="9144000" cy="104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+mj-lt"/>
              </a:rPr>
              <a:t>«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Стандарты по разработке и внедрению </a:t>
            </a:r>
            <a:r>
              <a:rPr lang="ru-RU" dirty="0" err="1" smtClean="0">
                <a:solidFill>
                  <a:srgbClr val="00B0F0"/>
                </a:solidFill>
                <a:latin typeface="+mj-lt"/>
              </a:rPr>
              <a:t>инфотелекоммуникационных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 технологий, в том числе с точки зрения информационной безопасности</a:t>
            </a:r>
            <a:r>
              <a:rPr lang="ru-RU" dirty="0" smtClean="0">
                <a:solidFill>
                  <a:srgbClr val="00B0F0"/>
                </a:solidFill>
                <a:latin typeface="+mj-lt"/>
              </a:rPr>
              <a:t>» </a:t>
            </a:r>
            <a:endParaRPr lang="ru-RU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Рисунок 5" descr="&amp;Gcy;&amp;lcy;&amp;ocy;&amp;bcy;&amp;acy;&amp;lcy;&amp;softcy;&amp;ncy;&amp;ycy;&amp;iecy; &amp;vcy;&amp;ocy;&amp;zcy;&amp;dcy;&amp;ucy;&amp;shcy;&amp;ncy;&amp;ycy;&amp;iecy; &amp;kcy;&amp;ocy;&amp;rcy;&amp;rcy;&amp;icy;&amp;dcy;&amp;ocy;&amp;rcy;&amp;ycy;. Michael Markieta/Ar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5301208"/>
            <a:ext cx="9091612" cy="1295574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  <a:cs typeface="Arial" charset="0"/>
              </a:rPr>
              <a:t>Суверенитет РОССИИ</a:t>
            </a:r>
            <a:r>
              <a:rPr lang="ru-RU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" charset="0"/>
                <a:cs typeface="Arial" charset="0"/>
              </a:rPr>
              <a:t>и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+mj-lt"/>
                <a:cs typeface="Arial" charset="0"/>
              </a:rPr>
              <a:t>Инфотелекоммуникационный</a:t>
            </a:r>
            <a:r>
              <a:rPr lang="ru-RU" sz="32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+mj-lt"/>
                <a:cs typeface="Arial" charset="0"/>
              </a:rPr>
              <a:t>суверенитет</a:t>
            </a:r>
            <a:endParaRPr lang="ru-RU" sz="3200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51520" y="692150"/>
            <a:ext cx="8712968" cy="2592834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580" algn="just">
              <a:spcAft>
                <a:spcPts val="0"/>
              </a:spcAft>
            </a:pPr>
            <a:endParaRPr lang="ru-RU" sz="1800" i="1" dirty="0" smtClean="0">
              <a:solidFill>
                <a:schemeClr val="bg1"/>
              </a:solidFill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800" i="1" dirty="0">
              <a:solidFill>
                <a:schemeClr val="bg1"/>
              </a:solidFill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800" i="1" dirty="0" smtClean="0">
              <a:solidFill>
                <a:schemeClr val="bg1"/>
              </a:solidFill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800" i="1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388" y="2357430"/>
            <a:ext cx="9091612" cy="1727622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Основные положения геополитического и экономического развития Российской Федерации должны базироваться на принципах, заложенных в Доктрине информационной безопасности Российской Федерации (утв. Президентом РФ от 9 сентября2000г.NПр-1895) (далее Доктрина).</a:t>
            </a:r>
          </a:p>
          <a:p>
            <a:pPr algn="ctr"/>
            <a:endParaRPr lang="ru-RU" sz="1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 «Доктрина информационной безопасности Российской Федерации представляет собой совокупность официальных взглядов на цели, задачи, принципы и основные направления обеспечения информационной безопасности Российской Федерации…»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6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2" presetID="6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1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-15875"/>
            <a:ext cx="82296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5" descr="http://i.artfile.ru/1280x1024_371738_%5bwww.ArtFile.ru%5d.jpg"/>
          <p:cNvPicPr>
            <a:picLocks noGrp="1"/>
          </p:cNvPicPr>
          <p:nvPr>
            <p:ph type="pic" idx="13"/>
          </p:nvPr>
        </p:nvPicPr>
        <p:blipFill>
          <a:blip r:embed="rId2" cstate="print">
            <a:extLst/>
          </a:blip>
          <a:srcRect t="3142" b="3142"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noFill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71600" y="260648"/>
            <a:ext cx="7127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Impact" pitchFamily="34" charset="0"/>
              </a:rPr>
              <a:t>Технологии управления жизненным циклом</a:t>
            </a:r>
          </a:p>
        </p:txBody>
      </p:sp>
      <p:pic>
        <p:nvPicPr>
          <p:cNvPr id="116747" name="Picture 6" descr="http://123samodelki.com/images/globe/globe-1-300-300-128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07950" y="4365104"/>
            <a:ext cx="903605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+mj-lt"/>
              </a:rPr>
              <a:t>На базе ФГУП ЦНИИС создан </a:t>
            </a:r>
            <a:r>
              <a:rPr lang="ru-RU" sz="1600" dirty="0">
                <a:solidFill>
                  <a:srgbClr val="00B0F0"/>
                </a:solidFill>
                <a:latin typeface="+mj-lt"/>
              </a:rPr>
              <a:t> НТЦ </a:t>
            </a:r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«Информационные технологии управления </a:t>
            </a:r>
            <a:r>
              <a:rPr lang="ru-RU" sz="1600" dirty="0">
                <a:solidFill>
                  <a:srgbClr val="00B0F0"/>
                </a:solidFill>
                <a:latin typeface="+mj-lt"/>
              </a:rPr>
              <a:t>жизненным </a:t>
            </a:r>
            <a:r>
              <a:rPr lang="ru-RU" sz="1600" dirty="0" smtClean="0">
                <a:solidFill>
                  <a:srgbClr val="00B0F0"/>
                </a:solidFill>
                <a:latin typeface="+mj-lt"/>
              </a:rPr>
              <a:t>циклом» </a:t>
            </a:r>
            <a:r>
              <a:rPr lang="ru-RU" sz="1600" dirty="0">
                <a:latin typeface="+mj-lt"/>
              </a:rPr>
              <a:t>реализует следующий круг основных задач: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разработка и внедрение систем управления жизненным циклом объектов инфраструктуры на базе </a:t>
            </a:r>
            <a:r>
              <a:rPr lang="ru-RU" sz="1600" dirty="0" err="1">
                <a:latin typeface="+mj-lt"/>
              </a:rPr>
              <a:t>геоинформационных</a:t>
            </a:r>
            <a:r>
              <a:rPr lang="ru-RU" sz="1600" dirty="0">
                <a:latin typeface="+mj-lt"/>
              </a:rPr>
              <a:t> технологий;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обеспечение аварийной устойчивости инфраструктуры для цепей поставок в интересах ВПК;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обработка и передача измерительной информации распределенных систем управления жизненным циклом</a:t>
            </a:r>
            <a:r>
              <a:rPr lang="ru-RU" sz="1600" dirty="0" smtClean="0">
                <a:latin typeface="+mj-lt"/>
              </a:rPr>
              <a:t>;</a:t>
            </a:r>
            <a:endParaRPr lang="ru-RU" sz="1600" dirty="0">
              <a:latin typeface="+mj-lt"/>
            </a:endParaRPr>
          </a:p>
        </p:txBody>
      </p:sp>
      <p:pic>
        <p:nvPicPr>
          <p:cNvPr id="12" name="Picture 4" descr="http://hi-tech.imgsmail.ru/hitech_img/52d93d5d61ca2860705479c185458e74/r/735x316/i/41/4f/f910643493b85184fd4f41ccdf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1187624" cy="100531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844824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	«</a:t>
            </a:r>
            <a:r>
              <a:rPr lang="ru-RU" sz="1400" dirty="0" smtClean="0">
                <a:solidFill>
                  <a:srgbClr val="00B0F0"/>
                </a:solidFill>
                <a:latin typeface="+mj-lt"/>
              </a:rPr>
              <a:t>Информационно-коммуникационные </a:t>
            </a:r>
            <a:r>
              <a:rPr lang="ru-RU" sz="1400" dirty="0" smtClean="0">
                <a:solidFill>
                  <a:srgbClr val="00B0F0"/>
                </a:solidFill>
                <a:latin typeface="+mj-lt"/>
              </a:rPr>
              <a:t>технологии (ИКТ</a:t>
            </a:r>
            <a:r>
              <a:rPr lang="ru-RU" sz="1400" dirty="0" smtClean="0">
                <a:latin typeface="+mj-lt"/>
              </a:rPr>
              <a:t>) выступают одним из ключевых драйверов перехода к экономике, основанной на знаниях. Экспоненциальный рост технических </a:t>
            </a:r>
            <a:r>
              <a:rPr lang="ru-RU" sz="1400" dirty="0" smtClean="0">
                <a:latin typeface="+mj-lt"/>
              </a:rPr>
              <a:t> характеристик</a:t>
            </a:r>
            <a:r>
              <a:rPr lang="ru-RU" sz="1400" dirty="0" smtClean="0">
                <a:latin typeface="+mj-lt"/>
              </a:rPr>
              <a:t>, миниатюризация и снижение стоимости компонентов приводят к увеличению вычислительных мощностей и интеллектуальных возможностей техники, быстрой смене стандартов и технологических платформ информационных систем и сетей, соответствующих им товаров и услуг. Появление всепроникающих, интерактивных, персонализированных, сверхвысокоскоростных сетей, устройств и систем глобального масштаба способствует развитию </a:t>
            </a:r>
            <a:r>
              <a:rPr lang="ru-RU" sz="1400" dirty="0" err="1" smtClean="0">
                <a:latin typeface="+mj-lt"/>
              </a:rPr>
              <a:t>мультимедийного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контента</a:t>
            </a:r>
            <a:r>
              <a:rPr lang="ru-RU" sz="1400" dirty="0" smtClean="0">
                <a:latin typeface="+mj-lt"/>
              </a:rPr>
              <a:t> и широкого спектра услуг. </a:t>
            </a:r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Одновременно </a:t>
            </a:r>
            <a:r>
              <a:rPr lang="ru-RU" sz="1400" dirty="0" smtClean="0">
                <a:latin typeface="+mj-lt"/>
              </a:rPr>
              <a:t>усиливается значение глобальных </a:t>
            </a:r>
            <a:r>
              <a:rPr lang="ru-RU" sz="1400" dirty="0" smtClean="0">
                <a:latin typeface="+mj-lt"/>
              </a:rPr>
              <a:t> инновационных  сетей</a:t>
            </a:r>
            <a:r>
              <a:rPr lang="ru-RU" sz="1400" dirty="0" smtClean="0">
                <a:latin typeface="+mj-lt"/>
              </a:rPr>
              <a:t>, </a:t>
            </a:r>
            <a:r>
              <a:rPr lang="ru-RU" sz="1400" dirty="0" smtClean="0">
                <a:solidFill>
                  <a:srgbClr val="00B0F0"/>
                </a:solidFill>
                <a:latin typeface="+mj-lt"/>
              </a:rPr>
              <a:t>позволяющих управлять жизненным циклом товаров и услуг</a:t>
            </a:r>
            <a:r>
              <a:rPr lang="ru-RU" sz="1400" dirty="0" smtClean="0">
                <a:latin typeface="+mj-lt"/>
              </a:rPr>
              <a:t>» </a:t>
            </a:r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(</a:t>
            </a:r>
            <a:r>
              <a:rPr lang="ru-RU" sz="1200" dirty="0" err="1" smtClean="0">
                <a:latin typeface="+mj-lt"/>
              </a:rPr>
              <a:t>УтвержденПредседателем</a:t>
            </a:r>
            <a:r>
              <a:rPr lang="ru-RU" sz="1200" dirty="0" smtClean="0">
                <a:latin typeface="+mj-lt"/>
              </a:rPr>
              <a:t> Правительства Российской Федерации Д.МЕДВЕДЕВЫМ ПРОГНОЗ НАУЧНО-ТЕХНОЛОГИЧЕСКОГО </a:t>
            </a:r>
            <a:r>
              <a:rPr lang="ru-RU" sz="1200" dirty="0" smtClean="0">
                <a:latin typeface="+mj-lt"/>
              </a:rPr>
              <a:t>РАЗВИТИЯ РОССИЙСКОЙ </a:t>
            </a:r>
            <a:r>
              <a:rPr lang="ru-RU" sz="1200" dirty="0" smtClean="0">
                <a:latin typeface="+mj-lt"/>
              </a:rPr>
              <a:t>ФЕДЕРАЦИИ НА </a:t>
            </a:r>
            <a:r>
              <a:rPr lang="ru-RU" sz="1200" dirty="0" smtClean="0">
                <a:latin typeface="+mj-lt"/>
              </a:rPr>
              <a:t>ПЕРИОД ДО 2030 </a:t>
            </a:r>
            <a:r>
              <a:rPr lang="ru-RU" sz="1200" dirty="0" smtClean="0">
                <a:latin typeface="+mj-lt"/>
              </a:rPr>
              <a:t>ГОДА)</a:t>
            </a:r>
            <a:endParaRPr lang="ru-RU" sz="1200" dirty="0" smtClean="0">
              <a:latin typeface="+mj-lt"/>
            </a:endParaRPr>
          </a:p>
          <a:p>
            <a:endParaRPr lang="ru-RU" sz="1400" dirty="0"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&amp;Gcy;&amp;lcy;&amp;ocy;&amp;bcy;&amp;acy;&amp;lcy;&amp;softcy;&amp;ncy;&amp;ycy;&amp;iecy; &amp;vcy;&amp;ocy;&amp;zcy;&amp;dcy;&amp;ucy;&amp;shcy;&amp;ncy;&amp;ycy;&amp;iecy; &amp;kcy;&amp;ocy;&amp;rcy;&amp;rcy;&amp;icy;&amp;dcy;&amp;ocy;&amp;rcy;&amp;ycy;. Michael Markieta/Ar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1628775"/>
            <a:ext cx="9251950" cy="7921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ru-RU" sz="3200" dirty="0" smtClean="0">
                <a:solidFill>
                  <a:srgbClr val="0033CC"/>
                </a:solidFill>
                <a:latin typeface="Impact" pitchFamily="34" charset="0"/>
                <a:cs typeface="Arial" charset="0"/>
              </a:rPr>
              <a:t>МАШИНОСТРОЕНИЕ </a:t>
            </a:r>
            <a:endParaRPr lang="ru-RU" sz="3200" dirty="0">
              <a:solidFill>
                <a:srgbClr val="0033CC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388" y="3789363"/>
            <a:ext cx="8786812" cy="6477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ru-RU" sz="3200" dirty="0">
              <a:solidFill>
                <a:srgbClr val="FF0000"/>
              </a:solidFill>
              <a:latin typeface="Impact" pitchFamily="34" charset="0"/>
              <a:cs typeface="Arial" charset="0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rgbClr val="0070C0"/>
                </a:solidFill>
                <a:latin typeface="Impact" pitchFamily="34" charset="0"/>
                <a:cs typeface="Arial" charset="0"/>
              </a:rPr>
              <a:t>ИКТ технологии</a:t>
            </a:r>
            <a:endParaRPr lang="ru-RU" sz="3200" dirty="0">
              <a:solidFill>
                <a:srgbClr val="0070C0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636838"/>
            <a:ext cx="9144000" cy="576262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Impact" pitchFamily="34" charset="0"/>
                <a:cs typeface="Arial" charset="0"/>
              </a:rPr>
              <a:t>PLM </a:t>
            </a:r>
            <a:r>
              <a:rPr lang="ru-RU" sz="3200" dirty="0">
                <a:solidFill>
                  <a:srgbClr val="FF0000"/>
                </a:solidFill>
                <a:latin typeface="Impact" pitchFamily="34" charset="0"/>
                <a:cs typeface="Arial" charset="0"/>
              </a:rPr>
              <a:t>технологии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4" grpId="0" build="allAtOnce" animBg="1"/>
      <p:bldP spid="5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1374</Words>
  <Application>Microsoft Office PowerPoint</Application>
  <PresentationFormat>Экран (4:3)</PresentationFormat>
  <Paragraphs>176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NewsPrint</vt:lpstr>
      <vt:lpstr>Acrobat Document</vt:lpstr>
      <vt:lpstr>Слайд 1</vt:lpstr>
      <vt:lpstr>ФГУП ЦНИИС и История России</vt:lpstr>
      <vt:lpstr>ФГУП ЦНИИС и задачи стандартизации</vt:lpstr>
      <vt:lpstr>Слайд 4</vt:lpstr>
      <vt:lpstr>ФГУП ЦНИИС И ОПК</vt:lpstr>
      <vt:lpstr>ФГУП ЦНИИС И ОПК</vt:lpstr>
      <vt:lpstr>Слайд 7</vt:lpstr>
      <vt:lpstr>Слайд 8</vt:lpstr>
      <vt:lpstr>Слайд 9</vt:lpstr>
      <vt:lpstr>Слайд 10</vt:lpstr>
      <vt:lpstr>ФГУП ЦНИИС и задачи стандартизации</vt:lpstr>
      <vt:lpstr>Технологии в обеспечение боеготовности  аэродромной сети ВС МО РФ</vt:lpstr>
      <vt:lpstr> Технологии в обеспечении обороноспособности Космодромов</vt:lpstr>
      <vt:lpstr>Задачи стандартизации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«Предупрежден – значит вооружен» Аппаратно Программный Комплекс « Мониторинг аэродромов (вертодромов) » двойного назначения</dc:title>
  <dc:creator>Moroznova Alla</dc:creator>
  <cp:lastModifiedBy>amorozova</cp:lastModifiedBy>
  <cp:revision>376</cp:revision>
  <dcterms:modified xsi:type="dcterms:W3CDTF">2015-06-25T14:09:14Z</dcterms:modified>
</cp:coreProperties>
</file>