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21"/>
  </p:notesMasterIdLst>
  <p:sldIdLst>
    <p:sldId id="518" r:id="rId2"/>
    <p:sldId id="490" r:id="rId3"/>
    <p:sldId id="491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20" r:id="rId17"/>
    <p:sldId id="519" r:id="rId18"/>
    <p:sldId id="505" r:id="rId19"/>
    <p:sldId id="517" r:id="rId2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082"/>
    <a:srgbClr val="89A4A7"/>
    <a:srgbClr val="DB9967"/>
    <a:srgbClr val="CC6600"/>
    <a:srgbClr val="0156FF"/>
    <a:srgbClr val="0099CC"/>
    <a:srgbClr val="0066FF"/>
    <a:srgbClr val="0076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73600" autoAdjust="0"/>
  </p:normalViewPr>
  <p:slideViewPr>
    <p:cSldViewPr showGuides="1">
      <p:cViewPr varScale="1">
        <p:scale>
          <a:sx n="101" d="100"/>
          <a:sy n="101" d="100"/>
        </p:scale>
        <p:origin x="-522" y="-90"/>
      </p:cViewPr>
      <p:guideLst>
        <p:guide orient="horz" pos="41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E53FE09-BB3A-4D21-A781-DC2E8CD24E6B}" type="datetimeFigureOut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E03086F-BDA0-4418-9EC2-1D535B3C8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315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24E20-0D15-43CD-9440-DC1B0655A7B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600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24E20-0D15-43CD-9440-DC1B0655A7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310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2FE437-DBDD-41E2-BE70-835AC6278BDF}" type="slidenum">
              <a:rPr lang="ru-RU" smtClean="0">
                <a:latin typeface="Arial" charset="0"/>
              </a:rPr>
              <a:pPr/>
              <a:t>17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E1719-17CD-41FC-92A0-2EBE66C2DDFB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7DDD5-7A30-4493-B20F-1A9DCD9A2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57762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A068-A326-43B3-8EA0-6FC6D2F708E2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F5A18-8BC1-4FB4-84A1-F152D9AA1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853444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6CC4-0B3F-4D1C-92CE-352DE4535441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F331-ACF8-44DC-A010-D28B07A4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27596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826B-F608-4269-ACDB-459E2A7FC186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5547-D7B7-4073-B7C0-7870047E3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759857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3AC6-13DA-48BC-AB20-54A36F36E69F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A974-26D4-44D5-8FAB-8CD34C246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00530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1822-BEFD-42E8-8B7E-E9829E1D470D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55E63-8050-4EEB-BFBD-A1DDD8661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039658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EF2E-DE2A-4173-BC2D-D9D3E06A2155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278E-5FBD-4E2B-BA0C-64D4FB907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439147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Инженерный центр "АРТ"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156D-7F4B-4F54-9381-4FF40E121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8792848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A750-DBD4-41D8-907A-32697DC232BF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23CF-728D-44AD-BAA5-C3FAB53D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21980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73491-06B2-42C5-98B8-6A949B6ED0CD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3A0AD-B271-4013-9BDE-C083AFF04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18098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A944-2B10-4536-9E4A-9E57E0DA7E5B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FB05-521B-4E5E-86E7-DB6FB888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067457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59C5D-9B68-4EAE-B698-154599D6598D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43C01-9DEC-4FED-8A13-034B016FE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05153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4374-514C-4359-8E42-CD0D37D6C188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5ED1-0474-4E56-919E-1B292C66E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89897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0D6D-5F6C-4877-A260-6F771C426E29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28A5-81DD-4B58-8323-CF37A2E45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27877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F652-5EC3-49D4-9D59-579C9E0EC6F4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678A-D725-41D9-981A-995C23460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65308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8E63F-63D5-4C7E-9C12-5FCA13E886A6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53FF2-C2F0-42F0-9859-F783425B3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65065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FFFE4A49-1954-4DD5-BEB5-824E9A4EE4DD}" type="datetime1">
              <a:rPr lang="ru-RU"/>
              <a:pPr>
                <a:defRPr/>
              </a:pPr>
              <a:t>06.04.2016</a:t>
            </a:fld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CBF0FCD-4F03-473F-8CFB-3E02A3568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ransition spd="med"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rezent_ves+rchid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51520" y="1844675"/>
            <a:ext cx="8748018" cy="20875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15082"/>
                </a:solidFill>
                <a:latin typeface="Times New Roman" pitchFamily="18" charset="0"/>
                <a:cs typeface="Times New Roman" pitchFamily="18" charset="0"/>
              </a:rPr>
              <a:t>Перспективные проекты ОАО «Авангард» по реализации </a:t>
            </a:r>
            <a:r>
              <a:rPr lang="ru-RU" sz="2000" b="1" dirty="0" smtClean="0">
                <a:solidFill>
                  <a:srgbClr val="015082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000" b="1" dirty="0" smtClean="0">
                <a:solidFill>
                  <a:srgbClr val="015082"/>
                </a:solidFill>
                <a:latin typeface="Times New Roman" pitchFamily="18" charset="0"/>
                <a:cs typeface="Times New Roman" pitchFamily="18" charset="0"/>
              </a:rPr>
              <a:t>импортозамещения для основного оборудования энергетического машиностроения </a:t>
            </a:r>
            <a:r>
              <a:rPr lang="ru-RU" sz="2000" dirty="0" smtClean="0">
                <a:solidFill>
                  <a:srgbClr val="0150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1508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solidFill>
                <a:srgbClr val="015082"/>
              </a:solidFill>
            </a:endParaRPr>
          </a:p>
        </p:txBody>
      </p:sp>
      <p:sp>
        <p:nvSpPr>
          <p:cNvPr id="307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7846E7-CBFF-4E48-BFB3-72C1B612D784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4376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Объект 4"/>
          <p:cNvSpPr>
            <a:spLocks noGrp="1"/>
          </p:cNvSpPr>
          <p:nvPr>
            <p:ph/>
          </p:nvPr>
        </p:nvSpPr>
        <p:spPr>
          <a:xfrm>
            <a:off x="179512" y="764705"/>
            <a:ext cx="8721446" cy="360040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АДФ-25/400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параллельный фильтр шунтирующего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типа,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компенсацию ВГС и реактивной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мощности.  АДФ улучшая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форму тока нагрузки - улучшает форму напряжения в точке присоединения.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04456" cy="5112568"/>
          </a:xfrm>
          <a:prstGeom prst="rect">
            <a:avLst/>
          </a:prstGeom>
          <a:noFill/>
          <a:ln w="19050">
            <a:solidFill>
              <a:srgbClr val="01508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412776"/>
            <a:ext cx="4538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15082"/>
                </a:solidFill>
                <a:cs typeface="Arial" panose="020B0604020202020204" pitchFamily="34" charset="0"/>
              </a:rPr>
              <a:t>Особенности </a:t>
            </a:r>
            <a:r>
              <a:rPr lang="ru-RU" sz="1200" b="1" dirty="0" smtClean="0">
                <a:solidFill>
                  <a:srgbClr val="015082"/>
                </a:solidFill>
                <a:cs typeface="Arial" panose="020B0604020202020204" pitchFamily="34" charset="0"/>
              </a:rPr>
              <a:t>функционирования.</a:t>
            </a:r>
            <a:endParaRPr lang="ru-RU" sz="1200" b="1" dirty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cs typeface="Arial" panose="020B0604020202020204" pitchFamily="34" charset="0"/>
              </a:rPr>
              <a:t>Управление </a:t>
            </a:r>
            <a:r>
              <a:rPr lang="ru-RU" sz="1200" dirty="0" smtClean="0">
                <a:cs typeface="Arial" panose="020B0604020202020204" pitchFamily="34" charset="0"/>
              </a:rPr>
              <a:t>АДФ-25/400 </a:t>
            </a:r>
            <a:r>
              <a:rPr lang="ru-RU" sz="1200" dirty="0">
                <a:cs typeface="Arial" panose="020B0604020202020204" pitchFamily="34" charset="0"/>
              </a:rPr>
              <a:t>выполняется DSP-процессором, процессором устройства индикации и управления, а также  средствами управления </a:t>
            </a:r>
            <a:r>
              <a:rPr lang="ru-RU" sz="1200" dirty="0" smtClean="0">
                <a:cs typeface="Arial" panose="020B0604020202020204" pitchFamily="34" charset="0"/>
              </a:rPr>
              <a:t> для силовых ключей.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cs typeface="Arial" panose="020B0604020202020204" pitchFamily="34" charset="0"/>
              </a:rPr>
              <a:t>Алгоритм и программное обеспечение </a:t>
            </a:r>
            <a:r>
              <a:rPr lang="ru-RU" sz="1200" dirty="0" smtClean="0">
                <a:cs typeface="Arial" panose="020B0604020202020204" pitchFamily="34" charset="0"/>
              </a:rPr>
              <a:t>АДФ-25/400 </a:t>
            </a:r>
            <a:r>
              <a:rPr lang="ru-RU" sz="1200" dirty="0">
                <a:cs typeface="Arial" panose="020B0604020202020204" pitchFamily="34" charset="0"/>
              </a:rPr>
              <a:t>обеспечивает время отклика не более 1 мс . </a:t>
            </a:r>
            <a:endParaRPr lang="ru-RU" sz="1200" dirty="0" smtClean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cs typeface="Arial" panose="020B0604020202020204" pitchFamily="34" charset="0"/>
              </a:rPr>
              <a:t>Первоначальные настройки задаются оператором при пуско-наладке или по результатам периодических инструментальных измерений с панели управления </a:t>
            </a:r>
            <a:r>
              <a:rPr lang="ru-RU" sz="1200" dirty="0" smtClean="0">
                <a:cs typeface="Arial" panose="020B0604020202020204" pitchFamily="34" charset="0"/>
              </a:rPr>
              <a:t>АДФ</a:t>
            </a:r>
            <a:r>
              <a:rPr lang="ru-RU" sz="1200" dirty="0">
                <a:cs typeface="Arial" panose="020B0604020202020204" pitchFamily="34" charset="0"/>
              </a:rPr>
              <a:t>. </a:t>
            </a:r>
            <a:endParaRPr lang="ru-RU" sz="1200" dirty="0" smtClean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cs typeface="Arial" panose="020B0604020202020204" pitchFamily="34" charset="0"/>
              </a:rPr>
              <a:t>АДФ-25/400  </a:t>
            </a:r>
            <a:r>
              <a:rPr lang="ru-RU" sz="1200" dirty="0">
                <a:cs typeface="Arial" panose="020B0604020202020204" pitchFamily="34" charset="0"/>
              </a:rPr>
              <a:t>функционирует в автоматическом режиме. </a:t>
            </a:r>
            <a:r>
              <a:rPr lang="ru-RU" sz="1200" dirty="0" smtClean="0">
                <a:cs typeface="Arial" panose="020B0604020202020204" pitchFamily="34" charset="0"/>
              </a:rPr>
              <a:t> Реализовано </a:t>
            </a:r>
            <a:r>
              <a:rPr lang="ru-RU" sz="1200" dirty="0">
                <a:cs typeface="Arial" panose="020B0604020202020204" pitchFamily="34" charset="0"/>
              </a:rPr>
              <a:t>управление режимами работы АДФ с удаленного терминала.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7950" y="260648"/>
            <a:ext cx="619224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динамические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АДФ-25/400</a:t>
            </a:r>
            <a:endParaRPr lang="ru-RU" altLang="ru-RU" sz="1400" b="1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07100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3" cstate="print">
            <a:lum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6" r="4683" b="2055"/>
          <a:stretch>
            <a:fillRect/>
          </a:stretch>
        </p:blipFill>
        <p:spPr bwMode="auto">
          <a:xfrm>
            <a:off x="4857681" y="923693"/>
            <a:ext cx="3674759" cy="22953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3224719"/>
            <a:ext cx="3481301" cy="26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20000"/>
              </a:lnSpc>
              <a:spcAft>
                <a:spcPts val="0"/>
              </a:spcAft>
            </a:pPr>
            <a:r>
              <a:rPr lang="ru-RU" sz="1000" dirty="0" smtClean="0">
                <a:ea typeface="Times New Roman" panose="02020603050405020304" pitchFamily="18" charset="0"/>
              </a:rPr>
              <a:t>Осциллограмма </a:t>
            </a:r>
            <a:r>
              <a:rPr lang="ru-RU" sz="1000" dirty="0">
                <a:ea typeface="Times New Roman" panose="02020603050405020304" pitchFamily="18" charset="0"/>
              </a:rPr>
              <a:t>включения </a:t>
            </a:r>
            <a:r>
              <a:rPr lang="ru-RU" sz="1000" dirty="0" smtClean="0">
                <a:ea typeface="Times New Roman" panose="02020603050405020304" pitchFamily="18" charset="0"/>
              </a:rPr>
              <a:t>АДФ </a:t>
            </a:r>
            <a:r>
              <a:rPr lang="ru-RU" sz="1000" dirty="0">
                <a:ea typeface="Times New Roman" panose="02020603050405020304" pitchFamily="18" charset="0"/>
              </a:rPr>
              <a:t>в работу</a:t>
            </a:r>
            <a:endParaRPr lang="ru-RU" sz="1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1" y="3420288"/>
            <a:ext cx="4262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 smtClean="0">
                <a:ea typeface="Times New Roman" panose="02020603050405020304" pitchFamily="18" charset="0"/>
              </a:rPr>
              <a:t>При включении АДФ формируется ток компенсации-форма </a:t>
            </a:r>
            <a:r>
              <a:rPr lang="ru-RU" sz="1000" dirty="0">
                <a:ea typeface="Times New Roman" panose="02020603050405020304" pitchFamily="18" charset="0"/>
              </a:rPr>
              <a:t>кривой тока со стороны источника </a:t>
            </a:r>
            <a:r>
              <a:rPr lang="ru-RU" sz="1000" dirty="0" smtClean="0">
                <a:ea typeface="Times New Roman" panose="02020603050405020304" pitchFamily="18" charset="0"/>
              </a:rPr>
              <a:t>э/э стала синусоидальной </a:t>
            </a:r>
            <a:r>
              <a:rPr lang="ru-RU" sz="1000" dirty="0">
                <a:ea typeface="Times New Roman" panose="02020603050405020304" pitchFamily="18" charset="0"/>
              </a:rPr>
              <a:t>при </a:t>
            </a:r>
            <a:r>
              <a:rPr lang="ru-RU" sz="1000" dirty="0" smtClean="0">
                <a:ea typeface="Times New Roman" panose="02020603050405020304" pitchFamily="18" charset="0"/>
              </a:rPr>
              <a:t>сохранении несинусоидальной </a:t>
            </a:r>
            <a:r>
              <a:rPr lang="ru-RU" sz="1000" dirty="0">
                <a:ea typeface="Times New Roman" panose="02020603050405020304" pitchFamily="18" charset="0"/>
              </a:rPr>
              <a:t>кривой тока нагрузки.</a:t>
            </a:r>
            <a:endParaRPr lang="ru-RU" sz="10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5516706"/>
              </p:ext>
            </p:extLst>
          </p:nvPr>
        </p:nvGraphicFramePr>
        <p:xfrm>
          <a:off x="205888" y="922806"/>
          <a:ext cx="4196945" cy="24638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9110"/>
                <a:gridCol w="453499"/>
                <a:gridCol w="504056"/>
                <a:gridCol w="432048"/>
                <a:gridCol w="413972"/>
                <a:gridCol w="381970"/>
                <a:gridCol w="381970"/>
                <a:gridCol w="436200"/>
                <a:gridCol w="474120"/>
              </a:tblGrid>
              <a:tr h="339031"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+mn-lt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+mn-lt"/>
                        </a:rPr>
                        <a:t>I</a:t>
                      </a:r>
                      <a:r>
                        <a:rPr lang="ru-RU" sz="800" baseline="-25000" dirty="0">
                          <a:effectLst/>
                          <a:latin typeface="+mn-lt"/>
                        </a:rPr>
                        <a:t>1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, А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+mn-lt"/>
                        </a:rPr>
                        <a:t>I</a:t>
                      </a:r>
                      <a:r>
                        <a:rPr lang="ru-RU" sz="800" baseline="-25000" dirty="0">
                          <a:effectLst/>
                          <a:latin typeface="+mn-lt"/>
                        </a:rPr>
                        <a:t>5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, %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+mn-lt"/>
                        </a:rPr>
                        <a:t>I</a:t>
                      </a:r>
                      <a:r>
                        <a:rPr lang="ru-RU" sz="800" baseline="-25000" dirty="0">
                          <a:effectLst/>
                          <a:latin typeface="+mn-lt"/>
                        </a:rPr>
                        <a:t>7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, %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+mn-lt"/>
                        </a:rPr>
                        <a:t>I</a:t>
                      </a:r>
                      <a:r>
                        <a:rPr lang="ru-RU" sz="800" baseline="-25000" dirty="0">
                          <a:effectLst/>
                          <a:latin typeface="+mn-lt"/>
                        </a:rPr>
                        <a:t>9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, %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+mn-lt"/>
                        </a:rPr>
                        <a:t>I</a:t>
                      </a:r>
                      <a:r>
                        <a:rPr lang="ru-RU" sz="800" baseline="-25000" dirty="0">
                          <a:effectLst/>
                          <a:latin typeface="+mn-lt"/>
                        </a:rPr>
                        <a:t>11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, %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+mn-lt"/>
                        </a:rPr>
                        <a:t>I</a:t>
                      </a:r>
                      <a:r>
                        <a:rPr lang="ru-RU" sz="800" baseline="-25000" dirty="0">
                          <a:effectLst/>
                          <a:latin typeface="+mn-lt"/>
                        </a:rPr>
                        <a:t>13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, %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+mn-lt"/>
                        </a:rPr>
                        <a:t>I</a:t>
                      </a:r>
                      <a:r>
                        <a:rPr lang="ru-RU" sz="800" baseline="-25000" dirty="0">
                          <a:effectLst/>
                          <a:latin typeface="+mn-lt"/>
                        </a:rPr>
                        <a:t>19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, %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+mn-lt"/>
                        </a:rPr>
                        <a:t>THD I, %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516">
                <a:tc gridSpan="9">
                  <a:txBody>
                    <a:bodyPr/>
                    <a:lstStyle/>
                    <a:p>
                      <a:pPr indent="90170" algn="ctr"/>
                      <a:r>
                        <a:rPr lang="ru-RU" sz="800" dirty="0">
                          <a:effectLst/>
                          <a:latin typeface="+mn-lt"/>
                        </a:rPr>
                        <a:t>Комплексная компенсация ВГС 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Idc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= 70А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357"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АДФ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082"/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25,8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l"/>
                      <a:r>
                        <a:rPr lang="ru-RU" sz="800" dirty="0" smtClean="0">
                          <a:effectLst/>
                          <a:latin typeface="+mn-lt"/>
                        </a:rPr>
                        <a:t>1,0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1,1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0,9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&lt;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1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3,6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621"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 АДФ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24,9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21,5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9,6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7,7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4,9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25,9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795">
                <a:tc gridSpan="9">
                  <a:txBody>
                    <a:bodyPr/>
                    <a:lstStyle/>
                    <a:p>
                      <a:pPr indent="90170" algn="ctr"/>
                      <a:r>
                        <a:rPr lang="ru-RU" sz="800" dirty="0">
                          <a:effectLst/>
                          <a:latin typeface="+mn-lt"/>
                        </a:rPr>
                        <a:t>Выборочная компенсация 5-й, 7-й, 11-й гармоники 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Idc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= 70А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116"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АДФ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082"/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26,4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1,4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1,2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1,1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4,3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 smtClean="0">
                          <a:effectLst/>
                          <a:latin typeface="+mn-lt"/>
                        </a:rPr>
                        <a:t>2,4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8,2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795">
                <a:tc gridSpan="9">
                  <a:txBody>
                    <a:bodyPr/>
                    <a:lstStyle/>
                    <a:p>
                      <a:pPr indent="90170" algn="ctr"/>
                      <a:r>
                        <a:rPr lang="ru-RU" sz="800" dirty="0">
                          <a:effectLst/>
                          <a:latin typeface="+mn-lt"/>
                        </a:rPr>
                        <a:t>Выборочная компенсация 5-й, 7-й гармоники 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Idc</a:t>
                      </a:r>
                      <a:r>
                        <a:rPr lang="ru-RU" sz="800" dirty="0">
                          <a:effectLst/>
                          <a:latin typeface="+mn-lt"/>
                        </a:rPr>
                        <a:t>= 70А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116"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 smtClean="0">
                          <a:effectLst/>
                          <a:latin typeface="+mn-lt"/>
                        </a:rPr>
                        <a:t>с АДФ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26,3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1,4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9,9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7,3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+mn-lt"/>
                        </a:rPr>
                        <a:t>2,4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90170"/>
                      <a:r>
                        <a:rPr lang="ru-RU" sz="800" dirty="0">
                          <a:effectLst/>
                          <a:latin typeface="+mn-lt"/>
                        </a:rPr>
                        <a:t>11,1</a:t>
                      </a:r>
                      <a:endParaRPr lang="ru-RU" sz="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954" marR="639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91680" y="629031"/>
            <a:ext cx="61926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sz="1200" i="0" u="none" strike="noStrike" cap="none" normalizeH="0" baseline="0" dirty="0" smtClean="0">
                <a:ln>
                  <a:noFill/>
                </a:ln>
                <a:ea typeface="Times New Roman" panose="02020603050405020304" pitchFamily="18" charset="0"/>
                <a:cs typeface="Arial" panose="020B0604020202020204" pitchFamily="34" charset="0"/>
              </a:rPr>
              <a:t>(по результатам испытаний на функционирование)</a:t>
            </a:r>
            <a:endParaRPr kumimoji="0" lang="ru-RU" sz="1200" i="0" u="none" strike="noStrike" cap="none" normalizeH="0" baseline="0" dirty="0" smtClean="0">
              <a:ln>
                <a:noFill/>
              </a:ln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888" y="3394306"/>
            <a:ext cx="4175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ctr"/>
            <a:r>
              <a:rPr lang="ru-RU" sz="1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Показания </a:t>
            </a:r>
            <a:r>
              <a:rPr lang="ru-RU" sz="1000" dirty="0">
                <a:ea typeface="Times New Roman" panose="02020603050405020304" pitchFamily="18" charset="0"/>
                <a:cs typeface="Arial" panose="020B0604020202020204" pitchFamily="34" charset="0"/>
              </a:rPr>
              <a:t>измерителя ПКЭ при испытаниях </a:t>
            </a:r>
            <a:r>
              <a:rPr lang="ru-RU" sz="1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АДФ по доминирующим гармоникам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27584" y="4005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9422"/>
            <a:ext cx="4276385" cy="2496734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8" y="3989422"/>
            <a:ext cx="3933825" cy="2519627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7950" y="260648"/>
            <a:ext cx="619224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динамические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АДФ-25/400</a:t>
            </a:r>
            <a:endParaRPr lang="ru-RU" altLang="ru-RU" sz="1400" b="1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493406"/>
            <a:ext cx="3482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ea typeface="Times New Roman" panose="02020603050405020304" pitchFamily="18" charset="0"/>
              </a:rPr>
              <a:t>а) Показания измерителя ПКЭ без использования АДФ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6114" y="6479315"/>
            <a:ext cx="3328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ea typeface="Times New Roman" panose="02020603050405020304" pitchFamily="18" charset="0"/>
              </a:rPr>
              <a:t>б) Показания измерителя ПКЭ при включенном АДФ</a:t>
            </a:r>
          </a:p>
        </p:txBody>
      </p:sp>
    </p:spTree>
    <p:extLst>
      <p:ext uri="{BB962C8B-B14F-4D97-AF65-F5344CB8AC3E}">
        <p14:creationId xmlns="" xmlns:p14="http://schemas.microsoft.com/office/powerpoint/2010/main" val="376571110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214150420"/>
              </p:ext>
            </p:extLst>
          </p:nvPr>
        </p:nvGraphicFramePr>
        <p:xfrm>
          <a:off x="107504" y="980728"/>
          <a:ext cx="8928992" cy="572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890"/>
                <a:gridCol w="5546038"/>
                <a:gridCol w="1974943"/>
                <a:gridCol w="871121"/>
              </a:tblGrid>
              <a:tr h="366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параметра, единица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измерения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Номинальное напряжение сети, 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Номинальный компенсируемый фазный ток, 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Охлаждение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Номинальная частота, Гц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фаз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присоединения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TN,  TT,  IT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Компенсируемые гармоники тока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индивидуально, 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50-й включительно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компенсации гармоник, 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98 включительно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реактивной мощности по коэффициенту мощности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1,0 включительно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отклика, мс, не более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Рассеиваемая мощность, Вт, не более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функционирования АФ непрерывный, автоматический, с перенастройкой оператором или АСУ : 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нелинейных искажений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реактивной мощности: полной или до определенного значения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потребление или генерация реактивной мощности определенной величины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реактивной мощности с одновременной компенсацией нелинейных искажений</a:t>
                      </a:r>
                    </a:p>
                    <a:p>
                      <a:pPr marL="171450" indent="-17145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параллельная работа ряда АФ с целью увеличения суммарной компенсируемой РМ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0" indent="0"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Живучесть и стойкость к внешним воздействиям:</a:t>
                      </a:r>
                    </a:p>
                    <a:p>
                      <a:pPr marL="171450" indent="-17145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разряд молний в соответствии со стандартом МЭК 62305</a:t>
                      </a:r>
                    </a:p>
                    <a:p>
                      <a:pPr marL="171450" indent="-17145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сейсмоударное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воздействие с ускорением 200 (20) м/с (g) при длительности полуволн от 30 до 50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мс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воздействие температуры от минус 50 до плюс 85 °С;</a:t>
                      </a:r>
                    </a:p>
                    <a:p>
                      <a:pPr marL="171450" indent="-17145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воздействие относительной влажности воздуха 95% при температуре плюс 35 °С;</a:t>
                      </a:r>
                    </a:p>
                    <a:p>
                      <a:pPr marL="171450" indent="-171450" algn="l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воздействие атмосферного давлении от 84 до 107 кПа.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7950" y="116632"/>
            <a:ext cx="842449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испытаний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АДФ-25/400 (</a:t>
            </a: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13.04 – 17.04.2015 г.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</a:t>
            </a: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Приветнинское, </a:t>
            </a:r>
            <a:endParaRPr lang="ru-RU" altLang="ru-RU" sz="14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</a:t>
            </a: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испытательная база ВИТУ МО РФ)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400" b="1" dirty="0">
              <a:solidFill>
                <a:srgbClr val="015082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400" b="1" dirty="0">
              <a:solidFill>
                <a:srgbClr val="015082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400" b="1" dirty="0">
              <a:solidFill>
                <a:srgbClr val="015082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400" b="1" dirty="0">
              <a:solidFill>
                <a:srgbClr val="015082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400" b="1" dirty="0">
              <a:solidFill>
                <a:srgbClr val="0150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70859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60362" cy="234950"/>
          </a:xfrm>
        </p:spPr>
        <p:txBody>
          <a:bodyPr/>
          <a:lstStyle/>
          <a:p>
            <a:pPr>
              <a:defRPr/>
            </a:pPr>
            <a:fld id="{02A883CF-391F-4698-B26A-805D98451A62}" type="slidenum">
              <a:rPr lang="ru-RU" sz="1100" b="1" smtClean="0"/>
              <a:pPr>
                <a:defRPr/>
              </a:pPr>
              <a:t>13</a:t>
            </a:fld>
            <a:endParaRPr lang="ru-RU" sz="11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200668"/>
              </p:ext>
            </p:extLst>
          </p:nvPr>
        </p:nvGraphicFramePr>
        <p:xfrm>
          <a:off x="388086" y="4158902"/>
          <a:ext cx="8287602" cy="2631013"/>
        </p:xfrm>
        <a:graphic>
          <a:graphicData uri="http://schemas.openxmlformats.org/drawingml/2006/table">
            <a:tbl>
              <a:tblPr/>
              <a:tblGrid>
                <a:gridCol w="4994451"/>
                <a:gridCol w="1060977"/>
                <a:gridCol w="905303"/>
                <a:gridCol w="313257"/>
                <a:gridCol w="1013614"/>
              </a:tblGrid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параметра, единица измерения</a:t>
                      </a:r>
                    </a:p>
                  </a:txBody>
                  <a:tcPr marL="5496" marR="54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 marL="5496" marR="549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Номинальное напряжение сети, В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Номинальный компенсируемый фазный ток, А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Габаритные размеры, мм, Ш×Г×В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400×250×2300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600×600×2300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600×800×2300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Номинальная мощность, кВА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59356" marR="5935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 marL="59356" marR="5935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Номинальная частота, Гц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фаз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9356" marR="5935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присоединения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TN,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TT,  IT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356" marR="5935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Перегрузочная способность % от номинального тока, не менее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Рассеиваемая мощность, Вт, не более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</a:t>
                      </a:r>
                    </a:p>
                  </a:txBody>
                  <a:tcPr marL="59356" marR="5935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3800</a:t>
                      </a:r>
                    </a:p>
                  </a:txBody>
                  <a:tcPr marL="59356" marR="5935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5700</a:t>
                      </a:r>
                    </a:p>
                  </a:txBody>
                  <a:tcPr marL="59356" marR="5935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Охлаждение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6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4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457200" algn="l"/>
                          <a:tab pos="5394325" algn="l"/>
                        </a:tabLst>
                        <a:defRPr sz="1200">
                          <a:solidFill>
                            <a:srgbClr val="68370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394325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Воздушное </a:t>
                      </a:r>
                    </a:p>
                  </a:txBody>
                  <a:tcPr marL="59356" marR="5935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0410" y="723577"/>
            <a:ext cx="6157218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15082"/>
                </a:solidFill>
                <a:cs typeface="Arial" panose="020B0604020202020204" pitchFamily="34" charset="0"/>
              </a:rPr>
              <a:t>АДФ используются в режимах: </a:t>
            </a:r>
          </a:p>
          <a:p>
            <a:pPr marL="180975" lvl="1" indent="-180975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Arial" panose="020B0604020202020204" pitchFamily="34" charset="0"/>
              </a:rPr>
              <a:t>полной </a:t>
            </a:r>
            <a:r>
              <a:rPr lang="ru-RU" sz="1200" dirty="0">
                <a:cs typeface="Arial" panose="020B0604020202020204" pitchFamily="34" charset="0"/>
              </a:rPr>
              <a:t>или частичной компенсации реактивной мощности (РМ) </a:t>
            </a:r>
          </a:p>
          <a:p>
            <a:pPr marL="180975" lvl="1" indent="-180975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cs typeface="Arial" panose="020B0604020202020204" pitchFamily="34" charset="0"/>
              </a:rPr>
              <a:t>компенсации нелинейных искажений</a:t>
            </a:r>
          </a:p>
          <a:p>
            <a:pPr marL="180975" lvl="1" indent="-180975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cs typeface="Arial" panose="020B0604020202020204" pitchFamily="34" charset="0"/>
              </a:rPr>
              <a:t>одновременной компенсации нелинейных искажений и РМ.</a:t>
            </a:r>
          </a:p>
        </p:txBody>
      </p:sp>
      <p:pic>
        <p:nvPicPr>
          <p:cNvPr id="13387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81" b="7856"/>
          <a:stretch/>
        </p:blipFill>
        <p:spPr bwMode="auto">
          <a:xfrm>
            <a:off x="297257" y="1657700"/>
            <a:ext cx="2258519" cy="2079685"/>
          </a:xfrm>
          <a:prstGeom prst="rect">
            <a:avLst/>
          </a:prstGeom>
          <a:noFill/>
          <a:ln w="19050">
            <a:solidFill>
              <a:srgbClr val="01508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88" name="Прямоугольник 11"/>
          <p:cNvSpPr>
            <a:spLocks noChangeArrowheads="1"/>
          </p:cNvSpPr>
          <p:nvPr/>
        </p:nvSpPr>
        <p:spPr bwMode="auto">
          <a:xfrm>
            <a:off x="2555776" y="1573049"/>
            <a:ext cx="385185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SzPts val="1000"/>
              <a:defRPr/>
            </a:pPr>
            <a:r>
              <a:rPr lang="ru-RU" sz="1200" dirty="0" smtClean="0">
                <a:cs typeface="Arial" panose="020B0604020202020204" pitchFamily="34" charset="0"/>
              </a:rPr>
              <a:t>                </a:t>
            </a:r>
            <a:r>
              <a:rPr lang="ru-RU" sz="1200" b="1" dirty="0" smtClean="0">
                <a:solidFill>
                  <a:srgbClr val="015082"/>
                </a:solidFill>
                <a:cs typeface="Arial" panose="020B0604020202020204" pitchFamily="34" charset="0"/>
              </a:rPr>
              <a:t>Функциональные возможности: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Arial" panose="020B0604020202020204" pitchFamily="34" charset="0"/>
              </a:rPr>
              <a:t>панель управления с удалённым доступом и ЖК-дисплеем</a:t>
            </a:r>
            <a:endParaRPr lang="ru-RU" sz="1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Arial" panose="020B0604020202020204" pitchFamily="34" charset="0"/>
              </a:rPr>
              <a:t>параллельное подключение до 10 фильтров</a:t>
            </a:r>
            <a:endParaRPr lang="ru-RU" sz="1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Arial" panose="020B0604020202020204" pitchFamily="34" charset="0"/>
              </a:rPr>
              <a:t>применение с устройствами компенсации реактивной мощности</a:t>
            </a:r>
            <a:endParaRPr lang="ru-RU" sz="1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Arial" panose="020B0604020202020204" pitchFamily="34" charset="0"/>
              </a:rPr>
              <a:t>производство в любом корпусе и контейнерах всех степеней защиты по ГОСТ 14254-96 (МЭК 529-89);</a:t>
            </a:r>
            <a:endParaRPr lang="ru-RU" sz="1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cs typeface="Arial" panose="020B0604020202020204" pitchFamily="34" charset="0"/>
              </a:rPr>
              <a:t>АДФ повышают эффективность использования основного оборудования, уменьшают вероятность отключения и остановки производства.</a:t>
            </a:r>
            <a:endParaRPr lang="ru-RU" sz="1200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08720"/>
            <a:ext cx="2323838" cy="3024960"/>
          </a:xfrm>
          <a:prstGeom prst="rect">
            <a:avLst/>
          </a:prstGeom>
          <a:ln w="19050">
            <a:solidFill>
              <a:srgbClr val="015082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3789040"/>
            <a:ext cx="2051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Панель управления АДФ </a:t>
            </a:r>
            <a:endParaRPr lang="ru-RU" sz="1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950" y="116632"/>
            <a:ext cx="748838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динамические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АДФ-100/400</a:t>
            </a: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АДФ-200/400,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АДФ-300/400</a:t>
            </a:r>
            <a:endParaRPr lang="ru-RU" altLang="ru-RU" sz="1400" b="1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86030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770402"/>
            <a:ext cx="9036050" cy="14465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200" b="1" dirty="0">
                <a:solidFill>
                  <a:srgbClr val="015082"/>
                </a:solidFill>
                <a:cs typeface="Arial" panose="020B0604020202020204" pitchFamily="34" charset="0"/>
              </a:rPr>
              <a:t>Назначение:</a:t>
            </a:r>
          </a:p>
          <a:p>
            <a:pPr algn="just"/>
            <a:r>
              <a:rPr lang="ru-RU" sz="1200" dirty="0">
                <a:cs typeface="Arial" panose="020B0604020202020204" pitchFamily="34" charset="0"/>
              </a:rPr>
              <a:t>Стабилизация напряжения питания потребителей при изменении напряжения источника в широком диапазоне. Симметрирование фазных токов, потребляемых от источника при несимметричных нагрузках</a:t>
            </a:r>
            <a:r>
              <a:rPr lang="ru-RU" sz="12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УСП-ОУ обеспечивает максимальную выходную мощность при работе от трехфазной сети при пропадании одной или двух фаз питающего напряжения, а также в составе однофазной сети.</a:t>
            </a:r>
          </a:p>
          <a:p>
            <a:pPr algn="just"/>
            <a:endParaRPr lang="ru-RU" sz="1200" dirty="0"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176464" cy="2833190"/>
          </a:xfrm>
          <a:prstGeom prst="rect">
            <a:avLst/>
          </a:prstGeom>
          <a:ln w="19050">
            <a:solidFill>
              <a:srgbClr val="015082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60362" cy="234950"/>
          </a:xfrm>
        </p:spPr>
        <p:txBody>
          <a:bodyPr/>
          <a:lstStyle/>
          <a:p>
            <a:pPr>
              <a:defRPr/>
            </a:pPr>
            <a:fld id="{09769AF2-9994-4308-9AE0-4019A73E5BA9}" type="slidenum">
              <a:rPr lang="ru-RU" sz="1100" b="1" smtClean="0"/>
              <a:pPr>
                <a:defRPr/>
              </a:pPr>
              <a:t>14</a:t>
            </a:fld>
            <a:endParaRPr lang="ru-RU" sz="11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7764833"/>
              </p:ext>
            </p:extLst>
          </p:nvPr>
        </p:nvGraphicFramePr>
        <p:xfrm>
          <a:off x="4572000" y="2492896"/>
          <a:ext cx="4392488" cy="4194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990"/>
                <a:gridCol w="840498"/>
              </a:tblGrid>
              <a:tr h="422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параметра, единица измерения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6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Номинальное фазное напряжение, В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фаз питающего напряжения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6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Номинальный входной фазный ток, 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9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входного 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фазного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напряжения, 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156 - 280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Диапазон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частоты 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входного напряжения, Гц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40-70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Номинальное выходное фазное напряжение, В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±10%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56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Номинальная частота выходного напряжения, Гц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50±0,2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Максимальная выходная мощность, кВА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Номинальный выходной фазный ток, 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нейтрали источника, потребителя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4-х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пр.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9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несимметрии </a:t>
                      </a:r>
                      <a:r>
                        <a:rPr lang="ru-RU" sz="10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напряжения, % 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фаз выходного напряжения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Перегрузочная </a:t>
                      </a: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способность (1 мин), % от 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номинала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394960" algn="l"/>
                        </a:tabLst>
                      </a:pPr>
                      <a:r>
                        <a:rPr lang="ru-RU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4" marR="537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16016" y="1988840"/>
            <a:ext cx="3960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5394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5394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1508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Основные технические параметры устройства стабилизированного питания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15082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9512" y="116632"/>
            <a:ext cx="74888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стабилизированного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питания для особых условий эксплуатации УСП-ОУ</a:t>
            </a:r>
            <a:endParaRPr lang="ru-RU" altLang="ru-RU" sz="1400" b="1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924944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200" b="1" dirty="0">
                <a:solidFill>
                  <a:srgbClr val="015082"/>
                </a:solidFill>
                <a:cs typeface="Arial" panose="020B0604020202020204" pitchFamily="34" charset="0"/>
              </a:rPr>
              <a:t>Область применения:</a:t>
            </a:r>
          </a:p>
          <a:p>
            <a:pPr marL="2603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приемо-передающие </a:t>
            </a:r>
            <a:r>
              <a:rPr lang="ru-RU" sz="1200" dirty="0">
                <a:cs typeface="Arial" panose="020B0604020202020204" pitchFamily="34" charset="0"/>
              </a:rPr>
              <a:t>станции;</a:t>
            </a:r>
          </a:p>
          <a:p>
            <a:pPr marL="2603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мобильные </a:t>
            </a:r>
            <a:r>
              <a:rPr lang="ru-RU" sz="1200" dirty="0">
                <a:cs typeface="Arial" panose="020B0604020202020204" pitchFamily="34" charset="0"/>
              </a:rPr>
              <a:t>пункты управления;</a:t>
            </a:r>
          </a:p>
          <a:p>
            <a:pPr marL="2603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cs typeface="Arial" panose="020B0604020202020204" pitchFamily="34" charset="0"/>
              </a:rPr>
              <a:t>навигационные </a:t>
            </a:r>
            <a:r>
              <a:rPr lang="ru-RU" sz="1200" dirty="0">
                <a:cs typeface="Arial" panose="020B0604020202020204" pitchFamily="34" charset="0"/>
              </a:rPr>
              <a:t>и радиолокационные станции и пр.</a:t>
            </a:r>
          </a:p>
        </p:txBody>
      </p:sp>
    </p:spTree>
    <p:extLst>
      <p:ext uri="{BB962C8B-B14F-4D97-AF65-F5344CB8AC3E}">
        <p14:creationId xmlns="" xmlns:p14="http://schemas.microsoft.com/office/powerpoint/2010/main" val="371178474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2" y="764704"/>
            <a:ext cx="3661356" cy="5328592"/>
          </a:xfrm>
          <a:prstGeom prst="rect">
            <a:avLst/>
          </a:prstGeom>
          <a:ln w="19050">
            <a:solidFill>
              <a:srgbClr val="015082"/>
            </a:solidFill>
          </a:ln>
        </p:spPr>
      </p:pic>
      <p:pic>
        <p:nvPicPr>
          <p:cNvPr id="2057" name="Picture 9" descr="Псков УСП входное напря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4" t="23373" r="26006" b="13187"/>
          <a:stretch>
            <a:fillRect/>
          </a:stretch>
        </p:blipFill>
        <p:spPr bwMode="auto">
          <a:xfrm>
            <a:off x="3995936" y="764704"/>
            <a:ext cx="4968552" cy="1531935"/>
          </a:xfrm>
          <a:prstGeom prst="rect">
            <a:avLst/>
          </a:prstGeom>
          <a:noFill/>
          <a:ln w="12700">
            <a:solidFill>
              <a:srgbClr val="01508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сков УСП выход 3 фазы вх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99" t="22832" r="26140" b="13454"/>
          <a:stretch>
            <a:fillRect/>
          </a:stretch>
        </p:blipFill>
        <p:spPr bwMode="auto">
          <a:xfrm>
            <a:off x="3995936" y="2708920"/>
            <a:ext cx="4968552" cy="1542184"/>
          </a:xfrm>
          <a:prstGeom prst="rect">
            <a:avLst/>
          </a:prstGeom>
          <a:noFill/>
          <a:ln w="12700">
            <a:solidFill>
              <a:srgbClr val="01508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716016" y="4221088"/>
            <a:ext cx="3168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indent="-442913"/>
            <a:r>
              <a:rPr lang="ru-RU" sz="1000" dirty="0">
                <a:ea typeface="Times New Roman" panose="02020603050405020304" pitchFamily="18" charset="0"/>
                <a:cs typeface="Arial" panose="020B0604020202020204" pitchFamily="34" charset="0"/>
              </a:rPr>
              <a:t>Рис. </a:t>
            </a:r>
            <a:r>
              <a:rPr lang="ru-RU" sz="1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sz="1000" dirty="0">
                <a:ea typeface="Times New Roman" panose="02020603050405020304" pitchFamily="18" charset="0"/>
                <a:cs typeface="Arial" panose="020B0604020202020204" pitchFamily="34" charset="0"/>
              </a:rPr>
              <a:t>- Осциллограмма и показатели питающего напряжения </a:t>
            </a:r>
            <a:r>
              <a:rPr lang="ru-RU" sz="1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на выходе УСП</a:t>
            </a:r>
            <a:endParaRPr kumimoji="0" lang="ru-RU" sz="800" i="0" u="none" strike="noStrike" cap="none" normalizeH="0" baseline="0" dirty="0" smtClean="0">
              <a:ln>
                <a:noFill/>
              </a:ln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348880"/>
            <a:ext cx="273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0" indent="-442913">
              <a:tabLst>
                <a:tab pos="588963" algn="l"/>
              </a:tabLst>
            </a:pPr>
            <a:r>
              <a:rPr lang="ru-RU" sz="1000" dirty="0">
                <a:ea typeface="Times New Roman" panose="02020603050405020304" pitchFamily="18" charset="0"/>
                <a:cs typeface="Arial" panose="020B0604020202020204" pitchFamily="34" charset="0"/>
              </a:rPr>
              <a:t>Рис. 1 - Осциллограмма </a:t>
            </a:r>
            <a:r>
              <a:rPr lang="ru-RU" sz="1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и показатели напряжения в питающей сети  </a:t>
            </a: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116632"/>
            <a:ext cx="72362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стабилизированного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питания для особых условий эксплуатации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b="1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УСП-6/3х230 ОУ мощностью 6кВА в 76-ой гвардейской десантно-штурмовой дивизии в составе комплекса космической связи «Ливень» Р-441.  (г. Псков 08.04.2015 г.)</a:t>
            </a:r>
            <a:endParaRPr lang="ru-RU" sz="1200" dirty="0" smtClean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600" b="1" dirty="0">
              <a:solidFill>
                <a:srgbClr val="01508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458112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15082"/>
                </a:solidFill>
              </a:rPr>
              <a:t>Конкурентные преимущества: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Максимальная выходная мощность 3-х фазной нагрузки обеспечивается при пропадании одной или двух фаз питающего напряжения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Питании 3-х фазной нагрузки от однофазной сети.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На выходе обеспечивается качество электроэнергии в соответствии с                                  ГОСТ 30804.3.3-2013 при провалах напряжения, перенапряжениях и длительных изменениях частоты питающей сети от 40 до 70 Гц.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52853406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"/>
          <p:cNvSpPr txBox="1">
            <a:spLocks/>
          </p:cNvSpPr>
          <p:nvPr/>
        </p:nvSpPr>
        <p:spPr>
          <a:xfrm>
            <a:off x="4283968" y="5455121"/>
            <a:ext cx="4752528" cy="1402879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включении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УСП-6/3х230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электроэнергии приведены в соответствие с требованиями ГОСТ 30804.3.3-2013 На холостом ходу и под нагрузкой показания напряжения по фазам изменяются в пределах от 1 до 4В, по частоте стабильно выдерживается 50 Гц.</a:t>
            </a:r>
          </a:p>
          <a:p>
            <a:pPr algn="just"/>
            <a: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перегрузки более чем на 30% выше номинала или при КЗ УСП выполняет 3-х кратное АПВ.</a:t>
            </a:r>
            <a:endParaRPr lang="ru-RU" sz="1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7992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Устройство стабилизированного питания для особых условий эксплуатации</a:t>
            </a:r>
            <a:r>
              <a:rPr lang="ru-RU" sz="1400" b="1" dirty="0" smtClean="0">
                <a:solidFill>
                  <a:srgbClr val="0E04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E04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92696"/>
            <a:ext cx="8669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</a:t>
            </a:r>
            <a:r>
              <a:rPr lang="ru-RU" sz="12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УСП-6/3х230 </a:t>
            </a:r>
            <a:r>
              <a:rPr lang="ru-RU" sz="12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12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 </a:t>
            </a:r>
            <a:r>
              <a:rPr lang="ru-RU" sz="12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6кВА в цехе 521 ЦРЗ СС  (г</a:t>
            </a:r>
            <a:r>
              <a:rPr lang="ru-RU" sz="12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30.04.2015 </a:t>
            </a:r>
            <a:r>
              <a:rPr lang="ru-RU" sz="12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275856" y="1010666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1 - Осциллограмма сетевого питающего напряжения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373216"/>
            <a:ext cx="4104456" cy="1344122"/>
          </a:xfrm>
        </p:spPr>
        <p:txBody>
          <a:bodyPr>
            <a:noAutofit/>
          </a:bodyPr>
          <a:lstStyle/>
          <a:p>
            <a:pPr algn="just"/>
            <a: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Имитатор нагрузки радиостанции средней мощности Р-161А2М подключен к бензиновой электропитающей станции ЭСБ-12ВС/400 Напряжение и частота на выходе </a:t>
            </a:r>
            <a:r>
              <a:rPr lang="ru-RU" sz="1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ЭСБ-12ВС/400 </a:t>
            </a:r>
            <a:r>
              <a:rPr lang="ru-RU" sz="1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холостом ходу и под нагрузкой изменяются: по напряжению – до 15В, по частоте - до 10 Гц.  Нагрузка изменяется от 4.1 А до 9.2 А</a:t>
            </a:r>
            <a:endParaRPr lang="ru-RU" sz="1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856984" cy="4536504"/>
          </a:xfr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941118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7338" y="115888"/>
            <a:ext cx="7669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53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Тестовая эксплуатация оборудования повышения качества электроэнергии: АДФ и </a:t>
            </a:r>
            <a:r>
              <a:rPr lang="ru-RU" sz="1400" b="1" dirty="0" smtClean="0">
                <a:solidFill>
                  <a:srgbClr val="0053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УСП-ОУ в реальных условиях .</a:t>
            </a:r>
            <a:endParaRPr lang="ru-RU" sz="1400" b="1" dirty="0">
              <a:solidFill>
                <a:srgbClr val="0053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075" name="Picture 4" descr="дворц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00" y="2997200"/>
            <a:ext cx="77851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0825" y="908050"/>
          <a:ext cx="8750300" cy="5797553"/>
        </p:xfrm>
        <a:graphic>
          <a:graphicData uri="http://schemas.openxmlformats.org/drawingml/2006/table">
            <a:tbl>
              <a:tblPr/>
              <a:tblGrid>
                <a:gridCol w="455613"/>
                <a:gridCol w="5594350"/>
                <a:gridCol w="2700337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Состояние.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предприятия-заказчика.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АДФ-25-400-50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заводской номер № 006. 09.08.2015 г.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установлен и подключен для проведения исследовательских испытаний в электротехнической лаборатории ВИТУ. 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68263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Электротехническая лаборатория ВИТУ МО </a:t>
                      </a:r>
                    </a:p>
                    <a:p>
                      <a:pPr marL="0" marR="0" lvl="0" indent="-68263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г. Санкт-Петербург.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АДФ-25-400-50 заводской номер № 011.  09.10.2015 г.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установлен и подключен в составе электроэнергетической системы судна с электродвижением – малое гидрографическое судно «Вайгач».  Проведены исследовательские испытания.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«НПЦ «Электродвижение судов», </a:t>
                      </a:r>
                    </a:p>
                    <a:p>
                      <a:pPr marL="457200" marR="0" lvl="0" indent="-682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Санкт-Петербург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АДФ-25-400-50 заводской номер № 004.  30.08.2015 г.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установлен на борту дизель-электрического ледокола «Капитан Косолапов». Тестовая эксплуатация АДФ-25-400-50 в составе электрической сети  ледокола «Капитан Косолапов»  -  в согласованные сроки.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68263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 Судостроительный завод  г. Светлый.</a:t>
                      </a:r>
                    </a:p>
                    <a:p>
                      <a:pPr marL="0" marR="0" lvl="0" indent="-68263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ЗАО «НПЦ «Электродвижение судов», г. Санкт-Петербург.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АДФ-25-400-50 заводские номера № 005 и № 007 и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АДФ-100-400-50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заводской номер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№ 015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02.07.2015 г.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 установлены и подключены в составе электросети узла связи МО РФ для проведения испытаний на функциональность в реальных условиях эксплуатации. В настоящее время  АДФ эксплуатируется в составе электросети действующего объекта связи.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связи и обработки данных МО РФ. Электрическая сеть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в/ч 26165, г. Москва.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Министерство обороны РФ.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АДФ-25-400-50 заводской номер № 008 20.10.2015 г.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подключен для проверки функционирования в электротехнической лаборатории ФГУП «16 ЦНИИИ» МО РФ.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ФГУП «16 ЦНИИИ связи МО РФ г. Мытищи, Московской обл.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АДФ-100-400-50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заводской номер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014   23.10.2015 г.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произведена установка и пуско-наладка в  составе электрической сети для проведения испытаний на функциональность в реальных условиях эксплуатации в Литейном Цеху № 3.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АО «Центр Судоремонта «Звездочка», г. Северодвинск.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УСП-6/3х230 20.10.2015 г.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произведена установка и пуско-наладка устройства стабилизированного питания для проверки функционирования в условиях наличия номинального входного фазного напряжения в  электротехнической лаборатории.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ФГУП «16 ЦНИИИ связи МО РФ г. Мытищи, Московской обл.</a:t>
                      </a:r>
                    </a:p>
                    <a:p>
                      <a:pPr marL="20638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УСП-6/3х230 30.04.2015 г.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произведена установка и пуско-наладка устройства стабилизированного питания в цехе 521 ЦРЗ СС в составе радиостанции средней мощности Р-161А2М для компенсации несимметрии напряжения бензиновой электропитающей станции ЭСБ-12ВС/400 и проверки функционирования в условиях наличия номинального входного фазного напряжения.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Филиал ОАО «Воентелеком», г. Санкт-Петербург.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42530" marR="425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УСП-6/3х230  08.04.2015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произведена установка и пуско-наладка устройства стабилизированного питания для проверки функционирования в составе комплекса космической связи «Ливень» Р-441.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60950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76-ая гвардейская десантно-штурмовая дивизия, г. Псков.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96944" cy="414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defRPr/>
            </a:pPr>
            <a:r>
              <a:rPr lang="ru-RU" sz="1400" b="1" dirty="0">
                <a:solidFill>
                  <a:srgbClr val="015082"/>
                </a:solidFill>
                <a:cs typeface="Arial" panose="020B0604020202020204" pitchFamily="34" charset="0"/>
              </a:rPr>
              <a:t>Специалисты </a:t>
            </a:r>
            <a:r>
              <a:rPr lang="ru-RU" sz="1400" b="1" dirty="0" smtClean="0">
                <a:solidFill>
                  <a:srgbClr val="015082"/>
                </a:solidFill>
                <a:cs typeface="Arial" panose="020B0604020202020204" pitchFamily="34" charset="0"/>
              </a:rPr>
              <a:t>предприятия готовы </a:t>
            </a:r>
            <a:r>
              <a:rPr lang="ru-RU" sz="1400" b="1" dirty="0">
                <a:solidFill>
                  <a:srgbClr val="015082"/>
                </a:solidFill>
                <a:cs typeface="Arial" panose="020B0604020202020204" pitchFamily="34" charset="0"/>
              </a:rPr>
              <a:t>обеспечить решение вопросов, связанных с повышением качества электроэнергии </a:t>
            </a:r>
            <a:r>
              <a:rPr lang="ru-RU" sz="1400" b="1" dirty="0" smtClean="0">
                <a:solidFill>
                  <a:srgbClr val="015082"/>
                </a:solidFill>
                <a:cs typeface="Arial" panose="020B0604020202020204" pitchFamily="34" charset="0"/>
              </a:rPr>
              <a:t>электросетей за </a:t>
            </a:r>
            <a:r>
              <a:rPr lang="ru-RU" sz="1400" b="1" dirty="0">
                <a:solidFill>
                  <a:srgbClr val="015082"/>
                </a:solidFill>
                <a:cs typeface="Arial" panose="020B0604020202020204" pitchFamily="34" charset="0"/>
              </a:rPr>
              <a:t>счет внедрения активных </a:t>
            </a:r>
            <a:r>
              <a:rPr lang="ru-RU" sz="1400" b="1" dirty="0" smtClean="0">
                <a:solidFill>
                  <a:srgbClr val="015082"/>
                </a:solidFill>
                <a:cs typeface="Arial" panose="020B0604020202020204" pitchFamily="34" charset="0"/>
              </a:rPr>
              <a:t>фильтров и устройств стабилизированного питания:</a:t>
            </a:r>
            <a:endParaRPr lang="ru-RU" sz="1400" b="1" dirty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just" defTabSz="457200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defRPr/>
            </a:pPr>
            <a:endParaRPr lang="ru-RU" sz="1400" dirty="0">
              <a:cs typeface="Arial" panose="020B0604020202020204" pitchFamily="34" charset="0"/>
            </a:endParaRPr>
          </a:p>
          <a:p>
            <a:pPr marL="285750" indent="-285750" algn="just" defTabSz="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cs typeface="Arial" panose="020B0604020202020204" pitchFamily="34" charset="0"/>
              </a:rPr>
              <a:t>выполнить анализ проектной документации системы электроснабжения </a:t>
            </a:r>
            <a:r>
              <a:rPr lang="ru-RU" sz="1400" dirty="0" smtClean="0">
                <a:cs typeface="Arial" panose="020B0604020202020204" pitchFamily="34" charset="0"/>
              </a:rPr>
              <a:t>объекта</a:t>
            </a:r>
          </a:p>
          <a:p>
            <a:pPr marL="285750" indent="-285750" algn="just" defTabSz="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организовать инструментальные замеры показателей качества электроэнергии</a:t>
            </a:r>
          </a:p>
          <a:p>
            <a:pPr marL="285750" indent="-285750" algn="just" defTabSz="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произвести </a:t>
            </a:r>
            <a:r>
              <a:rPr lang="ru-RU" sz="1400" dirty="0">
                <a:cs typeface="Arial" panose="020B0604020202020204" pitchFamily="34" charset="0"/>
              </a:rPr>
              <a:t>оценку и выявить проблемы </a:t>
            </a:r>
            <a:r>
              <a:rPr lang="ru-RU" sz="1400" dirty="0" smtClean="0">
                <a:cs typeface="Arial" panose="020B0604020202020204" pitchFamily="34" charset="0"/>
              </a:rPr>
              <a:t>в системе </a:t>
            </a:r>
            <a:r>
              <a:rPr lang="ru-RU" sz="1400" dirty="0">
                <a:cs typeface="Arial" panose="020B0604020202020204" pitchFamily="34" charset="0"/>
              </a:rPr>
              <a:t>электроснабжения</a:t>
            </a:r>
          </a:p>
          <a:p>
            <a:pPr marL="285750" indent="-285750" algn="just" defTabSz="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выполнить </a:t>
            </a:r>
            <a:r>
              <a:rPr lang="ru-RU" sz="1400" dirty="0">
                <a:cs typeface="Arial" panose="020B0604020202020204" pitchFamily="34" charset="0"/>
              </a:rPr>
              <a:t>расчеты параметров устройства компенсации реактивной мощности и фильтро-компенсирующего устройства на базе активных </a:t>
            </a:r>
            <a:r>
              <a:rPr lang="ru-RU" sz="1400" dirty="0" smtClean="0">
                <a:cs typeface="Arial" panose="020B0604020202020204" pitchFamily="34" charset="0"/>
              </a:rPr>
              <a:t>фильтров гармоник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 algn="just" defTabSz="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cs typeface="Arial" panose="020B0604020202020204" pitchFamily="34" charset="0"/>
              </a:rPr>
              <a:t>определить места установки и способы подключения </a:t>
            </a:r>
            <a:r>
              <a:rPr lang="ru-RU" sz="1400" dirty="0" smtClean="0">
                <a:cs typeface="Arial" panose="020B0604020202020204" pitchFamily="34" charset="0"/>
              </a:rPr>
              <a:t> АДФ и УСП  к  питающей </a:t>
            </a:r>
            <a:r>
              <a:rPr lang="ru-RU" sz="1400" dirty="0">
                <a:cs typeface="Arial" panose="020B0604020202020204" pitchFamily="34" charset="0"/>
              </a:rPr>
              <a:t>сети</a:t>
            </a:r>
          </a:p>
          <a:p>
            <a:pPr marL="285750" indent="-285750" algn="just" defTabSz="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cs typeface="Arial" panose="020B0604020202020204" pitchFamily="34" charset="0"/>
              </a:rPr>
              <a:t>разработать перечень функций системы </a:t>
            </a:r>
            <a:r>
              <a:rPr lang="ru-RU" sz="1400" dirty="0" smtClean="0">
                <a:cs typeface="Arial" panose="020B0604020202020204" pitchFamily="34" charset="0"/>
              </a:rPr>
              <a:t>автоматизации</a:t>
            </a:r>
          </a:p>
          <a:p>
            <a:pPr marL="285750" indent="-285750" algn="just" defTabSz="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разработать технико-экономическое обоснование </a:t>
            </a:r>
            <a:r>
              <a:rPr lang="ru-RU" sz="1400" dirty="0">
                <a:cs typeface="Arial" panose="020B0604020202020204" pitchFamily="34" charset="0"/>
              </a:rPr>
              <a:t>реконструкции</a:t>
            </a:r>
          </a:p>
          <a:p>
            <a:pPr marL="285750" indent="-285750" algn="just" defTabSz="45720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cs typeface="Arial" panose="020B0604020202020204" pitchFamily="34" charset="0"/>
              </a:rPr>
              <a:t>участвовать в проектировании, СМР, ПНР и вводе в эксплуатацию </a:t>
            </a:r>
            <a:r>
              <a:rPr lang="ru-RU" sz="1400" dirty="0" smtClean="0">
                <a:cs typeface="Arial" panose="020B0604020202020204" pitchFamily="34" charset="0"/>
              </a:rPr>
              <a:t>активных динамических фильтров  и устройств стабилизированного питания на объектах</a:t>
            </a:r>
            <a:endParaRPr lang="ru-R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18002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zent_ves+rchid (копи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618" y="1772816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15082"/>
                </a:solidFill>
                <a:cs typeface="Arial" panose="020B0604020202020204" pitchFamily="34" charset="0"/>
              </a:rPr>
              <a:t>Контактная информация:</a:t>
            </a:r>
            <a:endParaRPr lang="en-US" b="1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15082"/>
                </a:solidFill>
                <a:cs typeface="Arial" panose="020B0604020202020204" pitchFamily="34" charset="0"/>
              </a:rPr>
              <a:t>Заместитель Генерального директора – </a:t>
            </a:r>
            <a:endParaRPr lang="en-US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15082"/>
                </a:solidFill>
                <a:cs typeface="Arial" panose="020B0604020202020204" pitchFamily="34" charset="0"/>
              </a:rPr>
              <a:t>начальник Департамента реализации </a:t>
            </a:r>
            <a:endParaRPr lang="en-US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15082"/>
                </a:solidFill>
                <a:cs typeface="Arial" panose="020B0604020202020204" pitchFamily="34" charset="0"/>
              </a:rPr>
              <a:t>перспективных проектов  ОАО «Авангард» –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15082"/>
                </a:solidFill>
                <a:cs typeface="Arial" panose="020B0604020202020204" pitchFamily="34" charset="0"/>
              </a:rPr>
              <a:t>Хвеженко Валерий Петрович </a:t>
            </a:r>
            <a:endParaRPr lang="en-US" b="1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15082"/>
                </a:solidFill>
                <a:cs typeface="Arial" panose="020B0604020202020204" pitchFamily="34" charset="0"/>
              </a:rPr>
              <a:t>раб. тел. (812) 248-06-56,  </a:t>
            </a:r>
            <a:endParaRPr lang="en-US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15082"/>
                </a:solidFill>
                <a:cs typeface="Arial" panose="020B0604020202020204" pitchFamily="34" charset="0"/>
              </a:rPr>
              <a:t>факс 545-37-85, </a:t>
            </a:r>
            <a:endParaRPr lang="en-US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015082"/>
                </a:solidFill>
                <a:cs typeface="Arial" panose="020B0604020202020204" pitchFamily="34" charset="0"/>
              </a:rPr>
              <a:t>моб. тел. (921) 326-11-40, </a:t>
            </a:r>
            <a:r>
              <a:rPr lang="en-US" dirty="0" smtClean="0">
                <a:solidFill>
                  <a:srgbClr val="015082"/>
                </a:solidFill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015082"/>
                </a:solidFill>
                <a:cs typeface="Arial" panose="020B0604020202020204" pitchFamily="34" charset="0"/>
              </a:rPr>
              <a:t>E-mail: avangard@avangard.org</a:t>
            </a:r>
            <a:endParaRPr lang="ru-RU" dirty="0">
              <a:solidFill>
                <a:srgbClr val="01508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96640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Объект 4"/>
          <p:cNvSpPr>
            <a:spLocks noGrp="1"/>
          </p:cNvSpPr>
          <p:nvPr>
            <p:ph/>
          </p:nvPr>
        </p:nvSpPr>
        <p:spPr>
          <a:xfrm>
            <a:off x="251520" y="836712"/>
            <a:ext cx="8640960" cy="482453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Продолжительные изменения характеристик напряжения (п. 4.2 по ГОСТ 32144-2013):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1200" b="1" dirty="0" smtClean="0">
              <a:solidFill>
                <a:srgbClr val="015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200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Отклонение частоты напряжения:</a:t>
            </a:r>
            <a:endParaRPr lang="ru-RU" altLang="ru-RU" sz="1200" dirty="0">
              <a:solidFill>
                <a:srgbClr val="015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уменьшение скорости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электродвигателей 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производительности механизмов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потребления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реактивной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возрастание тока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намагничивания,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потерь в трансформаторах 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200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Медленные изменения напряжения, колебания напряжения и фликер: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сбои в системах управления на микропроцессорах,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ошибки при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обработке и потеря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отключение электрических машин и др. потребителей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нагрев, ускоренное старение 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разрушение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изоляции,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сокращение срока службы оборудования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1200" dirty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Несинусоидальность напряжения</a:t>
            </a:r>
            <a:r>
              <a:rPr lang="ru-RU" sz="1200" dirty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гармонические и интергармонические составляющие напряжения: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потерь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мощности 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резонанс в ЭЭС, снижение КПД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электрических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 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электромагнитные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помехи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ложные срабатывания релейной и тепловой защиты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Несимметрия напряжений в 3-х фазных системах.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r>
              <a:rPr lang="ru-RU" sz="1200" b="1" dirty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выпрямителей, инверторов, преобразователей частоты и агрегатов бесперебойного питания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силового оборудования с нелинейными нагрузками: регулируемые приводы, импульсные источники питания, энергоэффективные осветительные устройства, устройства частотного регулирования электропривода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пуски/остановы мощных электродвигателей и др. оборудования с переменными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нагрузками</a:t>
            </a:r>
            <a:endParaRPr lang="ru-RU" altLang="ru-RU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950" y="116632"/>
            <a:ext cx="842449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электроэнергетических сетей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связанные с качеством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электроэнергии</a:t>
            </a:r>
            <a:endParaRPr lang="ru-RU" altLang="ru-RU" sz="1400" b="1" kern="1200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32101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Объект 4"/>
          <p:cNvSpPr>
            <a:spLocks noGrp="1"/>
          </p:cNvSpPr>
          <p:nvPr>
            <p:ph/>
          </p:nvPr>
        </p:nvSpPr>
        <p:spPr>
          <a:xfrm>
            <a:off x="179512" y="1124744"/>
            <a:ext cx="8784976" cy="4536504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коренная реконструкция электроэнергетических систем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интеграция в состав электроэнергетических систем оборудования для повышения качества электроэнергии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r>
              <a:rPr 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для повышения качества электроэнергии:</a:t>
            </a:r>
            <a:endParaRPr lang="ru-RU" sz="1200" b="1" dirty="0">
              <a:solidFill>
                <a:srgbClr val="015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-4231005" algn="l"/>
                <a:tab pos="-414083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компенсации высших гармонических составляющих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-4231005" algn="l"/>
                <a:tab pos="-414083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компенсации реактивной мощности емкостного и индуктивного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-4231005" algn="l"/>
                <a:tab pos="-414083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устраняющие влияние бросков тока и напряжения в питающей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-4231005" algn="l"/>
                <a:tab pos="-414083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устраняющие перекосы напряжения и неполнофазные режимы на вводах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ответственных потребителей.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 автоматически обеспечивают заданные показатели качества электроэнергии в режиме «On-line» с управлением режимами работы  от АСУ более высокого   уровня.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средств обеспечения ПКЭ в конкретных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электрических сетях определяется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результатам замеров показателей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качества электроэнергии и выполнения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950" y="197148"/>
            <a:ext cx="9036050" cy="42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проблем связанных с качеством электроэнергии</a:t>
            </a:r>
            <a:endParaRPr lang="ru-RU" altLang="ru-RU" sz="1400" b="1" kern="1200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83706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/>
          </p:nvPr>
        </p:nvSpPr>
        <p:spPr>
          <a:xfrm>
            <a:off x="251520" y="1556792"/>
            <a:ext cx="8663543" cy="3816424"/>
          </a:xfrm>
        </p:spPr>
        <p:txBody>
          <a:bodyPr rtlCol="0">
            <a:noAutofit/>
          </a:bodyPr>
          <a:lstStyle/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Активные динамические фильтры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управляемые источники тока предназначенные для снижения уровня высших гармонических составляющих (ВГС) фазных токов трехфазной сети в точке присоединения нагрузки  за счет компенсации сигнала искажения, вносимого нагрузкой, а также для компенсации реактивной мощности сети индуктивного или емкостного характера.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Активные </a:t>
            </a:r>
            <a:r>
              <a:rPr lang="ru-RU" altLang="ru-RU" sz="1200" b="1" dirty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динамические фильтры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подключаются к сети параллельно нагрузке генерирующей ВГС: полупроводниковые преобразователи, преобразователи частоты, приводы электродвигателей, импульсные источники тока и др.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Активные </a:t>
            </a:r>
            <a:r>
              <a:rPr lang="ru-RU" altLang="ru-RU" sz="1200" b="1" dirty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динамические фильтры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измеряют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параметры электроэнергии 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определяют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рассогласование формы кривой тока в нагрузке по отношению к первой гармонической составляющей. В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масштабе реального времени генерируются равные по амплитуде, но противоположные по фазе токи компенсации, которые подаются в точку присоединения.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 счет этого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кривой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питающего напряжения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снижаются коэффициенты несинусоидальности тока и напряжения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удаляется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сигнал искажения, внесенный током нагрузки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АДФ:</a:t>
            </a:r>
            <a:r>
              <a:rPr 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реактивные элементы (емкости), обеспечивающие постоянное опорное напряжение фильтра и силовые ключи инвертора, при помощи которых формируется ток компенсации требуемой формы, величины и фазы. 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buFontTx/>
              <a:buNone/>
              <a:defRPr/>
            </a:pPr>
            <a:endParaRPr lang="ru-RU" altLang="ru-RU" sz="1200" dirty="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950" y="116632"/>
            <a:ext cx="90360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средства повышения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электроэнергии - активные динамические фильтры (АДФ)</a:t>
            </a:r>
            <a:endParaRPr lang="ru-RU" altLang="ru-RU" sz="1400" b="1" kern="1200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83614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9636" y="2852936"/>
            <a:ext cx="5422484" cy="3725049"/>
          </a:xfrm>
          <a:prstGeom prst="rect">
            <a:avLst/>
          </a:prstGeom>
          <a:ln w="6350">
            <a:noFill/>
          </a:ln>
        </p:spPr>
      </p:pic>
      <p:sp useBgFill="1">
        <p:nvSpPr>
          <p:cNvPr id="7" name="Объект 4"/>
          <p:cNvSpPr txBox="1">
            <a:spLocks/>
          </p:cNvSpPr>
          <p:nvPr/>
        </p:nvSpPr>
        <p:spPr bwMode="auto">
          <a:xfrm>
            <a:off x="5652120" y="3140968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68370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68370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68370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68370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68370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Источником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постоянного тока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конденсаторный накопитель энергии большой емкости 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напряжения.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фильтра формируется за счет подключения положительного или отрицательного потенциала звена постоянного тока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АДФ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питающей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 конденсаторного накопителя осуществляется с использованием выпрямителя 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подзаряда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конденсаторов звена постоянного тока, обеспечиваемого обратными диодами блока силовых ключей инвертора.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231005" algn="l"/>
                <a:tab pos="-4140835" algn="l"/>
              </a:tabLst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коммутации силовых ключей инвертора АДФ определяется частотой ШИМ-модуляции устройств СПТ – 20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кГц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15082"/>
                </a:solidFill>
                <a:cs typeface="Arial" panose="020B0604020202020204" pitchFamily="34" charset="0"/>
              </a:rPr>
              <a:t>Система управления </a:t>
            </a:r>
            <a:r>
              <a:rPr lang="ru-RU" sz="1200" b="1" dirty="0" smtClean="0">
                <a:solidFill>
                  <a:srgbClr val="015082"/>
                </a:solidFill>
                <a:cs typeface="Arial" panose="020B0604020202020204" pitchFamily="34" charset="0"/>
              </a:rPr>
              <a:t> АДФ:</a:t>
            </a:r>
            <a:endParaRPr lang="ru-RU" sz="1200" b="1" dirty="0">
              <a:solidFill>
                <a:srgbClr val="015082"/>
              </a:solidFill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231005" algn="l"/>
                <a:tab pos="-4140835" algn="l"/>
              </a:tabLst>
            </a:pPr>
            <a:r>
              <a:rPr lang="ru-RU" sz="1200" dirty="0" smtClean="0">
                <a:cs typeface="Arial" panose="020B0604020202020204" pitchFamily="34" charset="0"/>
              </a:rPr>
              <a:t>измеряет </a:t>
            </a:r>
            <a:r>
              <a:rPr lang="ru-RU" sz="1200" dirty="0">
                <a:cs typeface="Arial" panose="020B0604020202020204" pitchFamily="34" charset="0"/>
              </a:rPr>
              <a:t>параметры </a:t>
            </a:r>
            <a:r>
              <a:rPr lang="ru-RU" sz="1200" dirty="0" smtClean="0">
                <a:cs typeface="Arial" panose="020B0604020202020204" pitchFamily="34" charset="0"/>
              </a:rPr>
              <a:t>в </a:t>
            </a:r>
            <a:r>
              <a:rPr lang="ru-RU" sz="1200" dirty="0">
                <a:cs typeface="Arial" panose="020B0604020202020204" pitchFamily="34" charset="0"/>
              </a:rPr>
              <a:t>точке подключения </a:t>
            </a:r>
            <a:r>
              <a:rPr lang="ru-RU" sz="1200" dirty="0" smtClean="0">
                <a:cs typeface="Arial" panose="020B0604020202020204" pitchFamily="34" charset="0"/>
              </a:rPr>
              <a:t>и вычисляет составляющие тока, напряжения и мощности</a:t>
            </a:r>
            <a:endParaRPr lang="ru-RU" sz="1200" dirty="0"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231005" algn="l"/>
                <a:tab pos="-4140835" algn="l"/>
              </a:tabLst>
            </a:pPr>
            <a:r>
              <a:rPr lang="ru-RU" sz="1200" dirty="0" smtClean="0">
                <a:cs typeface="Arial" panose="020B0604020202020204" pitchFamily="34" charset="0"/>
              </a:rPr>
              <a:t>вычисляет </a:t>
            </a:r>
            <a:r>
              <a:rPr lang="ru-RU" sz="1200" dirty="0">
                <a:cs typeface="Arial" panose="020B0604020202020204" pitchFamily="34" charset="0"/>
              </a:rPr>
              <a:t>величины </a:t>
            </a:r>
            <a:r>
              <a:rPr lang="ru-RU" sz="1200" dirty="0" smtClean="0">
                <a:cs typeface="Arial" panose="020B0604020202020204" pitchFamily="34" charset="0"/>
              </a:rPr>
              <a:t>высших гармонических составляющих (ВГС) </a:t>
            </a:r>
            <a:r>
              <a:rPr lang="ru-RU" sz="1200" dirty="0">
                <a:cs typeface="Arial" panose="020B0604020202020204" pitchFamily="34" charset="0"/>
              </a:rPr>
              <a:t>до 50-й включительно в кривой тока по каждой фазе и в нейтральном </a:t>
            </a:r>
            <a:r>
              <a:rPr lang="ru-RU" sz="1200" dirty="0" smtClean="0">
                <a:cs typeface="Arial" panose="020B0604020202020204" pitchFamily="34" charset="0"/>
              </a:rPr>
              <a:t>проводе</a:t>
            </a:r>
            <a:endParaRPr lang="ru-RU" sz="1200" dirty="0"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231005" algn="l"/>
                <a:tab pos="-4140835" algn="l"/>
              </a:tabLst>
            </a:pPr>
            <a:r>
              <a:rPr lang="ru-RU" sz="1200" dirty="0" smtClean="0">
                <a:cs typeface="Arial" panose="020B0604020202020204" pitchFamily="34" charset="0"/>
              </a:rPr>
              <a:t>вычисляет </a:t>
            </a:r>
            <a:r>
              <a:rPr lang="ru-RU" sz="1200" dirty="0">
                <a:cs typeface="Arial" panose="020B0604020202020204" pitchFamily="34" charset="0"/>
              </a:rPr>
              <a:t>отклонение </a:t>
            </a:r>
            <a:r>
              <a:rPr lang="ru-RU" sz="1200" dirty="0" smtClean="0">
                <a:cs typeface="Arial" panose="020B0604020202020204" pitchFamily="34" charset="0"/>
              </a:rPr>
              <a:t>ПКЭ </a:t>
            </a:r>
            <a:r>
              <a:rPr lang="ru-RU" sz="1200" dirty="0">
                <a:cs typeface="Arial" panose="020B0604020202020204" pitchFamily="34" charset="0"/>
              </a:rPr>
              <a:t>от заданных </a:t>
            </a:r>
            <a:r>
              <a:rPr lang="ru-RU" sz="1200" dirty="0" smtClean="0">
                <a:cs typeface="Arial" panose="020B0604020202020204" pitchFamily="34" charset="0"/>
              </a:rPr>
              <a:t>по РМ </a:t>
            </a:r>
            <a:r>
              <a:rPr lang="ru-RU" sz="1200" dirty="0">
                <a:cs typeface="Arial" panose="020B0604020202020204" pitchFamily="34" charset="0"/>
              </a:rPr>
              <a:t>и </a:t>
            </a:r>
            <a:r>
              <a:rPr lang="ru-RU" sz="1200" dirty="0" smtClean="0">
                <a:cs typeface="Arial" panose="020B0604020202020204" pitchFamily="34" charset="0"/>
              </a:rPr>
              <a:t>ВГС и определяет требуемый ток компенсации</a:t>
            </a:r>
            <a:endParaRPr lang="ru-RU" sz="1200" dirty="0"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231005" algn="l"/>
                <a:tab pos="-4140835" algn="l"/>
              </a:tabLst>
            </a:pPr>
            <a:r>
              <a:rPr lang="ru-RU" sz="1200" dirty="0" smtClean="0">
                <a:cs typeface="Arial" panose="020B0604020202020204" pitchFamily="34" charset="0"/>
              </a:rPr>
              <a:t>управляет </a:t>
            </a:r>
            <a:r>
              <a:rPr lang="ru-RU" sz="1200" dirty="0">
                <a:cs typeface="Arial" panose="020B0604020202020204" pitchFamily="34" charset="0"/>
              </a:rPr>
              <a:t>режимами работы силовых </a:t>
            </a:r>
            <a:r>
              <a:rPr lang="ru-RU" sz="1200" dirty="0" smtClean="0">
                <a:cs typeface="Arial" panose="020B0604020202020204" pitchFamily="34" charset="0"/>
              </a:rPr>
              <a:t>ключей для формирования тока компенсации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231005" algn="l"/>
                <a:tab pos="-4140835" algn="l"/>
              </a:tabLst>
            </a:pPr>
            <a:r>
              <a:rPr lang="ru-RU" sz="1200" dirty="0" smtClean="0">
                <a:cs typeface="Arial" panose="020B0604020202020204" pitchFamily="34" charset="0"/>
              </a:rPr>
              <a:t>подает ток компенсации в точку присоединения</a:t>
            </a:r>
            <a:endParaRPr lang="ru-RU" sz="1200" dirty="0"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231005" algn="l"/>
                <a:tab pos="-4140835" algn="l"/>
              </a:tabLst>
            </a:pPr>
            <a:r>
              <a:rPr lang="ru-RU" sz="1200" dirty="0" smtClean="0">
                <a:cs typeface="Arial" panose="020B0604020202020204" pitchFamily="34" charset="0"/>
              </a:rPr>
              <a:t>измеряет </a:t>
            </a:r>
            <a:r>
              <a:rPr lang="ru-RU" sz="1200" dirty="0">
                <a:cs typeface="Arial" panose="020B0604020202020204" pitchFamily="34" charset="0"/>
              </a:rPr>
              <a:t>токи, напряжения и </a:t>
            </a:r>
            <a:r>
              <a:rPr lang="ru-RU" sz="1200" dirty="0" smtClean="0">
                <a:cs typeface="Arial" panose="020B0604020202020204" pitchFamily="34" charset="0"/>
              </a:rPr>
              <a:t>температуру </a:t>
            </a:r>
            <a:r>
              <a:rPr lang="ru-RU" sz="1200" dirty="0">
                <a:cs typeface="Arial" panose="020B0604020202020204" pitchFamily="34" charset="0"/>
              </a:rPr>
              <a:t>в наиболее критичных точках </a:t>
            </a:r>
            <a:r>
              <a:rPr lang="ru-RU" sz="1200" dirty="0" smtClean="0">
                <a:cs typeface="Arial" panose="020B0604020202020204" pitchFamily="34" charset="0"/>
              </a:rPr>
              <a:t>и обеспечивает защиту АДФ</a:t>
            </a:r>
            <a:endParaRPr lang="ru-RU" sz="1200" dirty="0"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231005" algn="l"/>
                <a:tab pos="-4140835" algn="l"/>
              </a:tabLst>
            </a:pPr>
            <a:r>
              <a:rPr lang="ru-RU" sz="1200" dirty="0" smtClean="0">
                <a:cs typeface="Arial" panose="020B0604020202020204" pitchFamily="34" charset="0"/>
              </a:rPr>
              <a:t>отображает </a:t>
            </a:r>
            <a:r>
              <a:rPr lang="ru-RU" sz="1200" dirty="0">
                <a:cs typeface="Arial" panose="020B0604020202020204" pitchFamily="34" charset="0"/>
              </a:rPr>
              <a:t>информацию </a:t>
            </a:r>
            <a:r>
              <a:rPr lang="ru-RU" sz="1200" dirty="0" smtClean="0">
                <a:cs typeface="Arial" panose="020B0604020202020204" pitchFamily="34" charset="0"/>
              </a:rPr>
              <a:t>о функционировании и </a:t>
            </a:r>
            <a:r>
              <a:rPr lang="ru-RU" sz="1200" dirty="0">
                <a:cs typeface="Arial" panose="020B0604020202020204" pitchFamily="34" charset="0"/>
              </a:rPr>
              <a:t>параметрах скомпенсированной </a:t>
            </a:r>
            <a:r>
              <a:rPr lang="ru-RU" sz="1200" dirty="0" smtClean="0">
                <a:cs typeface="Arial" panose="020B0604020202020204" pitchFamily="34" charset="0"/>
              </a:rPr>
              <a:t>РМ </a:t>
            </a:r>
            <a:r>
              <a:rPr lang="ru-RU" sz="1200" dirty="0">
                <a:cs typeface="Arial" panose="020B0604020202020204" pitchFamily="34" charset="0"/>
              </a:rPr>
              <a:t>и </a:t>
            </a:r>
            <a:r>
              <a:rPr lang="ru-RU" sz="1200" dirty="0" smtClean="0">
                <a:cs typeface="Arial" panose="020B0604020202020204" pitchFamily="34" charset="0"/>
              </a:rPr>
              <a:t>ВГС</a:t>
            </a:r>
            <a:endParaRPr lang="ru-RU" sz="1200" dirty="0"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-4231005" algn="l"/>
                <a:tab pos="-4140835" algn="l"/>
              </a:tabLst>
            </a:pPr>
            <a:r>
              <a:rPr lang="ru-RU" sz="1200" dirty="0" smtClean="0">
                <a:cs typeface="Arial" panose="020B0604020202020204" pitchFamily="34" charset="0"/>
              </a:rPr>
              <a:t>принимает </a:t>
            </a:r>
            <a:r>
              <a:rPr lang="ru-RU" sz="1200" dirty="0">
                <a:cs typeface="Arial" panose="020B0604020202020204" pitchFamily="34" charset="0"/>
              </a:rPr>
              <a:t>и исполняет команды на изменение режима работы </a:t>
            </a:r>
            <a:r>
              <a:rPr lang="ru-RU" sz="1200" dirty="0" smtClean="0">
                <a:cs typeface="Arial" panose="020B0604020202020204" pitchFamily="34" charset="0"/>
              </a:rPr>
              <a:t>от </a:t>
            </a:r>
            <a:r>
              <a:rPr lang="ru-RU" sz="1200" dirty="0">
                <a:cs typeface="Arial" panose="020B0604020202020204" pitchFamily="34" charset="0"/>
              </a:rPr>
              <a:t>АСУ ТП.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950" y="197148"/>
            <a:ext cx="9036050" cy="42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действия активных динамических фильтров</a:t>
            </a:r>
            <a:endParaRPr lang="ru-RU" altLang="ru-RU" sz="1400" b="1" kern="1200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37200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Объект 4"/>
          <p:cNvSpPr>
            <a:spLocks noGrp="1"/>
          </p:cNvSpPr>
          <p:nvPr>
            <p:ph/>
          </p:nvPr>
        </p:nvSpPr>
        <p:spPr>
          <a:xfrm>
            <a:off x="179512" y="620688"/>
            <a:ext cx="5981579" cy="332851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buNone/>
              <a:defRPr/>
            </a:pPr>
            <a:r>
              <a:rPr lang="ru-RU" alt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АДФ обеспечивают</a:t>
            </a:r>
            <a:r>
              <a:rPr lang="ru-RU" altLang="ru-RU" sz="1200" b="1" dirty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компенсацию ВГС до 50-й гармоники включительно</a:t>
            </a:r>
          </a:p>
          <a:p>
            <a:pPr marL="285750"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выбор степени компенсации ВГС от 0 до 100 %</a:t>
            </a:r>
          </a:p>
          <a:p>
            <a:pPr marL="285750"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перевод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АДФ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режима полной компенсации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режим выборочной компенсации ВГС</a:t>
            </a:r>
          </a:p>
          <a:p>
            <a:pPr marL="285750"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компенсацию реактивной мощности: полную или частичную до определенного значения</a:t>
            </a:r>
          </a:p>
          <a:p>
            <a:pPr marL="285750"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 или генерацию реактивной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одновременную компенсацию реактивной мощности и нелинейных искажений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1" dirty="0" smtClean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АДФ выполняют функции</a:t>
            </a:r>
            <a:r>
              <a:rPr lang="ru-RU" sz="1200" b="1" dirty="0">
                <a:solidFill>
                  <a:srgbClr val="01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индикацию параметров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режима работы, заданных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уставок и состояние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АДФ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перегрузки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току 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автоматическим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ограничением мощности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реализацию управляющих воздействии от внешних устройств защиты и автоматики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переход в режим холостого хода при малых токах нагрузки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передачу информации о параметрах электроэнергии на входе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параметрах функционирования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автоматизированные системы управления более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высокого уровня</a:t>
            </a:r>
          </a:p>
        </p:txBody>
      </p:sp>
      <p:sp>
        <p:nvSpPr>
          <p:cNvPr id="1024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53188"/>
            <a:ext cx="363537" cy="2428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CB2567-3561-4838-89B3-783AD76281E9}" type="slidenum">
              <a:rPr lang="ru-RU" altLang="ru-RU" sz="1100" b="1" smtClean="0"/>
              <a:pPr/>
              <a:t>6</a:t>
            </a:fld>
            <a:endParaRPr lang="ru-RU" altLang="ru-RU" sz="1100" b="1" smtClean="0"/>
          </a:p>
        </p:txBody>
      </p:sp>
      <p:pic>
        <p:nvPicPr>
          <p:cNvPr id="2" name="Picture 2" descr="http://rostec.ru/content/cache/inner_article/content/files/news/op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008" y="4077072"/>
            <a:ext cx="3988487" cy="2664295"/>
          </a:xfrm>
          <a:prstGeom prst="rect">
            <a:avLst/>
          </a:prstGeom>
          <a:noFill/>
          <a:ln w="19050">
            <a:solidFill>
              <a:srgbClr val="015082"/>
            </a:solidFill>
          </a:ln>
        </p:spPr>
      </p:pic>
      <p:sp>
        <p:nvSpPr>
          <p:cNvPr id="14350" name="AutoShape 14" descr="http://www.%D1%81%D0%BE%D0%B7%D0%B2%D0%B5%D0%B7%D0%B4%D0%B8%D0%B5.su/uploads/files/images/catalog/R-330K.jpg"/>
          <p:cNvSpPr>
            <a:spLocks noChangeAspect="1" noChangeArrowheads="1"/>
          </p:cNvSpPr>
          <p:nvPr/>
        </p:nvSpPr>
        <p:spPr bwMode="auto">
          <a:xfrm>
            <a:off x="155575" y="-1165225"/>
            <a:ext cx="3590925" cy="2714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http://army-news.ru/images_stati/elementy_ESU_TZ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2880320" cy="3168352"/>
          </a:xfrm>
          <a:prstGeom prst="rect">
            <a:avLst/>
          </a:prstGeom>
          <a:noFill/>
          <a:ln w="19050">
            <a:solidFill>
              <a:srgbClr val="015082"/>
            </a:solidFill>
          </a:ln>
        </p:spPr>
      </p:pic>
      <p:pic>
        <p:nvPicPr>
          <p:cNvPr id="14358" name="Picture 22" descr="http://armyman.info/uploads/posts/2014-01/vvs_radioth_voi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4392488" cy="2664296"/>
          </a:xfrm>
          <a:prstGeom prst="rect">
            <a:avLst/>
          </a:prstGeom>
          <a:noFill/>
          <a:ln w="19050">
            <a:solidFill>
              <a:srgbClr val="015082"/>
            </a:solidFill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07950" y="197148"/>
            <a:ext cx="9036050" cy="42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динамические фильтры</a:t>
            </a:r>
            <a:endParaRPr lang="ru-RU" altLang="ru-RU" sz="1400" b="1" kern="1200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06807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D18A74-501E-4E81-903E-F16AA5CF9D66}" type="slidenum">
              <a:rPr lang="ru-RU" altLang="ru-RU" sz="1400" smtClean="0"/>
              <a:pPr/>
              <a:t>7</a:t>
            </a:fld>
            <a:endParaRPr lang="ru-RU" altLang="ru-RU" sz="140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36699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2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Выпрямители и мощные электродвигательные установки</a:t>
            </a:r>
            <a:r>
              <a:rPr 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000" dirty="0"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590" y="6423953"/>
            <a:ext cx="4005263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Силовое оборудование с нелинейными нагрузками</a:t>
            </a:r>
            <a:endParaRPr lang="ru-RU" sz="1000" b="1" dirty="0"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6814" y="3532047"/>
            <a:ext cx="4261103" cy="245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Преобразователи частоты и  агрегаты бесперебойного питания</a:t>
            </a:r>
            <a:endParaRPr lang="ru-RU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AutoShape 2" descr="https://29.img.avito.st/640x480/1836544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29.img.avito.st/640x480/1836544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29.img.avito.st/640x480/1836544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29.img.avito.st/640x480/1836544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18" descr="http://army-news.ru/images_stati/elementy_ESU_T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42" y="884783"/>
            <a:ext cx="3917718" cy="2568996"/>
          </a:xfrm>
          <a:prstGeom prst="rect">
            <a:avLst/>
          </a:prstGeom>
          <a:noFill/>
          <a:ln w="19050">
            <a:solidFill>
              <a:srgbClr val="015082"/>
            </a:solidFill>
          </a:ln>
        </p:spPr>
      </p:pic>
      <p:pic>
        <p:nvPicPr>
          <p:cNvPr id="3" name="Picture 2" descr="http://function.mil.ru/images/military/military/photo/1DM_8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546" y="884783"/>
            <a:ext cx="3917718" cy="2568996"/>
          </a:xfrm>
          <a:prstGeom prst="rect">
            <a:avLst/>
          </a:prstGeom>
          <a:noFill/>
          <a:ln w="19050">
            <a:solidFill>
              <a:srgbClr val="015082"/>
            </a:solidFill>
          </a:ln>
        </p:spPr>
      </p:pic>
      <p:pic>
        <p:nvPicPr>
          <p:cNvPr id="4" name="Picture 4" descr="http://function.mil.ru/images/military/military/photo/svy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042" y="3884879"/>
            <a:ext cx="3942612" cy="2504770"/>
          </a:xfrm>
          <a:prstGeom prst="rect">
            <a:avLst/>
          </a:prstGeom>
          <a:noFill/>
          <a:ln w="19050">
            <a:solidFill>
              <a:srgbClr val="015082"/>
            </a:solidFill>
          </a:ln>
        </p:spPr>
      </p:pic>
      <p:pic>
        <p:nvPicPr>
          <p:cNvPr id="5" name="Picture 6" descr="http://informaplus.ru/uploads/posts/2014-09/vse-elementy-sistemy-svyazi-vs-rf-razvernuty-v-ramkah-ucheniya-vostok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5545" y="3884878"/>
            <a:ext cx="3917719" cy="2504771"/>
          </a:xfrm>
          <a:prstGeom prst="rect">
            <a:avLst/>
          </a:prstGeom>
          <a:noFill/>
          <a:ln w="19050">
            <a:solidFill>
              <a:srgbClr val="015082"/>
            </a:solidFill>
          </a:ln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7950" y="116632"/>
            <a:ext cx="669629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динамические фильтры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нелинейной нагрузки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3047" y="6425171"/>
            <a:ext cx="3900428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Регулируемые </a:t>
            </a:r>
            <a:r>
              <a:rPr lang="ru-RU" sz="1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приводы , импульсные источники </a:t>
            </a:r>
            <a:r>
              <a:rPr lang="ru-RU" sz="1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питания</a:t>
            </a:r>
            <a:endParaRPr lang="ru-RU" sz="1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36034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Текст 3"/>
          <p:cNvSpPr>
            <a:spLocks noGrp="1"/>
          </p:cNvSpPr>
          <p:nvPr>
            <p:ph type="body" idx="1"/>
          </p:nvPr>
        </p:nvSpPr>
        <p:spPr>
          <a:xfrm>
            <a:off x="140163" y="778554"/>
            <a:ext cx="8885963" cy="788992"/>
          </a:xfrm>
        </p:spPr>
        <p:txBody>
          <a:bodyPr rtlCol="0" anchor="t" anchorCtr="0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rgbClr val="015082"/>
                </a:solidFill>
                <a:latin typeface="+mj-lt"/>
              </a:rPr>
              <a:t>Подключение </a:t>
            </a:r>
            <a:r>
              <a:rPr lang="ru-RU" altLang="ru-RU" sz="1200" dirty="0">
                <a:solidFill>
                  <a:srgbClr val="015082"/>
                </a:solidFill>
                <a:latin typeface="+mj-lt"/>
              </a:rPr>
              <a:t>АДФ позволяет снизить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200" b="0" cap="none" dirty="0" smtClean="0">
                <a:latin typeface="+mj-lt"/>
                <a:cs typeface="Arial" panose="020B0604020202020204" pitchFamily="34" charset="0"/>
              </a:rPr>
              <a:t>ток нагрузки на шинах на 15% - с 404А до 342А</a:t>
            </a:r>
          </a:p>
          <a:p>
            <a:pPr marL="285750" indent="-285750" algn="just" eaLnBrk="1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200" b="0" cap="none" dirty="0" smtClean="0">
                <a:latin typeface="+mj-lt"/>
                <a:cs typeface="Arial" panose="020B0604020202020204" pitchFamily="34" charset="0"/>
              </a:rPr>
              <a:t>суммарный коэффициент гармоник по фазе «а» с 4,5% до 1,5%</a:t>
            </a:r>
            <a:r>
              <a:rPr lang="ru-RU" altLang="ru-RU" sz="1200" b="0" cap="none" dirty="0"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sz="1200" b="0" cap="none" dirty="0" smtClean="0">
                <a:latin typeface="+mj-lt"/>
                <a:cs typeface="Arial" panose="020B0604020202020204" pitchFamily="34" charset="0"/>
              </a:rPr>
              <a:t>(пример </a:t>
            </a:r>
            <a:r>
              <a:rPr lang="ru-RU" altLang="ru-RU" sz="1200" b="0" cap="none" dirty="0">
                <a:latin typeface="+mj-lt"/>
                <a:cs typeface="Arial" panose="020B0604020202020204" pitchFamily="34" charset="0"/>
              </a:rPr>
              <a:t>использования </a:t>
            </a:r>
            <a:r>
              <a:rPr lang="ru-RU" altLang="ru-RU" sz="1200" b="0" cap="none" dirty="0" smtClean="0">
                <a:latin typeface="+mj-lt"/>
                <a:cs typeface="Arial" panose="020B0604020202020204" pitchFamily="34" charset="0"/>
              </a:rPr>
              <a:t>АДФ). </a:t>
            </a:r>
            <a:endParaRPr lang="ru-RU" altLang="ru-RU" sz="1200" b="0" cap="none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339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72" b="462"/>
          <a:stretch/>
        </p:blipFill>
        <p:spPr>
          <a:xfrm>
            <a:off x="4788024" y="1412776"/>
            <a:ext cx="4176464" cy="2500131"/>
          </a:xfrm>
          <a:ln w="19050">
            <a:solidFill>
              <a:srgbClr val="015082"/>
            </a:solidFill>
          </a:ln>
        </p:spPr>
      </p:pic>
      <p:pic>
        <p:nvPicPr>
          <p:cNvPr id="14340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76"/>
          <a:stretch/>
        </p:blipFill>
        <p:spPr>
          <a:xfrm>
            <a:off x="251521" y="1412776"/>
            <a:ext cx="4176464" cy="2500131"/>
          </a:xfrm>
          <a:ln w="19050">
            <a:solidFill>
              <a:srgbClr val="015082"/>
            </a:solidFill>
          </a:ln>
        </p:spPr>
      </p:pic>
      <p:sp>
        <p:nvSpPr>
          <p:cNvPr id="1434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E60E60-F391-419E-A104-DDDCBD93017B}" type="slidenum">
              <a:rPr lang="ru-RU" altLang="ru-RU" sz="1400" smtClean="0"/>
              <a:pPr/>
              <a:t>8</a:t>
            </a:fld>
            <a:endParaRPr lang="ru-RU" altLang="ru-RU" sz="1400" smtClean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22238" y="4006260"/>
            <a:ext cx="40357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chemeClr val="tx1"/>
              </a:buClr>
              <a:buSzPct val="80000"/>
              <a:defRPr/>
            </a:pPr>
            <a:r>
              <a:rPr lang="ru-RU" sz="1000" b="1" dirty="0" smtClean="0">
                <a:cs typeface="Arial" panose="020B0604020202020204" pitchFamily="34" charset="0"/>
              </a:rPr>
              <a:t>Нагрузка </a:t>
            </a:r>
            <a:r>
              <a:rPr lang="ru-RU" sz="1000" b="1" dirty="0">
                <a:cs typeface="Arial" panose="020B0604020202020204" pitchFamily="34" charset="0"/>
              </a:rPr>
              <a:t>на шины до включения </a:t>
            </a:r>
            <a:r>
              <a:rPr lang="ru-RU" sz="1000" b="1" dirty="0" smtClean="0">
                <a:cs typeface="Arial" panose="020B0604020202020204" pitchFamily="34" charset="0"/>
              </a:rPr>
              <a:t> АДФ </a:t>
            </a:r>
            <a:r>
              <a:rPr lang="ru-RU" sz="1000" b="1" dirty="0">
                <a:cs typeface="Arial" panose="020B0604020202020204" pitchFamily="34" charset="0"/>
              </a:rPr>
              <a:t>– 404А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8063" y="3941766"/>
            <a:ext cx="4392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>
                <a:schemeClr val="tx1"/>
              </a:buClr>
              <a:buSzPct val="80000"/>
              <a:defRPr/>
            </a:pP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000" b="1" dirty="0">
                <a:cs typeface="Arial" panose="020B0604020202020204" pitchFamily="34" charset="0"/>
              </a:rPr>
              <a:t>Нагрузка на шины после включения </a:t>
            </a:r>
            <a:r>
              <a:rPr lang="ru-RU" sz="1000" b="1" dirty="0" smtClean="0">
                <a:cs typeface="Arial" panose="020B0604020202020204" pitchFamily="34" charset="0"/>
              </a:rPr>
              <a:t>АДФ </a:t>
            </a:r>
            <a:r>
              <a:rPr lang="ru-RU" sz="1000" b="1" dirty="0">
                <a:cs typeface="Arial" panose="020B0604020202020204" pitchFamily="34" charset="0"/>
              </a:rPr>
              <a:t>– 342А </a:t>
            </a:r>
          </a:p>
        </p:txBody>
      </p:sp>
      <p:pic>
        <p:nvPicPr>
          <p:cNvPr id="10" name="Рисунок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5" y="4336489"/>
            <a:ext cx="8276846" cy="1890430"/>
          </a:xfrm>
          <a:prstGeom prst="rect">
            <a:avLst/>
          </a:prstGeom>
          <a:solidFill>
            <a:srgbClr val="FFFFFF"/>
          </a:solidFill>
          <a:ln w="6350">
            <a:solidFill>
              <a:schemeClr val="accent1"/>
            </a:solidFill>
            <a:miter lim="800000"/>
            <a:headEnd/>
            <a:tailEnd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539552" y="6295538"/>
            <a:ext cx="24907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cs typeface="Arial" panose="020B0604020202020204" pitchFamily="34" charset="0"/>
              </a:rPr>
              <a:t>Искаженная форма кривой тока с  гармоническими составляющими 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высших порядков. 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3705002" y="6295538"/>
            <a:ext cx="1662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000" b="1" dirty="0">
                <a:solidFill>
                  <a:srgbClr val="000000"/>
                </a:solidFill>
                <a:cs typeface="Arial" panose="020B0604020202020204" pitchFamily="34" charset="0"/>
              </a:rPr>
              <a:t>Добавленный компенсационный ток. </a:t>
            </a: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5940152" y="6295538"/>
            <a:ext cx="280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000" b="1" dirty="0">
                <a:cs typeface="Arial" panose="020B0604020202020204" pitchFamily="34" charset="0"/>
              </a:rPr>
              <a:t>Восстановленная синусоидальная форма тока нагрузки.</a:t>
            </a:r>
            <a:endParaRPr lang="ru-RU" sz="10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7950" y="116632"/>
            <a:ext cx="676830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использования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активных динамических фильтров</a:t>
            </a:r>
            <a:endParaRPr lang="ru-RU" altLang="ru-RU" sz="1400" b="1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64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7647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just"/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Обеспечивают компенсацию сигнала искажения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от оборудования работающего в режиме импульсного потребления тока и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решают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задачи подавления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токовых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гармоник и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компенсации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или коррекции реактивной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мощности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3731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cs typeface="Arial" panose="020B0604020202020204" pitchFamily="34" charset="0"/>
              </a:rPr>
              <a:t>Устройства повышения </a:t>
            </a:r>
            <a:r>
              <a:rPr lang="ru-RU" sz="1200" dirty="0">
                <a:cs typeface="Arial" panose="020B0604020202020204" pitchFamily="34" charset="0"/>
              </a:rPr>
              <a:t>качества </a:t>
            </a:r>
            <a:r>
              <a:rPr lang="ru-RU" sz="1200" dirty="0" smtClean="0">
                <a:cs typeface="Arial" panose="020B0604020202020204" pitchFamily="34" charset="0"/>
              </a:rPr>
              <a:t>электроэнергии функционируют </a:t>
            </a:r>
            <a:r>
              <a:rPr lang="ru-RU" sz="1200" dirty="0">
                <a:cs typeface="Arial" panose="020B0604020202020204" pitchFamily="34" charset="0"/>
              </a:rPr>
              <a:t>в режиме реального времени и </a:t>
            </a:r>
            <a:r>
              <a:rPr lang="ru-RU" sz="1200" dirty="0" smtClean="0">
                <a:cs typeface="Arial" panose="020B0604020202020204" pitchFamily="34" charset="0"/>
              </a:rPr>
              <a:t>обеспечивают </a:t>
            </a:r>
            <a:r>
              <a:rPr lang="ru-RU" sz="1200" dirty="0">
                <a:cs typeface="Arial" panose="020B0604020202020204" pitchFamily="34" charset="0"/>
              </a:rPr>
              <a:t>коррекцию коэффициента </a:t>
            </a:r>
            <a:r>
              <a:rPr lang="ru-RU" sz="1200" dirty="0" smtClean="0">
                <a:cs typeface="Arial" panose="020B0604020202020204" pitchFamily="34" charset="0"/>
              </a:rPr>
              <a:t>мощности и фильтрацию </a:t>
            </a:r>
            <a:r>
              <a:rPr lang="ru-RU" sz="1200" dirty="0">
                <a:cs typeface="Arial" panose="020B0604020202020204" pitchFamily="34" charset="0"/>
              </a:rPr>
              <a:t>гармоник при возникновении динамических нагрузок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949280"/>
            <a:ext cx="1143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cs typeface="Arial" panose="020B0604020202020204" pitchFamily="34" charset="0"/>
              </a:rPr>
              <a:t>АДФ-100/400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5949280"/>
            <a:ext cx="1058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cs typeface="Arial" panose="020B0604020202020204" pitchFamily="34" charset="0"/>
              </a:rPr>
              <a:t>АДФ-25/400</a:t>
            </a:r>
            <a:endParaRPr lang="ru-RU" sz="1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950" y="116632"/>
            <a:ext cx="698433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 динамические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фильтры АДФ-25/400</a:t>
            </a:r>
            <a:r>
              <a:rPr lang="ru-RU" altLang="ru-RU" sz="1400" b="1" dirty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АДФ-100/400, АДФ-200/400, </a:t>
            </a:r>
            <a:r>
              <a:rPr lang="ru-RU" altLang="ru-RU" sz="1400" b="1" dirty="0" smtClean="0">
                <a:solidFill>
                  <a:srgbClr val="0150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АДФ-300/400</a:t>
            </a:r>
            <a:endParaRPr lang="ru-RU" altLang="ru-RU" sz="1400" b="1" dirty="0">
              <a:solidFill>
                <a:srgbClr val="0150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256584" cy="4608512"/>
          </a:xfrm>
          <a:prstGeom prst="rect">
            <a:avLst/>
          </a:prstGeom>
          <a:noFill/>
          <a:ln w="19050">
            <a:solidFill>
              <a:srgbClr val="01508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880320" cy="4104455"/>
          </a:xfrm>
          <a:prstGeom prst="rect">
            <a:avLst/>
          </a:prstGeom>
          <a:noFill/>
          <a:ln w="19050">
            <a:solidFill>
              <a:srgbClr val="01508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213449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орисов_в_Авангарде">
  <a:themeElements>
    <a:clrScheme name="Борисов_в_Авангард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орисов_в_Авангард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орисов_в_Авангард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исов_в_Авангард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исов_в_Авангард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исов_в_Авангард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исов_в_Авангард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орисов_в_Авангард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исов_в_Авангард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исов_в_Авангард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исов_в_Авангард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исов_в_Авангард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исов_в_Авангард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орисов_в_Авангард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Борисов_в_Авангарде</Template>
  <TotalTime>12645</TotalTime>
  <Words>2558</Words>
  <Application>Microsoft Office PowerPoint</Application>
  <PresentationFormat>Экран (4:3)</PresentationFormat>
  <Paragraphs>427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Борисов_в_Авангарде</vt:lpstr>
      <vt:lpstr>Перспективные проекты ОАО «Авангард» по реализации Программы импортозамещения для основного оборудования энергетического машиностроения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Имитатор нагрузки радиостанции средней мощности Р-161А2М подключен к бензиновой электропитающей станции ЭСБ-12ВС/400 Напряжение и частота на выходе ЭСБ-12ВС/400 на холостом ходу и под нагрузкой изменяются: по напряжению – до 15В, по частоте - до 10 Гц.  Нагрузка изменяется от 4.1 А до 9.2 А</vt:lpstr>
      <vt:lpstr>Слайд 17</vt:lpstr>
      <vt:lpstr>Слайд 18</vt:lpstr>
      <vt:lpstr>Слайд 19</vt:lpstr>
    </vt:vector>
  </TitlesOfParts>
  <Company>ОАО Авангард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 «Трамплин»</dc:title>
  <dc:creator>Gnidiuk</dc:creator>
  <cp:lastModifiedBy>hvezenko</cp:lastModifiedBy>
  <cp:revision>972</cp:revision>
  <cp:lastPrinted>2016-03-24T14:06:14Z</cp:lastPrinted>
  <dcterms:created xsi:type="dcterms:W3CDTF">2009-10-26T13:48:20Z</dcterms:created>
  <dcterms:modified xsi:type="dcterms:W3CDTF">2016-04-06T13:35:35Z</dcterms:modified>
</cp:coreProperties>
</file>