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438" r:id="rId3"/>
    <p:sldId id="437" r:id="rId4"/>
    <p:sldId id="435" r:id="rId5"/>
    <p:sldId id="434" r:id="rId6"/>
    <p:sldId id="436" r:id="rId7"/>
    <p:sldId id="270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5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9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 snapToGrid="0" showGuides="1">
      <p:cViewPr varScale="1">
        <p:scale>
          <a:sx n="64" d="100"/>
          <a:sy n="64" d="100"/>
        </p:scale>
        <p:origin x="2904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A3EE-7A66-458B-8578-71530A7213FB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8961-3FA5-430E-9300-8657B8A67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5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9C94-BAA2-40E1-9757-1437194200E1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0A66-EDB3-4354-AE08-BF9603B12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1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0A66-EDB3-4354-AE08-BF9603B126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mepage.usask.ca/~vim458/virology/studpages2010/rabies/business_ppt_background-1204x92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45" y="0"/>
            <a:ext cx="1575955" cy="157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FB10E-2D2F-429E-9514-08AF277DA1F5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14112-92E0-4EB3-A917-A8E85FCC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mepage.usask.ca/~vim458/virology/studpages2010/rabies/business_ppt_background-1204x927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45" y="0"/>
            <a:ext cx="1575955" cy="157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26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urondt.ru/" TargetMode="External"/><Relationship Id="rId4" Type="http://schemas.openxmlformats.org/officeDocument/2006/relationships/hyperlink" Target="mailto:buro.ndt@vniism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f-smi.ru/uploads/posts/2014-09/1411050701_img_11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9" y="2432375"/>
            <a:ext cx="5339993" cy="42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9213" y="19772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kern="100" dirty="0" smtClean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«Основные функции и задачи Бюро НДТ по перехожу на НДТ отраслей промышленности</a:t>
            </a:r>
            <a:r>
              <a:rPr lang="ru-RU" sz="3200" kern="100" dirty="0" smtClean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0236" y="483499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Скобелев Д.О.</a:t>
            </a:r>
            <a:r>
              <a:rPr lang="ru-RU" b="1" kern="1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,</a:t>
            </a:r>
            <a:r>
              <a:rPr lang="ru-RU" b="1" kern="1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 Руководитель Бюро НДТ </a:t>
            </a:r>
            <a:endParaRPr lang="ru-RU" b="1" kern="1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00" b="1" kern="1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00" b="1" kern="1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00" b="1" kern="1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kern="1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г. Москва 2016</a:t>
            </a:r>
            <a:endParaRPr lang="ru-RU" sz="1200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8" descr="C:\Users\i.gukalina\Desktop\ТР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" y="1295658"/>
            <a:ext cx="5431436" cy="45958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2695" y="279175"/>
            <a:ext cx="9713336" cy="346075"/>
          </a:xfrm>
          <a:prstGeom prst="rect">
            <a:avLst/>
          </a:prstGeom>
        </p:spPr>
        <p:txBody>
          <a:bodyPr/>
          <a:lstStyle/>
          <a:p>
            <a:pPr algn="ctr" defTabSz="912813" eaLnBrk="0" hangingPunct="0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+mj-lt"/>
                <a:cs typeface="Arial" charset="0"/>
              </a:rPr>
              <a:t>Инфраструктура разработки Справочников НДТ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670084" y="1755251"/>
            <a:ext cx="5132387" cy="3439330"/>
            <a:chOff x="5535614" y="2293134"/>
            <a:chExt cx="5132387" cy="3439330"/>
          </a:xfrm>
        </p:grpSpPr>
        <p:cxnSp>
          <p:nvCxnSpPr>
            <p:cNvPr id="49" name="Прямая соединительная линия 48"/>
            <p:cNvCxnSpPr/>
            <p:nvPr/>
          </p:nvCxnSpPr>
          <p:spPr bwMode="auto">
            <a:xfrm>
              <a:off x="6521451" y="4459289"/>
              <a:ext cx="33813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7327901" y="5184776"/>
              <a:ext cx="0" cy="163513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41" name="Группа 1"/>
            <p:cNvGrpSpPr>
              <a:grpSpLocks/>
            </p:cNvGrpSpPr>
            <p:nvPr/>
          </p:nvGrpSpPr>
          <p:grpSpPr bwMode="auto">
            <a:xfrm>
              <a:off x="5535614" y="2331870"/>
              <a:ext cx="5132387" cy="3400594"/>
              <a:chOff x="1667554" y="1769333"/>
              <a:chExt cx="6546939" cy="435764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667554" y="3010462"/>
                <a:ext cx="6370762" cy="921529"/>
              </a:xfrm>
              <a:prstGeom prst="rect">
                <a:avLst/>
              </a:prstGeom>
              <a:ln w="44450" cmpd="thickThin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cs typeface="Times New Roman" pitchFamily="18" charset="0"/>
                  </a:rPr>
                  <a:t>Бюро НДТ</a:t>
                </a:r>
              </a:p>
              <a:p>
                <a:pPr algn="ctr">
                  <a:defRPr/>
                </a:pPr>
                <a:endParaRPr lang="ru-RU" sz="14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8461" name="AutoShape 40"/>
              <p:cNvSpPr>
                <a:spLocks noChangeArrowheads="1"/>
              </p:cNvSpPr>
              <p:nvPr/>
            </p:nvSpPr>
            <p:spPr bwMode="auto">
              <a:xfrm rot="-5400000">
                <a:off x="7108031" y="5080794"/>
                <a:ext cx="404813" cy="117475"/>
              </a:xfrm>
              <a:prstGeom prst="leftArrow">
                <a:avLst>
                  <a:gd name="adj1" fmla="val 50000"/>
                  <a:gd name="adj2" fmla="val 10074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400"/>
              </a:p>
            </p:txBody>
          </p:sp>
          <p:sp>
            <p:nvSpPr>
              <p:cNvPr id="18462" name="AutoShape 40"/>
              <p:cNvSpPr>
                <a:spLocks noChangeArrowheads="1"/>
              </p:cNvSpPr>
              <p:nvPr/>
            </p:nvSpPr>
            <p:spPr bwMode="auto">
              <a:xfrm rot="-5400000">
                <a:off x="5180807" y="5104606"/>
                <a:ext cx="381000" cy="109537"/>
              </a:xfrm>
              <a:prstGeom prst="leftArrow">
                <a:avLst>
                  <a:gd name="adj1" fmla="val 50000"/>
                  <a:gd name="adj2" fmla="val 1007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400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258123" y="3466306"/>
                <a:ext cx="1314450" cy="38735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rgbClr val="0070C0"/>
                    </a:solidFill>
                    <a:cs typeface="Times New Roman" pitchFamily="18" charset="0"/>
                  </a:rPr>
                  <a:t>Секретариат ТРГ 1</a:t>
                </a: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743232" y="3466306"/>
                <a:ext cx="1377950" cy="38735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rgbClr val="0070C0"/>
                    </a:solidFill>
                    <a:cs typeface="Times New Roman" pitchFamily="18" charset="0"/>
                  </a:rPr>
                  <a:t>Секретариат ТРГ 2</a:t>
                </a: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6673632" y="3452020"/>
                <a:ext cx="1540861" cy="38735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rgbClr val="0070C0"/>
                    </a:solidFill>
                    <a:cs typeface="Times New Roman" pitchFamily="18" charset="0"/>
                  </a:rPr>
                  <a:t>Секретариат ТРГ </a:t>
                </a:r>
                <a:r>
                  <a:rPr lang="ru-RU" sz="12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48</a:t>
                </a:r>
                <a:endParaRPr lang="ru-RU" sz="1200" b="1" dirty="0">
                  <a:solidFill>
                    <a:srgbClr val="0070C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570428" y="4937124"/>
                <a:ext cx="801685" cy="44450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ТРГ 1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905626" y="4913311"/>
                <a:ext cx="828675" cy="468313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ТРГ </a:t>
                </a:r>
                <a:r>
                  <a:rPr lang="ru-RU" sz="14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4</a:t>
                </a: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8</a:t>
                </a:r>
                <a:r>
                  <a:rPr lang="ru-RU" sz="14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  <a:endParaRPr lang="ru-RU" sz="1400" b="1" dirty="0">
                  <a:solidFill>
                    <a:srgbClr val="0070C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989513" y="4937124"/>
                <a:ext cx="816366" cy="44450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ТРГ 2</a:t>
                </a: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117226" y="5650162"/>
                <a:ext cx="1500811" cy="47047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Справочник НДТ 1</a:t>
                </a: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78750" y="5650162"/>
                <a:ext cx="1469669" cy="47682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Справочник НДТ 2</a:t>
                </a: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515836" y="5650162"/>
                <a:ext cx="1452123" cy="47047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Справочник НДТ 4</a:t>
                </a:r>
                <a:r>
                  <a:rPr lang="en-US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70C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491" name="TextBox 29"/>
              <p:cNvSpPr txBox="1">
                <a:spLocks noChangeArrowheads="1"/>
              </p:cNvSpPr>
              <p:nvPr/>
            </p:nvSpPr>
            <p:spPr bwMode="auto">
              <a:xfrm>
                <a:off x="6194420" y="3433761"/>
                <a:ext cx="415498" cy="473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  <p:sp>
            <p:nvSpPr>
              <p:cNvPr id="30" name="TextBox 30"/>
              <p:cNvSpPr txBox="1">
                <a:spLocks noChangeArrowheads="1"/>
              </p:cNvSpPr>
              <p:nvPr/>
            </p:nvSpPr>
            <p:spPr bwMode="auto">
              <a:xfrm>
                <a:off x="6067955" y="4936926"/>
                <a:ext cx="560935" cy="4732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70C0"/>
                    </a:solidFill>
                    <a:latin typeface="+mn-lt"/>
                    <a:cs typeface="Times New Roman" pitchFamily="18" charset="0"/>
                  </a:rPr>
                  <a:t>…</a:t>
                </a:r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905215" y="4273549"/>
                <a:ext cx="999696" cy="44450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70C0"/>
                    </a:solidFill>
                    <a:cs typeface="Times New Roman" pitchFamily="18" charset="0"/>
                  </a:rPr>
                  <a:t>ТК НДТ</a:t>
                </a:r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1747838" y="3466306"/>
                <a:ext cx="1314450" cy="387350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rgbClr val="0070C0"/>
                    </a:solidFill>
                    <a:cs typeface="Times New Roman" pitchFamily="18" charset="0"/>
                  </a:rPr>
                  <a:t>Секретариат ТК НДТ</a:t>
                </a:r>
              </a:p>
            </p:txBody>
          </p:sp>
          <p:sp>
            <p:nvSpPr>
              <p:cNvPr id="60" name="TextBox 29"/>
              <p:cNvSpPr txBox="1">
                <a:spLocks noChangeArrowheads="1"/>
              </p:cNvSpPr>
              <p:nvPr/>
            </p:nvSpPr>
            <p:spPr bwMode="auto">
              <a:xfrm>
                <a:off x="6785611" y="1769333"/>
                <a:ext cx="417157" cy="4732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b="1">
                    <a:solidFill>
                      <a:srgbClr val="0070C0"/>
                    </a:solidFill>
                    <a:latin typeface="+mn-lt"/>
                    <a:cs typeface="Times New Roman" pitchFamily="18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ru-RU" dirty="0"/>
                  <a:t>…</a:t>
                </a:r>
              </a:p>
            </p:txBody>
          </p:sp>
        </p:grpSp>
        <p:cxnSp>
          <p:nvCxnSpPr>
            <p:cNvPr id="57" name="Прямая соединительная линия 56"/>
            <p:cNvCxnSpPr/>
            <p:nvPr/>
          </p:nvCxnSpPr>
          <p:spPr bwMode="auto">
            <a:xfrm flipH="1">
              <a:off x="6113464" y="3987801"/>
              <a:ext cx="1587" cy="28733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 bwMode="auto">
            <a:xfrm>
              <a:off x="8474076" y="5184776"/>
              <a:ext cx="0" cy="163513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 bwMode="auto">
            <a:xfrm>
              <a:off x="9959976" y="5184776"/>
              <a:ext cx="0" cy="163513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>
              <a:off x="8474076" y="3983039"/>
              <a:ext cx="3175" cy="80168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 bwMode="auto">
            <a:xfrm>
              <a:off x="7339014" y="3983039"/>
              <a:ext cx="1587" cy="80168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 bwMode="auto">
            <a:xfrm>
              <a:off x="9975851" y="3968751"/>
              <a:ext cx="1588" cy="80327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Скругленный прямоугольник 87"/>
            <p:cNvSpPr/>
            <p:nvPr/>
          </p:nvSpPr>
          <p:spPr bwMode="auto">
            <a:xfrm>
              <a:off x="6881814" y="4332289"/>
              <a:ext cx="3648075" cy="254000"/>
            </a:xfrm>
            <a:prstGeom prst="roundRect">
              <a:avLst>
                <a:gd name="adj" fmla="val 8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70C0"/>
                  </a:solidFill>
                  <a:cs typeface="Times New Roman" pitchFamily="18" charset="0"/>
                </a:rPr>
                <a:t>Единые подходы к разработке Справочников НДТ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961686" y="2293134"/>
              <a:ext cx="3773839" cy="946150"/>
              <a:chOff x="5799139" y="1379539"/>
              <a:chExt cx="3773839" cy="946150"/>
            </a:xfrm>
          </p:grpSpPr>
          <p:pic>
            <p:nvPicPr>
              <p:cNvPr id="37" name="Рисунок 13" descr="Минпромторг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433" t="22238" r="12663" b="16171"/>
              <a:stretch>
                <a:fillRect/>
              </a:stretch>
            </p:blipFill>
            <p:spPr bwMode="auto">
              <a:xfrm>
                <a:off x="5799139" y="1444626"/>
                <a:ext cx="830262" cy="546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pic>
            <p:nvPicPr>
              <p:cNvPr id="38" name="Рисунок 14" descr="Минприроды России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00" t="6602" r="7410" b="8644"/>
              <a:stretch>
                <a:fillRect/>
              </a:stretch>
            </p:blipFill>
            <p:spPr bwMode="auto">
              <a:xfrm>
                <a:off x="6796089" y="1379539"/>
                <a:ext cx="569912" cy="5540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pic>
            <p:nvPicPr>
              <p:cNvPr id="39" name="Рисунок 27" descr="minenergo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35864" y="1387476"/>
                <a:ext cx="757237" cy="6032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pic>
            <p:nvPicPr>
              <p:cNvPr id="25606" name="Picture 6" descr="https://encrypted-tbn1.gstatic.com/images?q=tbn:ANd9GcQXsXin6WTHKk8KgqQQ_G_uHGOgxkgjzuwhGasqz_LLw17aRNdW_w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69" r="11385" b="18454"/>
              <a:stretch/>
            </p:blipFill>
            <p:spPr bwMode="auto">
              <a:xfrm>
                <a:off x="8277226" y="1379539"/>
                <a:ext cx="1108075" cy="5699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grpSp>
            <p:nvGrpSpPr>
              <p:cNvPr id="18454" name="Группа 79"/>
              <p:cNvGrpSpPr>
                <a:grpSpLocks/>
              </p:cNvGrpSpPr>
              <p:nvPr/>
            </p:nvGrpSpPr>
            <p:grpSpPr bwMode="auto">
              <a:xfrm>
                <a:off x="6192363" y="1939964"/>
                <a:ext cx="3380615" cy="202620"/>
                <a:chOff x="2810933" y="1794933"/>
                <a:chExt cx="4312356" cy="259645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992135" y="1894565"/>
                  <a:ext cx="0" cy="15257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024903" y="1902702"/>
                  <a:ext cx="0" cy="15257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6059697" y="1902702"/>
                  <a:ext cx="0" cy="15257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Полилиния 75"/>
                <p:cNvSpPr/>
                <p:nvPr/>
              </p:nvSpPr>
              <p:spPr>
                <a:xfrm>
                  <a:off x="2811540" y="1794884"/>
                  <a:ext cx="4311300" cy="260388"/>
                </a:xfrm>
                <a:custGeom>
                  <a:avLst/>
                  <a:gdLst>
                    <a:gd name="connsiteX0" fmla="*/ 0 w 4312356"/>
                    <a:gd name="connsiteY0" fmla="*/ 0 h 259645"/>
                    <a:gd name="connsiteX1" fmla="*/ 0 w 4312356"/>
                    <a:gd name="connsiteY1" fmla="*/ 259645 h 259645"/>
                    <a:gd name="connsiteX2" fmla="*/ 4312356 w 4312356"/>
                    <a:gd name="connsiteY2" fmla="*/ 259645 h 259645"/>
                    <a:gd name="connsiteX3" fmla="*/ 4312356 w 4312356"/>
                    <a:gd name="connsiteY3" fmla="*/ 0 h 259645"/>
                    <a:gd name="connsiteX4" fmla="*/ 4312356 w 4312356"/>
                    <a:gd name="connsiteY4" fmla="*/ 33867 h 25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2356" h="259645">
                      <a:moveTo>
                        <a:pt x="0" y="0"/>
                      </a:moveTo>
                      <a:lnTo>
                        <a:pt x="0" y="259645"/>
                      </a:lnTo>
                      <a:lnTo>
                        <a:pt x="4312356" y="259645"/>
                      </a:lnTo>
                      <a:lnTo>
                        <a:pt x="4312356" y="0"/>
                      </a:lnTo>
                      <a:lnTo>
                        <a:pt x="4312356" y="33867"/>
                      </a:lnTo>
                    </a:path>
                  </a:pathLst>
                </a:cu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>
                <a:off x="7927976" y="2141539"/>
                <a:ext cx="0" cy="18415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8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-417786" y="-95838"/>
            <a:ext cx="11541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Порядок разработки ИТС НДТ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72467" y="855681"/>
            <a:ext cx="213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экспертиза ТК 113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178493" y="1093492"/>
            <a:ext cx="1708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</a:p>
          <a:p>
            <a:pPr algn="ctr"/>
            <a:endParaRPr lang="ru-RU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0497744" y="1657602"/>
            <a:ext cx="165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03258" y="913871"/>
            <a:ext cx="191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63946" y="841384"/>
            <a:ext cx="0" cy="543595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954534" y="863692"/>
            <a:ext cx="0" cy="543595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950908" y="863692"/>
            <a:ext cx="0" cy="543595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950449" y="841384"/>
            <a:ext cx="0" cy="543595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022778" y="851210"/>
            <a:ext cx="0" cy="543595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132956" y="1691148"/>
            <a:ext cx="10439727" cy="305008"/>
          </a:xfrm>
          <a:prstGeom prst="rightArrow">
            <a:avLst>
              <a:gd name="adj1" fmla="val 50000"/>
              <a:gd name="adj2" fmla="val 8736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74359" y="917576"/>
            <a:ext cx="2071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утверждение состава ТРГ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1822" y="920034"/>
            <a:ext cx="1525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ИТС НДТ</a:t>
            </a:r>
          </a:p>
          <a:p>
            <a:pPr algn="ctr"/>
            <a:endParaRPr lang="ru-RU" sz="1600" b="1" dirty="0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850611"/>
            <a:ext cx="1298556" cy="1298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jcy; &amp;kcy;&amp;ocy;&amp;mcy;&amp;pcy;&amp;softcy;&amp;yucy;&amp;tcy;&amp;ie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25" y="3065109"/>
            <a:ext cx="444434" cy="587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jcy; &amp;kcy;&amp;ocy;&amp;mcy;&amp;pcy;&amp;softcy;&amp;yucy;&amp;tcy;&amp;ie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82" y="3416246"/>
            <a:ext cx="444434" cy="587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jcy; &amp;kcy;&amp;ocy;&amp;mcy;&amp;pcy;&amp;softcy;&amp;yucy;&amp;tcy;&amp;ie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70" y="3652843"/>
            <a:ext cx="444434" cy="587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 rot="16200000">
            <a:off x="284071" y="3312194"/>
            <a:ext cx="1136453" cy="613098"/>
          </a:xfrm>
          <a:prstGeom prst="stripedRightArrow">
            <a:avLst>
              <a:gd name="adj1" fmla="val 41172"/>
              <a:gd name="adj2" fmla="val 6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4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" y="4574871"/>
            <a:ext cx="777059" cy="7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4" descr="Минприроды России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0" t="6602" r="7410" b="8644"/>
          <a:stretch>
            <a:fillRect/>
          </a:stretch>
        </p:blipFill>
        <p:spPr bwMode="auto">
          <a:xfrm>
            <a:off x="1120895" y="4982190"/>
            <a:ext cx="745336" cy="64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27" descr="minener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60" y="5351930"/>
            <a:ext cx="993256" cy="70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29"/>
          <p:cNvSpPr txBox="1">
            <a:spLocks noChangeArrowheads="1"/>
          </p:cNvSpPr>
          <p:nvPr/>
        </p:nvSpPr>
        <p:spPr bwMode="auto">
          <a:xfrm>
            <a:off x="1249856" y="5774239"/>
            <a:ext cx="426803" cy="38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70C0"/>
                </a:solidFill>
                <a:latin typeface="+mn-lt"/>
                <a:cs typeface="Times New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1" hangingPunct="1">
              <a:defRPr/>
            </a:pPr>
            <a:r>
              <a:rPr lang="ru-RU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2754" y="3637748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14" y="1923384"/>
            <a:ext cx="1298556" cy="1298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Штриховая стрелка вправо 113"/>
          <p:cNvSpPr/>
          <p:nvPr/>
        </p:nvSpPr>
        <p:spPr>
          <a:xfrm rot="16200000">
            <a:off x="2627844" y="3598234"/>
            <a:ext cx="1028791" cy="306186"/>
          </a:xfrm>
          <a:prstGeom prst="stripedRightArrow">
            <a:avLst>
              <a:gd name="adj1" fmla="val 41172"/>
              <a:gd name="adj2" fmla="val 6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4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3" y="4593660"/>
            <a:ext cx="777059" cy="7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0" y="4906100"/>
            <a:ext cx="777059" cy="7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0" y="5430914"/>
            <a:ext cx="777059" cy="77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Штриховая стрелка вправо 117"/>
          <p:cNvSpPr/>
          <p:nvPr/>
        </p:nvSpPr>
        <p:spPr>
          <a:xfrm rot="5400000">
            <a:off x="2241572" y="3598706"/>
            <a:ext cx="1028791" cy="306186"/>
          </a:xfrm>
          <a:prstGeom prst="stripedRightArrow">
            <a:avLst>
              <a:gd name="adj1" fmla="val 41172"/>
              <a:gd name="adj2" fmla="val 6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1878186" y="3489850"/>
            <a:ext cx="903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 rot="5400000">
            <a:off x="2852165" y="3566903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019" y="2572662"/>
            <a:ext cx="1749286" cy="11730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" name="Штриховая стрелка вправо 121"/>
          <p:cNvSpPr/>
          <p:nvPr/>
        </p:nvSpPr>
        <p:spPr>
          <a:xfrm rot="5400000">
            <a:off x="4655235" y="3799085"/>
            <a:ext cx="656836" cy="697628"/>
          </a:xfrm>
          <a:prstGeom prst="stripedRightArrow">
            <a:avLst>
              <a:gd name="adj1" fmla="val 41172"/>
              <a:gd name="adj2" fmla="val 50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01" y="4655524"/>
            <a:ext cx="1596504" cy="14303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2397" y="4902235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ИТС НДТ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37" y="1902301"/>
            <a:ext cx="1806598" cy="1354948"/>
          </a:xfrm>
          <a:prstGeom prst="rect">
            <a:avLst/>
          </a:prstGeom>
        </p:spPr>
      </p:pic>
      <p:sp>
        <p:nvSpPr>
          <p:cNvPr id="126" name="Штриховая стрелка вправо 125"/>
          <p:cNvSpPr/>
          <p:nvPr/>
        </p:nvSpPr>
        <p:spPr>
          <a:xfrm rot="5400000">
            <a:off x="6691902" y="3841350"/>
            <a:ext cx="1136453" cy="613098"/>
          </a:xfrm>
          <a:prstGeom prst="stripedRightArrow">
            <a:avLst>
              <a:gd name="adj1" fmla="val 41172"/>
              <a:gd name="adj2" fmla="val 6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6" y="4680258"/>
            <a:ext cx="1800067" cy="1225783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4224667" y="2089795"/>
            <a:ext cx="158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РАБОЧАЯ ГРУППА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165138" y="5804882"/>
            <a:ext cx="158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РАБОЧАЯ ГРУППА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756678" y="3497302"/>
            <a:ext cx="169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ЗАМЕЧАНИЯ, ПРЕДЛОЖЕНИЯ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71" y="2031384"/>
            <a:ext cx="1560711" cy="1554615"/>
          </a:xfrm>
          <a:prstGeom prst="rect">
            <a:avLst/>
          </a:prstGeom>
        </p:spPr>
      </p:pic>
      <p:sp>
        <p:nvSpPr>
          <p:cNvPr id="131" name="Штриховая стрелка вправо 130"/>
          <p:cNvSpPr/>
          <p:nvPr/>
        </p:nvSpPr>
        <p:spPr>
          <a:xfrm rot="5400000">
            <a:off x="8675680" y="3725560"/>
            <a:ext cx="656836" cy="697628"/>
          </a:xfrm>
          <a:prstGeom prst="stripedRightArrow">
            <a:avLst>
              <a:gd name="adj1" fmla="val 41172"/>
              <a:gd name="adj2" fmla="val 50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46" y="4581999"/>
            <a:ext cx="1596504" cy="1430389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8446862" y="4926242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ИТС НДТ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44" y="3170837"/>
            <a:ext cx="1699767" cy="16997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9" y="4457142"/>
            <a:ext cx="1097871" cy="3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7370401" y="2259087"/>
            <a:ext cx="2800029" cy="22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7349135" y="2259087"/>
            <a:ext cx="2800029" cy="22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297173" y="2651586"/>
            <a:ext cx="4063353" cy="10872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Росстат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74" y="216926"/>
            <a:ext cx="9579238" cy="56494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Источники данных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128" y="1819506"/>
            <a:ext cx="4470122" cy="9934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BREF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Европейский справочник НДТ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Овал 5"/>
          <p:cNvSpPr/>
          <p:nvPr/>
        </p:nvSpPr>
        <p:spPr>
          <a:xfrm>
            <a:off x="1131201" y="3486841"/>
            <a:ext cx="4229325" cy="11170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Анкета – опросник </a:t>
            </a:r>
          </a:p>
        </p:txBody>
      </p:sp>
      <p:pic>
        <p:nvPicPr>
          <p:cNvPr id="7" name="Picture 6" descr="https://upload.wikimedia.org/wikipedia/commons/thumb/f/ff/European_flag,_upside_down.svg/200px-European_flag,_upside_dow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8122" r="20894" b="5636"/>
          <a:stretch/>
        </p:blipFill>
        <p:spPr bwMode="auto">
          <a:xfrm>
            <a:off x="1500283" y="1996263"/>
            <a:ext cx="615324" cy="52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s03fZy3DZM-P18JgJ4OS0k3DcC8s9g3cHH23ely-YVddyU9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47" y="2850950"/>
            <a:ext cx="572596" cy="592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7327872" y="2246002"/>
            <a:ext cx="2800029" cy="22241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17193" y="2711730"/>
            <a:ext cx="170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Справочник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НДТ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490293" y="2810197"/>
            <a:ext cx="1659703" cy="32395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4969" y="3527899"/>
            <a:ext cx="1715027" cy="3416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93812" y="2621601"/>
            <a:ext cx="2367839" cy="29281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Показатели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24189" y="3481906"/>
            <a:ext cx="2442383" cy="29281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Показатели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88" y="3714084"/>
            <a:ext cx="615324" cy="62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16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95600" y="4542449"/>
            <a:ext cx="4437529" cy="7333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34" y="232808"/>
            <a:ext cx="10515600" cy="51077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ИТС в системе государственного регулирования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3" b="84118" l="1765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3749997" y="4638189"/>
            <a:ext cx="728638" cy="5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3" b="84118" l="1765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4597771" y="4638189"/>
            <a:ext cx="730493" cy="5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3-tub-ru.yandex.net/i?id=62ed9515a05e81b7daef558f2dba61c4&amp;n=33&amp;h=170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3" b="84118" l="1765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4841"/>
          <a:stretch/>
        </p:blipFill>
        <p:spPr bwMode="auto">
          <a:xfrm>
            <a:off x="5447400" y="4638189"/>
            <a:ext cx="773326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34526" y="4721807"/>
            <a:ext cx="5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ИТС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00616" y="1099116"/>
            <a:ext cx="4432513" cy="111653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Государственное регулирование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5246" y="2420471"/>
            <a:ext cx="824753" cy="2026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Промышленная политика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2336" y="2420468"/>
            <a:ext cx="849712" cy="2026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Экологическая политика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62477" y="2420468"/>
            <a:ext cx="833717" cy="2026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Энергетическая политика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99130" y="2420468"/>
            <a:ext cx="826885" cy="2026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Политика в области ЖКХ и строительства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7964" y="4726364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cs typeface="Times New Roman" panose="02020603050405020304" pitchFamily="18" charset="0"/>
              </a:rPr>
              <a:t>Уровень развития технологий</a:t>
            </a:r>
            <a:endParaRPr lang="ru-RU" i="1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7964" y="3248813"/>
            <a:ext cx="202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cs typeface="Times New Roman" panose="02020603050405020304" pitchFamily="18" charset="0"/>
              </a:rPr>
              <a:t>-НПА регуляторов</a:t>
            </a:r>
            <a:endParaRPr lang="ru-RU" i="1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7963" y="1771262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cs typeface="Times New Roman" panose="02020603050405020304" pitchFamily="18" charset="0"/>
              </a:rPr>
              <a:t>-Правоприменение</a:t>
            </a:r>
            <a:endParaRPr lang="ru-RU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60788" y="177837"/>
            <a:ext cx="10785500" cy="681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Принцип паритета интересов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-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постулат НДТ</a:t>
            </a: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3102504" y="2562791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pic>
        <p:nvPicPr>
          <p:cNvPr id="35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1270001"/>
            <a:ext cx="9465733" cy="59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867" y="999066"/>
            <a:ext cx="264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Гармонизация </a:t>
            </a:r>
            <a:r>
              <a:rPr lang="ru-RU" sz="2000" b="1" dirty="0"/>
              <a:t>интересов государства, общества и бизнес игроков</a:t>
            </a:r>
            <a:r>
              <a:rPr lang="ru-RU" sz="2000" dirty="0"/>
              <a:t> </a:t>
            </a:r>
            <a:r>
              <a:rPr lang="ru-RU" sz="2000" dirty="0" smtClean="0"/>
              <a:t>– постулат успешного </a:t>
            </a:r>
            <a:r>
              <a:rPr lang="ru-RU" sz="2000" dirty="0"/>
              <a:t>экономического развития и экологической безопасности </a:t>
            </a:r>
            <a:r>
              <a:rPr lang="ru-RU" sz="2000" dirty="0" smtClean="0"/>
              <a:t>государства</a:t>
            </a:r>
            <a:endParaRPr lang="ru-RU" sz="2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06212" y="5075554"/>
            <a:ext cx="1341787" cy="8849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568" y="3213100"/>
            <a:ext cx="1324860" cy="884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8268" y="3234268"/>
            <a:ext cx="138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КЭР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2935" y="3251199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ИТС НДТ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36935" y="1947333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НПА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0"/>
            <a:ext cx="1693333" cy="1693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655718" y="5196018"/>
            <a:ext cx="43909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(495)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543-72-62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buro.ndt@vniismt.ru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http://burondt.ru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3504" y="2233500"/>
            <a:ext cx="5694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84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Бюро НДТ" id="{E017893F-BF6A-469C-86FB-4A21CE2F2BC3}" vid="{347ACB1D-1B84-4A49-B2BA-8C454A39DE1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4757</TotalTime>
  <Words>205</Words>
  <Application>Microsoft Office PowerPoint</Application>
  <PresentationFormat>Широкоэкранный</PresentationFormat>
  <Paragraphs>72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Источники данных</vt:lpstr>
      <vt:lpstr>ИТС в системе государственного регулирования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Гревцов</dc:creator>
  <cp:lastModifiedBy>Кирилл Александрович Щелчков</cp:lastModifiedBy>
  <cp:revision>226</cp:revision>
  <cp:lastPrinted>2016-11-15T13:37:28Z</cp:lastPrinted>
  <dcterms:created xsi:type="dcterms:W3CDTF">2015-02-04T11:31:51Z</dcterms:created>
  <dcterms:modified xsi:type="dcterms:W3CDTF">2016-11-21T12:36:49Z</dcterms:modified>
</cp:coreProperties>
</file>