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7" r:id="rId2"/>
    <p:sldId id="507" r:id="rId3"/>
    <p:sldId id="447" r:id="rId4"/>
    <p:sldId id="448" r:id="rId5"/>
    <p:sldId id="505" r:id="rId6"/>
    <p:sldId id="451" r:id="rId7"/>
    <p:sldId id="454" r:id="rId8"/>
    <p:sldId id="472" r:id="rId9"/>
    <p:sldId id="500" r:id="rId10"/>
    <p:sldId id="497" r:id="rId11"/>
    <p:sldId id="498" r:id="rId12"/>
    <p:sldId id="493" r:id="rId13"/>
    <p:sldId id="494" r:id="rId14"/>
    <p:sldId id="495" r:id="rId15"/>
    <p:sldId id="496" r:id="rId16"/>
    <p:sldId id="506" r:id="rId17"/>
    <p:sldId id="501" r:id="rId18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845"/>
    <a:srgbClr val="994136"/>
    <a:srgbClr val="990000"/>
    <a:srgbClr val="B6066F"/>
    <a:srgbClr val="760000"/>
    <a:srgbClr val="DDA09F"/>
    <a:srgbClr val="FFFFCC"/>
    <a:srgbClr val="D57205"/>
    <a:srgbClr val="CC5F0E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994" autoAdjust="0"/>
  </p:normalViewPr>
  <p:slideViewPr>
    <p:cSldViewPr>
      <p:cViewPr varScale="1">
        <p:scale>
          <a:sx n="70" d="100"/>
          <a:sy n="70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ngurgurova\Dropbox\Documents\Presentations\Countries%20by%20number%20of%20uni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msk-fs01\diskK\DEPARTMENTS\SEDeC\General\&#1043;&#1083;&#1086;&#1073;&#1072;&#1083;&#1100;&#1085;&#1086;&#1077;%20&#1086;&#1073;&#1088;&#1072;&#1079;&#1086;&#1074;&#1072;&#1085;&#1080;&#1077;\&#1054;&#1088;&#1075;&#1072;&#1085;&#1080;&#1079;&#1072;&#1094;&#1080;&#1080;-&#1088;&#1072;&#1073;&#1086;&#1090;&#1086;&#1076;&#1072;&#1090;&#1077;&#1083;&#1080;\&#1088;&#1072;&#1073;&#1086;&#1090;&#1086;&#1076;&#1072;&#1090;&#1077;&#1083;&#1080;_&#1089;%20&#1088;&#1072;&#1079;&#1073;&#1080;&#1074;&#1082;&#1086;&#1081;%20&#1085;&#1072;%20&#1090;&#1077;&#1088;&#1088;&#1080;&#1090;&#1086;&#1088;&#1080;&#1080;%20(&#1102;&#1088;.&#1072;&#1076;&#1088;&#1077;&#1089;)_2015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94136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ru!$A$2:$A$16</c:f>
              <c:strCache>
                <c:ptCount val="15"/>
                <c:pt idx="0">
                  <c:v>Другие страны</c:v>
                </c:pt>
                <c:pt idx="1">
                  <c:v>Корея </c:v>
                </c:pt>
                <c:pt idx="2">
                  <c:v>Бельгия</c:v>
                </c:pt>
                <c:pt idx="3">
                  <c:v>Италия</c:v>
                </c:pt>
                <c:pt idx="4">
                  <c:v>Щвейцария</c:v>
                </c:pt>
                <c:pt idx="5">
                  <c:v>Швеция</c:v>
                </c:pt>
                <c:pt idx="6">
                  <c:v>Франция</c:v>
                </c:pt>
                <c:pt idx="7">
                  <c:v>Япония</c:v>
                </c:pt>
                <c:pt idx="8">
                  <c:v>Нидерланды</c:v>
                </c:pt>
                <c:pt idx="9">
                  <c:v>Китай + Гонконг</c:v>
                </c:pt>
                <c:pt idx="10">
                  <c:v>Австралия</c:v>
                </c:pt>
                <c:pt idx="11">
                  <c:v>Канада</c:v>
                </c:pt>
                <c:pt idx="12">
                  <c:v>Германия</c:v>
                </c:pt>
                <c:pt idx="13">
                  <c:v>Великобритания</c:v>
                </c:pt>
                <c:pt idx="14">
                  <c:v>США</c:v>
                </c:pt>
              </c:strCache>
            </c:strRef>
          </c:cat>
          <c:val>
            <c:numRef>
              <c:f>ru!$B$2:$B$16</c:f>
              <c:numCache>
                <c:formatCode>#,##0</c:formatCode>
                <c:ptCount val="15"/>
                <c:pt idx="0">
                  <c:v>53</c:v>
                </c:pt>
                <c:pt idx="1">
                  <c:v>6</c:v>
                </c:pt>
                <c:pt idx="2">
                  <c:v>6</c:v>
                </c:pt>
                <c:pt idx="3">
                  <c:v>7</c:v>
                </c:pt>
                <c:pt idx="4">
                  <c:v>7</c:v>
                </c:pt>
                <c:pt idx="5">
                  <c:v>9</c:v>
                </c:pt>
                <c:pt idx="6">
                  <c:v>11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13</c:v>
                </c:pt>
                <c:pt idx="11">
                  <c:v>15</c:v>
                </c:pt>
                <c:pt idx="12">
                  <c:v>25</c:v>
                </c:pt>
                <c:pt idx="13">
                  <c:v>33</c:v>
                </c:pt>
                <c:pt idx="14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974592"/>
        <c:axId val="80976128"/>
      </c:barChart>
      <c:catAx>
        <c:axId val="8097459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214845"/>
                </a:solidFill>
              </a:defRPr>
            </a:pPr>
            <a:endParaRPr lang="ru-RU"/>
          </a:p>
        </c:txPr>
        <c:crossAx val="80976128"/>
        <c:crosses val="autoZero"/>
        <c:auto val="1"/>
        <c:lblAlgn val="ctr"/>
        <c:lblOffset val="100"/>
        <c:noMultiLvlLbl val="0"/>
      </c:catAx>
      <c:valAx>
        <c:axId val="80976128"/>
        <c:scaling>
          <c:orientation val="minMax"/>
        </c:scaling>
        <c:delete val="0"/>
        <c:axPos val="b"/>
        <c:numFmt formatCode="#,##0" sourceLinked="1"/>
        <c:majorTickMark val="out"/>
        <c:minorTickMark val="none"/>
        <c:tickLblPos val="nextTo"/>
        <c:crossAx val="809745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>
                    <a:latin typeface="Helio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'Диаграмма работодателей'!$A$2:$A$6</c:f>
              <c:strCache>
                <c:ptCount val="5"/>
                <c:pt idx="0">
                  <c:v>Промышленное предприятие </c:v>
                </c:pt>
                <c:pt idx="1">
                  <c:v>Образовательное учреждение</c:v>
                </c:pt>
                <c:pt idx="2">
                  <c:v>Научная организация</c:v>
                </c:pt>
                <c:pt idx="3">
                  <c:v>Организация социальной сферы</c:v>
                </c:pt>
                <c:pt idx="4">
                  <c:v>Медицинская организация</c:v>
                </c:pt>
              </c:strCache>
            </c:strRef>
          </c:cat>
          <c:val>
            <c:numRef>
              <c:f>'Диаграмма работодателей'!$B$2:$B$6</c:f>
              <c:numCache>
                <c:formatCode>0%</c:formatCode>
                <c:ptCount val="5"/>
                <c:pt idx="0" formatCode="0.00%">
                  <c:v>0.49009009009009008</c:v>
                </c:pt>
                <c:pt idx="1">
                  <c:v>0.27207207207207207</c:v>
                </c:pt>
                <c:pt idx="2">
                  <c:v>0.19099099099099098</c:v>
                </c:pt>
                <c:pt idx="3">
                  <c:v>1.8018018018018018E-2</c:v>
                </c:pt>
                <c:pt idx="4">
                  <c:v>3.2432432432432434E-2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21409823772029"/>
          <c:y val="0.14262437851097928"/>
          <c:w val="0.41595425571803524"/>
          <c:h val="0.7147508719121286"/>
        </c:manualLayout>
      </c:layout>
      <c:overlay val="0"/>
      <c:txPr>
        <a:bodyPr/>
        <a:lstStyle/>
        <a:p>
          <a:pPr>
            <a:defRPr sz="1200">
              <a:latin typeface="Helios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заявки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Sheet1!$B$3:$E$3</c:f>
              <c:strCache>
                <c:ptCount val="4"/>
                <c:pt idx="0">
                  <c:v>пилотный набор 2014г.</c:v>
                </c:pt>
                <c:pt idx="1">
                  <c:v>1 отбор 2015г.</c:v>
                </c:pt>
                <c:pt idx="2">
                  <c:v>2 отбор 2015г.</c:v>
                </c:pt>
                <c:pt idx="3">
                  <c:v>3 отбор 2015г.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139</c:v>
                </c:pt>
                <c:pt idx="1">
                  <c:v>207</c:v>
                </c:pt>
                <c:pt idx="2">
                  <c:v>209</c:v>
                </c:pt>
                <c:pt idx="3">
                  <c:v>200</c:v>
                </c:pt>
              </c:numCache>
            </c:numRef>
          </c:val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победители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Sheet1!$B$3:$E$3</c:f>
              <c:strCache>
                <c:ptCount val="4"/>
                <c:pt idx="0">
                  <c:v>пилотный набор 2014г.</c:v>
                </c:pt>
                <c:pt idx="1">
                  <c:v>1 отбор 2015г.</c:v>
                </c:pt>
                <c:pt idx="2">
                  <c:v>2 отбор 2015г.</c:v>
                </c:pt>
                <c:pt idx="3">
                  <c:v>3 отбор 2015г.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10</c:v>
                </c:pt>
                <c:pt idx="1">
                  <c:v>31</c:v>
                </c:pt>
                <c:pt idx="2">
                  <c:v>48</c:v>
                </c:pt>
                <c:pt idx="3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712896"/>
        <c:axId val="87714432"/>
      </c:barChart>
      <c:catAx>
        <c:axId val="87712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87714432"/>
        <c:crosses val="autoZero"/>
        <c:auto val="1"/>
        <c:lblAlgn val="ctr"/>
        <c:lblOffset val="100"/>
        <c:noMultiLvlLbl val="0"/>
      </c:catAx>
      <c:valAx>
        <c:axId val="877144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77128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3"/>
              <c:layout>
                <c:manualLayout>
                  <c:x val="-0.18875586345802273"/>
                  <c:y val="-7.239103914827547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4.4977648966706855E-2"/>
                  <c:y val="-3.181749288381206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страны!$A$3:$A$20</c:f>
              <c:strCache>
                <c:ptCount val="18"/>
                <c:pt idx="0">
                  <c:v>Австралия</c:v>
                </c:pt>
                <c:pt idx="1">
                  <c:v>Австрия</c:v>
                </c:pt>
                <c:pt idx="2">
                  <c:v>Бельгия</c:v>
                </c:pt>
                <c:pt idx="3">
                  <c:v>Великобритания</c:v>
                </c:pt>
                <c:pt idx="4">
                  <c:v>Германия</c:v>
                </c:pt>
                <c:pt idx="5">
                  <c:v>Дания</c:v>
                </c:pt>
                <c:pt idx="6">
                  <c:v>Израиль</c:v>
                </c:pt>
                <c:pt idx="7">
                  <c:v>Ирландия</c:v>
                </c:pt>
                <c:pt idx="8">
                  <c:v>Испания</c:v>
                </c:pt>
                <c:pt idx="9">
                  <c:v>Италия</c:v>
                </c:pt>
                <c:pt idx="10">
                  <c:v>Китай</c:v>
                </c:pt>
                <c:pt idx="11">
                  <c:v>Китай, Гонконг</c:v>
                </c:pt>
                <c:pt idx="12">
                  <c:v>Нидерланды</c:v>
                </c:pt>
                <c:pt idx="13">
                  <c:v>Сингапур</c:v>
                </c:pt>
                <c:pt idx="14">
                  <c:v>США</c:v>
                </c:pt>
                <c:pt idx="15">
                  <c:v>Франция</c:v>
                </c:pt>
                <c:pt idx="16">
                  <c:v>Швейцария</c:v>
                </c:pt>
                <c:pt idx="17">
                  <c:v>Швеция</c:v>
                </c:pt>
              </c:strCache>
            </c:strRef>
          </c:cat>
          <c:val>
            <c:numRef>
              <c:f>страны!$B$3:$B$20</c:f>
              <c:numCache>
                <c:formatCode>General</c:formatCode>
                <c:ptCount val="18"/>
                <c:pt idx="0">
                  <c:v>11</c:v>
                </c:pt>
                <c:pt idx="1">
                  <c:v>1</c:v>
                </c:pt>
                <c:pt idx="2">
                  <c:v>2</c:v>
                </c:pt>
                <c:pt idx="3">
                  <c:v>34</c:v>
                </c:pt>
                <c:pt idx="4">
                  <c:v>13</c:v>
                </c:pt>
                <c:pt idx="5">
                  <c:v>1</c:v>
                </c:pt>
                <c:pt idx="6">
                  <c:v>1</c:v>
                </c:pt>
                <c:pt idx="7">
                  <c:v>4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3</c:v>
                </c:pt>
                <c:pt idx="12">
                  <c:v>9</c:v>
                </c:pt>
                <c:pt idx="13">
                  <c:v>2</c:v>
                </c:pt>
                <c:pt idx="14">
                  <c:v>13</c:v>
                </c:pt>
                <c:pt idx="15">
                  <c:v>5</c:v>
                </c:pt>
                <c:pt idx="16">
                  <c:v>1</c:v>
                </c:pt>
                <c:pt idx="17">
                  <c:v>6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кадры!$A$4:$A$8</c:f>
              <c:strCache>
                <c:ptCount val="5"/>
                <c:pt idx="0">
                  <c:v>Инженерные кадры</c:v>
                </c:pt>
                <c:pt idx="1">
                  <c:v>Медицинские кадры</c:v>
                </c:pt>
                <c:pt idx="2">
                  <c:v>Научные кадры</c:v>
                </c:pt>
                <c:pt idx="3">
                  <c:v>Педагогические кадры</c:v>
                </c:pt>
                <c:pt idx="4">
                  <c:v>Управленческие кадры в социальной сфере</c:v>
                </c:pt>
              </c:strCache>
            </c:strRef>
          </c:cat>
          <c:val>
            <c:numRef>
              <c:f>кадры!$B$4:$B$8</c:f>
              <c:numCache>
                <c:formatCode>General</c:formatCode>
                <c:ptCount val="5"/>
                <c:pt idx="0">
                  <c:v>35</c:v>
                </c:pt>
                <c:pt idx="1">
                  <c:v>12</c:v>
                </c:pt>
                <c:pt idx="2">
                  <c:v>29</c:v>
                </c:pt>
                <c:pt idx="3">
                  <c:v>19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1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уровень!$A$4:$A$5</c:f>
              <c:strCache>
                <c:ptCount val="2"/>
                <c:pt idx="0">
                  <c:v>Аспирантура</c:v>
                </c:pt>
                <c:pt idx="1">
                  <c:v>Магистратура</c:v>
                </c:pt>
              </c:strCache>
            </c:strRef>
          </c:cat>
          <c:val>
            <c:numRef>
              <c:f>уровень!$B$4:$B$5</c:f>
              <c:numCache>
                <c:formatCode>General</c:formatCode>
                <c:ptCount val="2"/>
                <c:pt idx="0">
                  <c:v>32</c:v>
                </c:pt>
                <c:pt idx="1">
                  <c:v>78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0.51783</cdr:x>
      <cdr:y>0.37931</cdr:y>
    </cdr:from>
    <cdr:to>
      <cdr:x>0.98247</cdr:x>
      <cdr:y>0.48377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3906370" y="1676400"/>
          <a:ext cx="350520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ts val="1800"/>
            </a:spcBef>
          </a:pPr>
          <a:r>
            <a:rPr lang="en-US" sz="2400" b="1" dirty="0" smtClean="0">
              <a:solidFill>
                <a:srgbClr val="214845"/>
              </a:solidFill>
              <a:latin typeface="Helios" pitchFamily="34" charset="0"/>
            </a:rPr>
            <a:t>2</a:t>
          </a:r>
          <a:r>
            <a:rPr lang="ru-RU" sz="2400" b="1" dirty="0" smtClean="0">
              <a:solidFill>
                <a:srgbClr val="214845"/>
              </a:solidFill>
              <a:latin typeface="Helios" pitchFamily="34" charset="0"/>
            </a:rPr>
            <a:t>88 университетов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3D97712-DC4A-458B-A780-EAD040865861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8BE56EE-F62D-4034-8025-9CB8A1B53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94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E56EE-F62D-4034-8025-9CB8A1B5336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567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E56EE-F62D-4034-8025-9CB8A1B533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93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дополнить</a:t>
            </a:r>
            <a:r>
              <a:rPr lang="ru-RU" baseline="0" dirty="0" smtClean="0"/>
              <a:t> критериями для участников из программы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E56EE-F62D-4034-8025-9CB8A1B533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82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E56EE-F62D-4034-8025-9CB8A1B533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82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P:\15_SEDEC\GlobalEducationProgramme\Certificate\Certificate_A4_2015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9832"/>
            <a:ext cx="9144000" cy="480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517283" y="379205"/>
            <a:ext cx="1417320" cy="897775"/>
          </a:xfrm>
          <a:prstGeom prst="rect">
            <a:avLst/>
          </a:prstGeom>
          <a:noFill/>
          <a:ln>
            <a:noFill/>
          </a:ln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>
            <a:lvl1pPr algn="ctr">
              <a:defRPr sz="4000">
                <a:solidFill>
                  <a:srgbClr val="99413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8862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dirty="0" smtClean="0"/>
              <a:t>Образец подзаголовка</a:t>
            </a:r>
            <a:endParaRPr lang="en-US" dirty="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0030" y="557107"/>
            <a:ext cx="1728192" cy="541971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https://fbcdn-profile-a.akamaihd.net/hprofile-ak-ash3/s160x160/580729_336747239721766_2070543031_a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229" y="152400"/>
            <a:ext cx="1503783" cy="150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020" y="309799"/>
            <a:ext cx="1897380" cy="103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69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A950F-00B9-40AA-BD0C-2C542F3B7A80}" type="datetime1">
              <a:rPr lang="ru-RU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17.11.2015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C0C0C0">
                    <a:lumMod val="50000"/>
                  </a:srgbClr>
                </a:solidFill>
              </a:rPr>
              <a:t>Московская школа управления СКОЛКОВО</a:t>
            </a:r>
            <a:endParaRPr lang="en-US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4D3AB-9D2D-40BD-AF12-25C689F6B660}" type="slidenum">
              <a:rPr lang="en-US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2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1962" y="390525"/>
            <a:ext cx="1784838" cy="5735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47451" y="390525"/>
            <a:ext cx="5213838" cy="5735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0F1F1-4921-49EB-B2D6-911472C8E255}" type="datetime1">
              <a:rPr lang="ru-RU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17.11.2015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C0C0C0">
                    <a:lumMod val="50000"/>
                  </a:srgbClr>
                </a:solidFill>
              </a:rPr>
              <a:t>Московская школа управления СКОЛКОВО</a:t>
            </a:r>
            <a:endParaRPr lang="en-US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06B48-C7F6-4242-B083-5CAF28BC3717}" type="slidenum">
              <a:rPr lang="en-US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2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FD32F-260E-4BCC-9390-2899BB2A02EA}" type="datetime1">
              <a:rPr lang="ru-RU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17.11.2015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C0C0C0">
                    <a:lumMod val="50000"/>
                  </a:srgbClr>
                </a:solidFill>
              </a:rPr>
              <a:t>Московская школа управления СКОЛКОВО</a:t>
            </a:r>
            <a:endParaRPr lang="en-US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57ADC-75AE-4344-8C89-9F97EC0722FF}" type="slidenum">
              <a:rPr lang="en-US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893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34A49-2367-47F7-AB10-B9B49398E824}" type="datetime1">
              <a:rPr lang="ru-RU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17.11.2015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C0C0C0">
                    <a:lumMod val="50000"/>
                  </a:srgbClr>
                </a:solidFill>
              </a:rPr>
              <a:t>Московская школа управления СКОЛКОВО</a:t>
            </a:r>
            <a:endParaRPr lang="en-US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C09DC-3ACD-4F31-A120-EDBEEF38475A}" type="slidenum">
              <a:rPr lang="en-US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4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7446" y="1773241"/>
            <a:ext cx="3499338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462" y="1773241"/>
            <a:ext cx="3499338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617DC-0324-48D5-B327-9290959B9EE4}" type="datetime1">
              <a:rPr lang="ru-RU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17.11.2015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C0C0C0">
                    <a:lumMod val="50000"/>
                  </a:srgbClr>
                </a:solidFill>
              </a:rPr>
              <a:t>Московская школа управления СКОЛКОВО</a:t>
            </a:r>
            <a:endParaRPr lang="en-US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AA27C-4879-4C67-8D1F-99D907ECE378}" type="slidenum">
              <a:rPr lang="en-US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70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4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4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1B5A2-7E5E-4C2F-9C56-DC4426DD461C}" type="datetime1">
              <a:rPr lang="ru-RU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17.11.2015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C0C0C0">
                    <a:lumMod val="50000"/>
                  </a:srgbClr>
                </a:solidFill>
              </a:rPr>
              <a:t>Московская школа управления СКОЛКОВО</a:t>
            </a:r>
            <a:endParaRPr lang="en-US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541FF-F581-49E3-AAD2-F610B4C6F4C5}" type="slidenum">
              <a:rPr lang="en-US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46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D22BC-D7FB-491E-A50B-0F25EF98AB62}" type="datetime1">
              <a:rPr lang="ru-RU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17.11.2015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C0C0C0">
                    <a:lumMod val="50000"/>
                  </a:srgbClr>
                </a:solidFill>
              </a:rPr>
              <a:t>Московская школа управления СКОЛКОВО</a:t>
            </a:r>
            <a:endParaRPr lang="en-US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BA7DF-6DD4-4FAC-ACD3-93E10BB9FF12}" type="slidenum">
              <a:rPr lang="en-US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71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E969A-25CA-4610-A294-601AB51692D0}" type="datetime1">
              <a:rPr lang="ru-RU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17.11.2015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C0C0C0">
                    <a:lumMod val="50000"/>
                  </a:srgbClr>
                </a:solidFill>
              </a:rPr>
              <a:t>Московская школа управления СКОЛКОВО</a:t>
            </a:r>
            <a:endParaRPr lang="en-US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646D0-C75C-47E9-894F-36891E1ED298}" type="slidenum">
              <a:rPr lang="en-US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211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AE314-DE22-468A-85BF-23A433857342}" type="datetime1">
              <a:rPr lang="ru-RU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17.11.2015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C0C0C0">
                    <a:lumMod val="50000"/>
                  </a:srgbClr>
                </a:solidFill>
              </a:rPr>
              <a:t>Московская школа управления СКОЛКОВО</a:t>
            </a:r>
            <a:endParaRPr lang="en-US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46E2B-FBCF-4A5A-A043-16E5E7D02C3A}" type="slidenum">
              <a:rPr lang="en-US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8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00D82-F408-4DD4-94CD-A9D763422A7A}" type="datetime1">
              <a:rPr lang="ru-RU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17.11.2015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C0C0C0">
                    <a:lumMod val="50000"/>
                  </a:srgbClr>
                </a:solidFill>
              </a:rPr>
              <a:t>Московская школа управления СКОЛКОВО</a:t>
            </a:r>
            <a:endParaRPr lang="en-US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92BDE-EEED-4349-B3B0-C7FEE23B6B5B}" type="slidenum">
              <a:rPr lang="en-US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63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268415" y="390527"/>
            <a:ext cx="5427785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283" y="1773241"/>
            <a:ext cx="8169517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 smtClean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08438" y="6477009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chemeClr val="accent1">
                    <a:lumMod val="50000"/>
                  </a:schemeClr>
                </a:solidFill>
                <a:latin typeface="Helios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D5276D-F72D-4CB2-AB18-E433F7C830B5}" type="datetime1">
              <a:rPr lang="ru-RU" smtClean="0">
                <a:solidFill>
                  <a:srgbClr val="C0C0C0">
                    <a:lumMod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17.11.2015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2209800" y="6477009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dirty="0" smtClean="0">
                <a:solidFill>
                  <a:schemeClr val="accent1">
                    <a:lumMod val="50000"/>
                  </a:schemeClr>
                </a:solidFill>
                <a:latin typeface="Helios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C0C0C0">
                    <a:lumMod val="50000"/>
                  </a:srgbClr>
                </a:solidFill>
              </a:rPr>
              <a:t>Московская школа управления СКОЛКОВО</a:t>
            </a:r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877050" y="6477009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chemeClr val="accent1">
                    <a:lumMod val="50000"/>
                  </a:schemeClr>
                </a:solidFill>
                <a:latin typeface="Helios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A6FF3B-E4AA-4F57-976D-621456ADAB97}" type="slidenum">
              <a:rPr lang="en-US" smtClean="0">
                <a:solidFill>
                  <a:srgbClr val="C0C0C0">
                    <a:lumMod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pic>
        <p:nvPicPr>
          <p:cNvPr id="1031" name="Picture 1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 bwMode="auto">
          <a:xfrm>
            <a:off x="517283" y="388938"/>
            <a:ext cx="1417320" cy="89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s://fbcdn-profile-a.akamaihd.net/hprofile-ak-ash3/s160x160/580729_336747239721766_2070543031_a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8938"/>
            <a:ext cx="1079848" cy="107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:\15_SEDEC\GlobalEducationProgramme\Certificate\Certificate_A4_2015_.jp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933" y="4724400"/>
            <a:ext cx="4057891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84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0">
          <a:solidFill>
            <a:srgbClr val="994136"/>
          </a:solidFill>
          <a:latin typeface="HeliosBlack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452438" indent="-452438" algn="l" rtl="0" eaLnBrk="0" fontAlgn="base" hangingPunct="0">
        <a:spcBef>
          <a:spcPct val="20000"/>
        </a:spcBef>
        <a:spcAft>
          <a:spcPct val="0"/>
        </a:spcAft>
        <a:buClr>
          <a:srgbClr val="994136"/>
        </a:buClr>
        <a:buFont typeface="Wingdings" panose="05000000000000000000" pitchFamily="2" charset="2"/>
        <a:buChar char="§"/>
        <a:defRPr sz="2400">
          <a:solidFill>
            <a:srgbClr val="214845"/>
          </a:solidFill>
          <a:latin typeface="Helios" pitchFamily="34" charset="0"/>
          <a:ea typeface="+mn-ea"/>
          <a:cs typeface="+mn-cs"/>
        </a:defRPr>
      </a:lvl1pPr>
      <a:lvl2pPr marL="10048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14845"/>
          </a:solidFill>
          <a:latin typeface="Helios" pitchFamily="34" charset="0"/>
        </a:defRPr>
      </a:lvl2pPr>
      <a:lvl3pPr marL="1412875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14845"/>
          </a:solidFill>
          <a:latin typeface="Helios" pitchFamily="34" charset="0"/>
        </a:defRPr>
      </a:lvl3pPr>
      <a:lvl4pPr marL="1820863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214845"/>
          </a:solidFill>
          <a:latin typeface="Helios" pitchFamily="34" charset="0"/>
        </a:defRPr>
      </a:lvl4pPr>
      <a:lvl5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214845"/>
          </a:solidFill>
          <a:latin typeface="Helios" pitchFamily="34" charset="0"/>
        </a:defRPr>
      </a:lvl5pPr>
      <a:lvl6pPr marL="268605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314325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60045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405765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hyperlink" Target="mailto:Anna_Getmanskaya@skolkovo.ru" TargetMode="External"/><Relationship Id="rId3" Type="http://schemas.openxmlformats.org/officeDocument/2006/relationships/hyperlink" Target="mailto:globaledu@skolkovo.ru" TargetMode="External"/><Relationship Id="rId7" Type="http://schemas.openxmlformats.org/officeDocument/2006/relationships/image" Target="../media/image33.jpeg"/><Relationship Id="rId12" Type="http://schemas.openxmlformats.org/officeDocument/2006/relationships/image" Target="../media/image22.jpeg"/><Relationship Id="rId2" Type="http://schemas.openxmlformats.org/officeDocument/2006/relationships/hyperlink" Target="http://www.educationglobal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hyperlink" Target="https://vk.com/educationglobal_ru" TargetMode="External"/><Relationship Id="rId10" Type="http://schemas.openxmlformats.org/officeDocument/2006/relationships/image" Target="../media/image36.jpeg"/><Relationship Id="rId4" Type="http://schemas.openxmlformats.org/officeDocument/2006/relationships/hyperlink" Target="http://www.facebook.com/educationglobal.ru" TargetMode="External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0"/>
            <a:ext cx="6629400" cy="2514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baseline="30000" dirty="0">
                <a:latin typeface="Helios" pitchFamily="34" charset="0"/>
              </a:rPr>
              <a:t>ПРОГРАММА</a:t>
            </a:r>
            <a:r>
              <a:rPr lang="en-US" baseline="30000" dirty="0">
                <a:latin typeface="Helios" pitchFamily="34" charset="0"/>
              </a:rPr>
              <a:t/>
            </a:r>
            <a:br>
              <a:rPr lang="en-US" baseline="30000" dirty="0">
                <a:latin typeface="Helios" pitchFamily="34" charset="0"/>
              </a:rPr>
            </a:br>
            <a:r>
              <a:rPr lang="ru-RU" baseline="30000" dirty="0"/>
              <a:t>«ГЛОБАЛЬНОЕ </a:t>
            </a:r>
            <a:r>
              <a:rPr lang="ru-RU" baseline="30000" dirty="0" smtClean="0"/>
              <a:t>ОБРАЗОВАНИЕ»:</a:t>
            </a:r>
            <a:r>
              <a:rPr lang="en-US" dirty="0" smtClean="0"/>
              <a:t> </a:t>
            </a:r>
            <a:r>
              <a:rPr lang="ru-RU" baseline="30000" dirty="0" smtClean="0"/>
              <a:t>укрепление </a:t>
            </a:r>
            <a:r>
              <a:rPr lang="ru-RU" baseline="30000" dirty="0"/>
              <a:t>кадрового потенциала предприятий при финансовой поддержке государства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3998893"/>
            <a:ext cx="6629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aseline="30000" dirty="0">
                <a:solidFill>
                  <a:schemeClr val="bg2">
                    <a:lumMod val="75000"/>
                  </a:schemeClr>
                </a:solidFill>
                <a:latin typeface="HeliosBlack" pitchFamily="34" charset="0"/>
                <a:ea typeface="+mj-ea"/>
                <a:cs typeface="+mj-cs"/>
              </a:rPr>
              <a:t>Презентация для  </a:t>
            </a:r>
            <a:r>
              <a:rPr lang="ru-RU" sz="2800" baseline="30000" dirty="0">
                <a:solidFill>
                  <a:schemeClr val="bg2">
                    <a:lumMod val="75000"/>
                  </a:schemeClr>
                </a:solidFill>
                <a:latin typeface="HeliosBlack" pitchFamily="34" charset="0"/>
                <a:ea typeface="+mj-ea"/>
                <a:cs typeface="+mj-cs"/>
              </a:rPr>
              <a:t>заседания </a:t>
            </a:r>
            <a:endParaRPr lang="ru-RU" sz="2800" baseline="30000" dirty="0" smtClean="0">
              <a:solidFill>
                <a:schemeClr val="bg2">
                  <a:lumMod val="75000"/>
                </a:schemeClr>
              </a:solidFill>
              <a:latin typeface="HeliosBlack" pitchFamily="34" charset="0"/>
              <a:ea typeface="+mj-ea"/>
              <a:cs typeface="+mj-cs"/>
            </a:endParaRPr>
          </a:p>
          <a:p>
            <a:pPr algn="ctr"/>
            <a:r>
              <a:rPr lang="ru-RU" sz="2800" baseline="30000" dirty="0" smtClean="0">
                <a:solidFill>
                  <a:schemeClr val="bg2">
                    <a:lumMod val="75000"/>
                  </a:schemeClr>
                </a:solidFill>
                <a:latin typeface="HeliosBlack" pitchFamily="34" charset="0"/>
                <a:ea typeface="+mj-ea"/>
                <a:cs typeface="+mj-cs"/>
              </a:rPr>
              <a:t>Комитета по</a:t>
            </a:r>
            <a:r>
              <a:rPr lang="en-US" sz="2800" baseline="30000" dirty="0" smtClean="0">
                <a:solidFill>
                  <a:schemeClr val="bg2">
                    <a:lumMod val="75000"/>
                  </a:schemeClr>
                </a:solidFill>
                <a:latin typeface="HeliosBlack" pitchFamily="34" charset="0"/>
                <a:ea typeface="+mj-ea"/>
                <a:cs typeface="+mj-cs"/>
              </a:rPr>
              <a:t> </a:t>
            </a:r>
            <a:r>
              <a:rPr lang="ru-RU" sz="2800" baseline="30000" dirty="0" smtClean="0">
                <a:solidFill>
                  <a:schemeClr val="bg2">
                    <a:lumMod val="75000"/>
                  </a:schemeClr>
                </a:solidFill>
                <a:latin typeface="HeliosBlack" pitchFamily="34" charset="0"/>
                <a:ea typeface="+mj-ea"/>
                <a:cs typeface="+mj-cs"/>
              </a:rPr>
              <a:t>энергетическому </a:t>
            </a:r>
            <a:r>
              <a:rPr lang="ru-RU" sz="2800" baseline="30000" dirty="0">
                <a:solidFill>
                  <a:schemeClr val="bg2">
                    <a:lumMod val="75000"/>
                  </a:schemeClr>
                </a:solidFill>
                <a:latin typeface="HeliosBlack" pitchFamily="34" charset="0"/>
                <a:ea typeface="+mj-ea"/>
                <a:cs typeface="+mj-cs"/>
              </a:rPr>
              <a:t>машиностроению</a:t>
            </a:r>
          </a:p>
          <a:p>
            <a:pPr algn="ctr"/>
            <a:r>
              <a:rPr lang="ru-RU" sz="2800" baseline="30000" dirty="0" smtClean="0">
                <a:solidFill>
                  <a:schemeClr val="bg2">
                    <a:lumMod val="75000"/>
                  </a:schemeClr>
                </a:solidFill>
                <a:latin typeface="HeliosBlack" pitchFamily="34" charset="0"/>
                <a:ea typeface="+mj-ea"/>
                <a:cs typeface="+mj-cs"/>
              </a:rPr>
              <a:t>1</a:t>
            </a:r>
            <a:r>
              <a:rPr lang="en-US" sz="2800" baseline="30000" dirty="0" smtClean="0">
                <a:solidFill>
                  <a:schemeClr val="bg2">
                    <a:lumMod val="75000"/>
                  </a:schemeClr>
                </a:solidFill>
                <a:latin typeface="HeliosBlack" pitchFamily="34" charset="0"/>
                <a:ea typeface="+mj-ea"/>
                <a:cs typeface="+mj-cs"/>
              </a:rPr>
              <a:t>7</a:t>
            </a:r>
            <a:r>
              <a:rPr lang="ru-RU" sz="2800" baseline="30000" dirty="0" smtClean="0">
                <a:solidFill>
                  <a:schemeClr val="bg2">
                    <a:lumMod val="75000"/>
                  </a:schemeClr>
                </a:solidFill>
                <a:latin typeface="HeliosBlack" pitchFamily="34" charset="0"/>
                <a:ea typeface="+mj-ea"/>
                <a:cs typeface="+mj-cs"/>
              </a:rPr>
              <a:t>.11.2015</a:t>
            </a:r>
            <a:endParaRPr lang="ru-RU" sz="2800" baseline="30000" dirty="0">
              <a:solidFill>
                <a:schemeClr val="bg2">
                  <a:lumMod val="75000"/>
                </a:schemeClr>
              </a:solidFill>
              <a:latin typeface="Helios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9318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1600200"/>
            <a:ext cx="7391400" cy="4876800"/>
          </a:xfrm>
          <a:prstGeom prst="rect">
            <a:avLst/>
          </a:prstGeom>
        </p:spPr>
        <p:txBody>
          <a:bodyPr/>
          <a:lstStyle>
            <a:lvl1pPr marL="452438" indent="-452438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rgbClr val="000000"/>
                </a:solidFill>
                <a:latin typeface="Georgia" pitchFamily="18" charset="0"/>
                <a:ea typeface="+mn-ea"/>
                <a:cs typeface="+mn-cs"/>
              </a:defRPr>
            </a:lvl1pPr>
            <a:lvl2pPr marL="10048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Georgia" pitchFamily="18" charset="0"/>
              </a:defRPr>
            </a:lvl2pPr>
            <a:lvl3pPr marL="14128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8208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Georgia" pitchFamily="18" charset="0"/>
              </a:defRPr>
            </a:lvl4pPr>
            <a:lvl5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Georgia" pitchFamily="18" charset="0"/>
              </a:defRPr>
            </a:lvl5pPr>
            <a:lvl6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40576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</a:t>
            </a:r>
            <a:r>
              <a:rPr lang="ru-RU" sz="1800" b="1" dirty="0" smtClean="0"/>
              <a:t>Небанально               </a:t>
            </a:r>
            <a:r>
              <a:rPr lang="en-US" sz="1800" b="1" dirty="0" smtClean="0"/>
              <a:t>  </a:t>
            </a:r>
            <a:r>
              <a:rPr lang="ru-RU" sz="1800" b="1" dirty="0" smtClean="0"/>
              <a:t>Выгодно 	      </a:t>
            </a:r>
            <a:r>
              <a:rPr lang="en-US" sz="1800" b="1" dirty="0" smtClean="0"/>
              <a:t> </a:t>
            </a:r>
            <a:r>
              <a:rPr lang="ru-RU" sz="1800" b="1" dirty="0" err="1" smtClean="0"/>
              <a:t>Антикризисно</a:t>
            </a:r>
            <a:endParaRPr lang="ru-RU" sz="1800" b="1" dirty="0" smtClean="0"/>
          </a:p>
          <a:p>
            <a:pPr marL="0" indent="0">
              <a:buNone/>
            </a:pPr>
            <a:endParaRPr lang="ru-RU" sz="2800" dirty="0" smtClean="0"/>
          </a:p>
          <a:p>
            <a:r>
              <a:rPr lang="ru-RU" sz="1800" dirty="0" smtClean="0"/>
              <a:t>Целевая подготовка сотрудников без </a:t>
            </a:r>
            <a:r>
              <a:rPr lang="ru-RU" sz="1800" dirty="0"/>
              <a:t>дополнительных материальных затрат </a:t>
            </a:r>
            <a:r>
              <a:rPr lang="ru-RU" sz="1800" dirty="0" smtClean="0"/>
              <a:t>со стороны организации</a:t>
            </a:r>
            <a:endParaRPr lang="en-US" sz="1800" dirty="0"/>
          </a:p>
          <a:p>
            <a:pPr marL="0" indent="0">
              <a:buFontTx/>
              <a:buNone/>
            </a:pPr>
            <a:endParaRPr lang="ru-RU" sz="1800" dirty="0" smtClean="0"/>
          </a:p>
          <a:p>
            <a:r>
              <a:rPr lang="ru-RU" sz="1800" dirty="0" smtClean="0"/>
              <a:t>Повышение уровня квалификации персонала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ru-RU" sz="1800" dirty="0" smtClean="0"/>
              <a:t>Усиление мотивационной компоненты за </a:t>
            </a:r>
            <a:r>
              <a:rPr lang="ru-RU" sz="1800" dirty="0"/>
              <a:t>счет предоставления сотрудникам возможности обучения в ведущих мировых </a:t>
            </a:r>
            <a:r>
              <a:rPr lang="ru-RU" sz="1800" dirty="0" smtClean="0"/>
              <a:t>вузах</a:t>
            </a:r>
          </a:p>
          <a:p>
            <a:pPr marL="0" indent="0">
              <a:buNone/>
            </a:pPr>
            <a:endParaRPr lang="ru-RU" sz="1800" dirty="0"/>
          </a:p>
          <a:p>
            <a:r>
              <a:rPr lang="ru-RU" sz="1800" dirty="0" smtClean="0"/>
              <a:t>Реструктуризация численности персонала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r>
              <a:rPr lang="ru-RU" sz="1800" dirty="0" smtClean="0"/>
              <a:t>Повышение лояльности коллектива</a:t>
            </a:r>
          </a:p>
          <a:p>
            <a:pPr marL="0" indent="0">
              <a:buFontTx/>
              <a:buNone/>
            </a:pPr>
            <a:endParaRPr lang="ru-RU" sz="1800" dirty="0" smtClean="0"/>
          </a:p>
          <a:p>
            <a:endParaRPr lang="en-US" sz="1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429000" y="1572904"/>
            <a:ext cx="0" cy="457200"/>
          </a:xfrm>
          <a:prstGeom prst="line">
            <a:avLst/>
          </a:prstGeom>
          <a:ln w="28575">
            <a:solidFill>
              <a:srgbClr val="994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15000" y="1559055"/>
            <a:ext cx="0" cy="457200"/>
          </a:xfrm>
          <a:prstGeom prst="line">
            <a:avLst/>
          </a:prstGeom>
          <a:ln w="28575">
            <a:solidFill>
              <a:srgbClr val="994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981200" y="390527"/>
            <a:ext cx="5943599" cy="868363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ПРЕИМУЩЕСТВА </a:t>
            </a:r>
            <a:br>
              <a:rPr lang="ru-RU" dirty="0" smtClean="0"/>
            </a:br>
            <a:r>
              <a:rPr lang="ru-RU" dirty="0" smtClean="0"/>
              <a:t>ДЛЯ ОРГАНИЗАЦИИ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893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/>
          </p:cNvSpPr>
          <p:nvPr/>
        </p:nvSpPr>
        <p:spPr bwMode="auto">
          <a:xfrm>
            <a:off x="1773866" y="645319"/>
            <a:ext cx="7370134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2600" dirty="0" smtClean="0">
              <a:solidFill>
                <a:srgbClr val="99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66800" y="1676400"/>
            <a:ext cx="7239000" cy="4343400"/>
          </a:xfrm>
          <a:prstGeom prst="rect">
            <a:avLst/>
          </a:prstGeom>
        </p:spPr>
        <p:txBody>
          <a:bodyPr/>
          <a:lstStyle>
            <a:lvl1pPr marL="452438" indent="-452438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rgbClr val="000000"/>
                </a:solidFill>
                <a:latin typeface="Georgia" pitchFamily="18" charset="0"/>
                <a:ea typeface="+mn-ea"/>
                <a:cs typeface="+mn-cs"/>
              </a:defRPr>
            </a:lvl1pPr>
            <a:lvl2pPr marL="10048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Georgia" pitchFamily="18" charset="0"/>
              </a:defRPr>
            </a:lvl2pPr>
            <a:lvl3pPr marL="14128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8208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Georgia" pitchFamily="18" charset="0"/>
              </a:defRPr>
            </a:lvl4pPr>
            <a:lvl5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Georgia" pitchFamily="18" charset="0"/>
              </a:defRPr>
            </a:lvl5pPr>
            <a:lvl6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40576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719138" lvl="1" indent="0">
              <a:buFontTx/>
              <a:buNone/>
            </a:pPr>
            <a:endParaRPr lang="ru-RU" sz="1800" dirty="0">
              <a:solidFill>
                <a:srgbClr val="000000"/>
              </a:solidFill>
            </a:endParaRPr>
          </a:p>
          <a:p>
            <a:r>
              <a:rPr lang="ru-RU" sz="1800" dirty="0" smtClean="0"/>
              <a:t>Получение </a:t>
            </a:r>
            <a:r>
              <a:rPr lang="ru-RU" sz="1800" dirty="0"/>
              <a:t>доступа к наиболее талантливым и перспективным выпускникам </a:t>
            </a:r>
            <a:r>
              <a:rPr lang="ru-RU" sz="1800" dirty="0" smtClean="0"/>
              <a:t>Программы</a:t>
            </a:r>
          </a:p>
          <a:p>
            <a:endParaRPr lang="ru-RU" sz="1800" dirty="0"/>
          </a:p>
          <a:p>
            <a:r>
              <a:rPr lang="ru-RU" sz="1800" dirty="0" smtClean="0"/>
              <a:t>Привнесение лучших мировых практик в деятельности организации</a:t>
            </a:r>
          </a:p>
          <a:p>
            <a:pPr marL="0" indent="0">
              <a:buNone/>
            </a:pPr>
            <a:endParaRPr lang="ru-RU" sz="1800" dirty="0" smtClean="0"/>
          </a:p>
          <a:p>
            <a:r>
              <a:rPr lang="ru-RU" sz="1800" dirty="0" smtClean="0"/>
              <a:t>Формирование </a:t>
            </a:r>
            <a:r>
              <a:rPr lang="ru-RU" sz="1800" dirty="0"/>
              <a:t>позитивного имиджа организации в сфере </a:t>
            </a:r>
            <a:r>
              <a:rPr lang="en-US" sz="1800" dirty="0"/>
              <a:t>GR</a:t>
            </a:r>
            <a:r>
              <a:rPr lang="ru-RU" sz="1800" dirty="0"/>
              <a:t> за счет ее активного участия в приоритетной государственной программе социальной </a:t>
            </a:r>
            <a:r>
              <a:rPr lang="ru-RU" sz="1800" dirty="0" smtClean="0"/>
              <a:t>направленности</a:t>
            </a:r>
            <a:endParaRPr lang="en-US" sz="1800" dirty="0" smtClean="0"/>
          </a:p>
          <a:p>
            <a:pPr marL="0" indent="0">
              <a:buNone/>
            </a:pPr>
            <a:endParaRPr lang="ru-RU" sz="1800" dirty="0" smtClean="0"/>
          </a:p>
          <a:p>
            <a:r>
              <a:rPr lang="en-US" sz="1800" dirty="0" smtClean="0"/>
              <a:t>Employer Branding</a:t>
            </a:r>
            <a:r>
              <a:rPr lang="ru-RU" sz="1800" dirty="0" smtClean="0"/>
              <a:t> (улучшение корпоративного имиджа компании)</a:t>
            </a:r>
            <a:endParaRPr lang="ru-RU" sz="1800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981200" y="390527"/>
            <a:ext cx="5943599" cy="868363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ПРЕИМУЩЕСТВА </a:t>
            </a:r>
            <a:br>
              <a:rPr lang="ru-RU" dirty="0" smtClean="0"/>
            </a:br>
            <a:r>
              <a:rPr lang="ru-RU" dirty="0" smtClean="0"/>
              <a:t>ДЛЯ ОРГАНИЗАЦИИ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633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/>
          </p:cNvSpPr>
          <p:nvPr/>
        </p:nvSpPr>
        <p:spPr bwMode="auto">
          <a:xfrm>
            <a:off x="2057400" y="567696"/>
            <a:ext cx="6836734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2800" dirty="0" smtClean="0">
              <a:solidFill>
                <a:srgbClr val="99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КОЛИЧЕСТВО ЗАЯВОК </a:t>
            </a:r>
            <a:br>
              <a:rPr lang="ru-RU" dirty="0" smtClean="0"/>
            </a:br>
            <a:r>
              <a:rPr lang="ru-RU" dirty="0" smtClean="0"/>
              <a:t>И ПОБЕДИТЕЛЕЙ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795300" y="4742725"/>
            <a:ext cx="15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5049784"/>
              </p:ext>
            </p:extLst>
          </p:nvPr>
        </p:nvGraphicFramePr>
        <p:xfrm>
          <a:off x="609600" y="1371600"/>
          <a:ext cx="8284534" cy="4843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338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/>
          </p:cNvSpPr>
          <p:nvPr/>
        </p:nvSpPr>
        <p:spPr bwMode="auto">
          <a:xfrm>
            <a:off x="1219200" y="495300"/>
            <a:ext cx="707596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2800" b="0" dirty="0" smtClean="0">
                <a:solidFill>
                  <a:srgbClr val="994136"/>
                </a:solidFill>
                <a:latin typeface="HeliosBlack"/>
              </a:rPr>
              <a:t>СТАТИСТИКА ПО СТРАНАМ</a:t>
            </a:r>
            <a:endParaRPr lang="en-US" sz="2800" b="0" dirty="0" smtClean="0">
              <a:solidFill>
                <a:srgbClr val="994136"/>
              </a:solidFill>
              <a:latin typeface="HeliosBlack"/>
            </a:endParaRPr>
          </a:p>
          <a:p>
            <a:pPr algn="ctr"/>
            <a:r>
              <a:rPr lang="en-US" sz="2600" b="0" dirty="0" smtClean="0">
                <a:solidFill>
                  <a:srgbClr val="994136"/>
                </a:solidFill>
                <a:latin typeface="HeliosBlack"/>
              </a:rPr>
              <a:t>(</a:t>
            </a:r>
            <a:r>
              <a:rPr lang="ru-RU" sz="2600" b="0" dirty="0" smtClean="0">
                <a:solidFill>
                  <a:srgbClr val="994136"/>
                </a:solidFill>
                <a:latin typeface="HeliosBlack"/>
              </a:rPr>
              <a:t>все</a:t>
            </a:r>
            <a:r>
              <a:rPr lang="en-US" sz="2600" b="0" dirty="0" smtClean="0">
                <a:solidFill>
                  <a:srgbClr val="994136"/>
                </a:solidFill>
                <a:latin typeface="HeliosBlack"/>
              </a:rPr>
              <a:t> </a:t>
            </a:r>
            <a:r>
              <a:rPr lang="ru-RU" sz="2600" b="0" dirty="0" smtClean="0">
                <a:solidFill>
                  <a:srgbClr val="994136"/>
                </a:solidFill>
                <a:latin typeface="HeliosBlack"/>
              </a:rPr>
              <a:t>отборы)</a:t>
            </a:r>
            <a:endParaRPr lang="ru-RU" sz="2600" b="0" dirty="0">
              <a:solidFill>
                <a:srgbClr val="994136"/>
              </a:solidFill>
              <a:latin typeface="HeliosBlack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2668510"/>
              </p:ext>
            </p:extLst>
          </p:nvPr>
        </p:nvGraphicFramePr>
        <p:xfrm>
          <a:off x="381000" y="1371600"/>
          <a:ext cx="8523767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91200" y="6400800"/>
            <a:ext cx="2895600" cy="24447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C0C0C0">
                    <a:lumMod val="50000"/>
                  </a:srgbClr>
                </a:solidFill>
              </a:rPr>
              <a:t>* Предварительные данные на 29.09.15</a:t>
            </a:r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77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/>
          </p:cNvSpPr>
          <p:nvPr/>
        </p:nvSpPr>
        <p:spPr bwMode="auto">
          <a:xfrm>
            <a:off x="1534633" y="561250"/>
            <a:ext cx="6836734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2800" b="0" dirty="0" smtClean="0">
                <a:solidFill>
                  <a:srgbClr val="994136"/>
                </a:solidFill>
                <a:latin typeface="HeliosBlack"/>
              </a:rPr>
              <a:t>СТАТИСТИКА ПО УРОВНЯМ </a:t>
            </a:r>
          </a:p>
          <a:p>
            <a:pPr algn="ctr"/>
            <a:r>
              <a:rPr lang="ru-RU" sz="2800" b="0" dirty="0" smtClean="0">
                <a:solidFill>
                  <a:srgbClr val="994136"/>
                </a:solidFill>
                <a:latin typeface="HeliosBlack"/>
              </a:rPr>
              <a:t>И</a:t>
            </a:r>
            <a:r>
              <a:rPr lang="ru-RU" sz="2600" b="0" dirty="0" smtClean="0">
                <a:solidFill>
                  <a:srgbClr val="994136"/>
                </a:solidFill>
                <a:latin typeface="HeliosBlack"/>
              </a:rPr>
              <a:t> </a:t>
            </a:r>
            <a:r>
              <a:rPr lang="ru-RU" sz="2800" b="0" dirty="0" smtClean="0">
                <a:solidFill>
                  <a:srgbClr val="994136"/>
                </a:solidFill>
                <a:latin typeface="HeliosBlack"/>
              </a:rPr>
              <a:t>НАПРАВЛЕНИЯМ</a:t>
            </a:r>
            <a:r>
              <a:rPr lang="ru-RU" sz="2600" b="0" dirty="0" smtClean="0">
                <a:solidFill>
                  <a:srgbClr val="994136"/>
                </a:solidFill>
                <a:latin typeface="HeliosBlack"/>
              </a:rPr>
              <a:t> (все отборы)</a:t>
            </a:r>
            <a:endParaRPr lang="ru-RU" sz="2600" b="0" dirty="0">
              <a:solidFill>
                <a:srgbClr val="994136"/>
              </a:solidFill>
              <a:latin typeface="HeliosBlack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6936231"/>
              </p:ext>
            </p:extLst>
          </p:nvPr>
        </p:nvGraphicFramePr>
        <p:xfrm>
          <a:off x="3499049" y="1600200"/>
          <a:ext cx="6019801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5149516"/>
              </p:ext>
            </p:extLst>
          </p:nvPr>
        </p:nvGraphicFramePr>
        <p:xfrm>
          <a:off x="-533400" y="1981200"/>
          <a:ext cx="51816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Footer Placeholder 2"/>
          <p:cNvSpPr txBox="1">
            <a:spLocks/>
          </p:cNvSpPr>
          <p:nvPr/>
        </p:nvSpPr>
        <p:spPr bwMode="white">
          <a:xfrm>
            <a:off x="2057400" y="64008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accent1">
                    <a:lumMod val="50000"/>
                  </a:schemeClr>
                </a:solidFill>
                <a:latin typeface="Helios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rgbClr val="C0C0C0">
                    <a:lumMod val="50000"/>
                  </a:srgbClr>
                </a:solidFill>
              </a:rPr>
              <a:t>* Предварительные данные на 29.09.15</a:t>
            </a:r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48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/>
          </p:cNvSpPr>
          <p:nvPr/>
        </p:nvSpPr>
        <p:spPr bwMode="auto">
          <a:xfrm>
            <a:off x="1524000" y="533400"/>
            <a:ext cx="6836734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2800" b="0" dirty="0" smtClean="0">
                <a:solidFill>
                  <a:srgbClr val="994136"/>
                </a:solidFill>
                <a:latin typeface="HeliosBlack"/>
              </a:rPr>
              <a:t>ПОПУЛЯРНЫЕ ВУЗЫ </a:t>
            </a:r>
          </a:p>
          <a:p>
            <a:pPr algn="ctr"/>
            <a:r>
              <a:rPr lang="ru-RU" sz="2800" b="0" dirty="0" smtClean="0">
                <a:solidFill>
                  <a:srgbClr val="994136"/>
                </a:solidFill>
                <a:latin typeface="HeliosBlack"/>
              </a:rPr>
              <a:t>СРЕДИ ПОБЕДИТЕЛЕЙ</a:t>
            </a:r>
          </a:p>
          <a:p>
            <a:pPr algn="ctr"/>
            <a:r>
              <a:rPr lang="ru-RU" sz="2800" b="0" dirty="0" smtClean="0">
                <a:solidFill>
                  <a:srgbClr val="994136"/>
                </a:solidFill>
                <a:latin typeface="HeliosBlack"/>
              </a:rPr>
              <a:t>(все отборы)</a:t>
            </a:r>
            <a:endParaRPr lang="ru-RU" sz="2800" b="0" dirty="0">
              <a:solidFill>
                <a:srgbClr val="994136"/>
              </a:solidFill>
              <a:latin typeface="HeliosBlack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119283"/>
              </p:ext>
            </p:extLst>
          </p:nvPr>
        </p:nvGraphicFramePr>
        <p:xfrm>
          <a:off x="443753" y="1544589"/>
          <a:ext cx="8382000" cy="489853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902414"/>
                <a:gridCol w="1479586"/>
              </a:tblGrid>
              <a:tr h="4895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Вуз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Количество победителей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32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Университет </a:t>
                      </a:r>
                      <a:r>
                        <a:rPr lang="ru-RU" sz="1600" u="none" strike="noStrike" dirty="0" smtClean="0">
                          <a:effectLst/>
                          <a:latin typeface="Georgia" panose="02040502050405020303" pitchFamily="18" charset="0"/>
                        </a:rPr>
                        <a:t>Карнеги-Меллон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Georgia" panose="02040502050405020303" pitchFamily="18" charset="0"/>
                        </a:rPr>
                        <a:t>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518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Бирмингемский </a:t>
                      </a:r>
                      <a:r>
                        <a:rPr lang="ru-RU" sz="1600" u="none" strike="noStrike" dirty="0" smtClean="0">
                          <a:effectLst/>
                          <a:latin typeface="Georgia" panose="02040502050405020303" pitchFamily="18" charset="0"/>
                        </a:rPr>
                        <a:t>университет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Georgia" panose="02040502050405020303" pitchFamily="18" charset="0"/>
                        </a:rPr>
                        <a:t>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459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Бристольский </a:t>
                      </a:r>
                      <a:r>
                        <a:rPr lang="ru-RU" sz="1600" u="none" strike="noStrike" dirty="0" smtClean="0">
                          <a:effectLst/>
                          <a:latin typeface="Georgia" panose="02040502050405020303" pitchFamily="18" charset="0"/>
                        </a:rPr>
                        <a:t>университет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Georgia" panose="02040502050405020303" pitchFamily="18" charset="0"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087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Дрезденский технический </a:t>
                      </a:r>
                      <a:r>
                        <a:rPr lang="ru-RU" sz="1600" u="none" strike="noStrike" dirty="0" smtClean="0">
                          <a:effectLst/>
                          <a:latin typeface="Georgia" panose="02040502050405020303" pitchFamily="18" charset="0"/>
                        </a:rPr>
                        <a:t>университет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Georgia" panose="02040502050405020303" pitchFamily="18" charset="0"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860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Манчестерский </a:t>
                      </a:r>
                      <a:r>
                        <a:rPr lang="ru-RU" sz="1600" u="none" strike="noStrike" dirty="0" smtClean="0">
                          <a:effectLst/>
                          <a:latin typeface="Georgia" panose="02040502050405020303" pitchFamily="18" charset="0"/>
                        </a:rPr>
                        <a:t>университет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Georgia" panose="02040502050405020303" pitchFamily="18" charset="0"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075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Тринити-колледж в </a:t>
                      </a:r>
                      <a:r>
                        <a:rPr lang="ru-RU" sz="1600" u="none" strike="noStrike" dirty="0" smtClean="0">
                          <a:effectLst/>
                          <a:latin typeface="Georgia" panose="02040502050405020303" pitchFamily="18" charset="0"/>
                        </a:rPr>
                        <a:t>Дублине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Georgia" panose="02040502050405020303" pitchFamily="18" charset="0"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2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Университет </a:t>
                      </a:r>
                      <a:r>
                        <a:rPr lang="ru-RU" sz="1600" u="none" strike="noStrike" dirty="0" smtClean="0">
                          <a:effectLst/>
                          <a:latin typeface="Georgia" panose="02040502050405020303" pitchFamily="18" charset="0"/>
                        </a:rPr>
                        <a:t>Лидса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Georgia" panose="02040502050405020303" pitchFamily="18" charset="0"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91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Гейдельбергский университет имени Рупрехта и </a:t>
                      </a:r>
                      <a:r>
                        <a:rPr lang="ru-RU" sz="1600" u="none" strike="noStrike" dirty="0" smtClean="0">
                          <a:effectLst/>
                          <a:latin typeface="Georgia" panose="02040502050405020303" pitchFamily="18" charset="0"/>
                        </a:rPr>
                        <a:t>Карла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087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Королевский технологический </a:t>
                      </a:r>
                      <a:r>
                        <a:rPr lang="ru-RU" sz="1600" u="none" strike="noStrike" dirty="0" smtClean="0">
                          <a:effectLst/>
                          <a:latin typeface="Georgia" panose="02040502050405020303" pitchFamily="18" charset="0"/>
                        </a:rPr>
                        <a:t>институт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42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Мельбурнский </a:t>
                      </a:r>
                      <a:r>
                        <a:rPr lang="ru-RU" sz="1600" u="none" strike="noStrike" dirty="0" smtClean="0">
                          <a:effectLst/>
                          <a:latin typeface="Georgia" panose="02040502050405020303" pitchFamily="18" charset="0"/>
                        </a:rPr>
                        <a:t>университет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528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Рейнско-Вестфальский технический университет </a:t>
                      </a:r>
                      <a:r>
                        <a:rPr lang="ru-RU" sz="1600" u="none" strike="noStrike" dirty="0" smtClean="0">
                          <a:effectLst/>
                          <a:latin typeface="Georgia" panose="02040502050405020303" pitchFamily="18" charset="0"/>
                        </a:rPr>
                        <a:t>Ахена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087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>
                          <a:effectLst/>
                          <a:latin typeface="Georgia" panose="02040502050405020303" pitchFamily="18" charset="0"/>
                        </a:rPr>
                        <a:t>Университет</a:t>
                      </a:r>
                      <a:r>
                        <a:rPr lang="en-US" sz="1600" u="none" strike="noStrike" dirty="0"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Georgia" panose="02040502050405020303" pitchFamily="18" charset="0"/>
                        </a:rPr>
                        <a:t>Нового</a:t>
                      </a:r>
                      <a:r>
                        <a:rPr lang="en-US" sz="1600" u="none" strike="noStrike" dirty="0"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Georgia" panose="02040502050405020303" pitchFamily="18" charset="0"/>
                        </a:rPr>
                        <a:t>Южного</a:t>
                      </a:r>
                      <a:r>
                        <a:rPr lang="en-US" sz="1600" u="none" strike="noStrike" dirty="0"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en-US" sz="1600" u="none" strike="noStrike" dirty="0" err="1" smtClean="0">
                          <a:effectLst/>
                          <a:latin typeface="Georgia" panose="02040502050405020303" pitchFamily="18" charset="0"/>
                        </a:rPr>
                        <a:t>Уэльса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9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/>
          </p:cNvSpPr>
          <p:nvPr/>
        </p:nvSpPr>
        <p:spPr bwMode="auto">
          <a:xfrm>
            <a:off x="2057400" y="567696"/>
            <a:ext cx="6836734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2800" dirty="0">
              <a:solidFill>
                <a:srgbClr val="99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ПРОГРАММЫ</a:t>
            </a:r>
            <a:endParaRPr lang="ru-RU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219200" y="1682915"/>
            <a:ext cx="3499338" cy="4352925"/>
          </a:xfrm>
        </p:spPr>
        <p:txBody>
          <a:bodyPr/>
          <a:lstStyle/>
          <a:p>
            <a:pPr marL="0" indent="0">
              <a:spcBef>
                <a:spcPts val="1800"/>
              </a:spcBef>
              <a:spcAft>
                <a:spcPts val="600"/>
              </a:spcAft>
              <a:buNone/>
            </a:pPr>
            <a:r>
              <a:rPr lang="ru-RU" sz="1600" dirty="0"/>
              <a:t>Свобода выбора лучших университетов из </a:t>
            </a:r>
            <a:r>
              <a:rPr lang="ru-RU" sz="1600" dirty="0" smtClean="0"/>
              <a:t>32 </a:t>
            </a:r>
            <a:r>
              <a:rPr lang="ru-RU" sz="1600" dirty="0"/>
              <a:t>стран мира</a:t>
            </a:r>
            <a:endParaRPr lang="en-US" sz="1600" dirty="0"/>
          </a:p>
          <a:p>
            <a:pPr marL="0" indent="0">
              <a:spcBef>
                <a:spcPts val="1800"/>
              </a:spcBef>
              <a:spcAft>
                <a:spcPts val="600"/>
              </a:spcAft>
              <a:buNone/>
            </a:pPr>
            <a:r>
              <a:rPr lang="ru-RU" sz="1600" dirty="0"/>
              <a:t>Прием заявок в течение всего года</a:t>
            </a:r>
            <a:endParaRPr lang="en-US" sz="1600" dirty="0"/>
          </a:p>
          <a:p>
            <a:pPr marL="0" indent="0">
              <a:spcBef>
                <a:spcPts val="1800"/>
              </a:spcBef>
              <a:spcAft>
                <a:spcPts val="600"/>
              </a:spcAft>
              <a:buNone/>
            </a:pPr>
            <a:r>
              <a:rPr lang="ru-RU" sz="1600" dirty="0"/>
              <a:t>Бесплатные консультации наших партнеров на этапах поступления</a:t>
            </a:r>
          </a:p>
          <a:p>
            <a:pPr marL="0" indent="0">
              <a:spcBef>
                <a:spcPts val="1800"/>
              </a:spcBef>
              <a:spcAft>
                <a:spcPts val="600"/>
              </a:spcAft>
              <a:buNone/>
            </a:pPr>
            <a:r>
              <a:rPr lang="ru-RU" sz="1600" dirty="0"/>
              <a:t>Конкурентноспособная сумма финансовой поддержки</a:t>
            </a:r>
            <a:endParaRPr lang="en-US" sz="1600" dirty="0"/>
          </a:p>
          <a:p>
            <a:pPr marL="0" lvl="0" indent="0">
              <a:spcBef>
                <a:spcPts val="1800"/>
              </a:spcBef>
              <a:spcAft>
                <a:spcPts val="600"/>
              </a:spcAft>
              <a:buNone/>
            </a:pPr>
            <a:r>
              <a:rPr lang="ru-RU" sz="1600" dirty="0"/>
              <a:t>Возможность софинансирования со стороны университетов</a:t>
            </a:r>
            <a:r>
              <a:rPr lang="en-US" sz="1600" dirty="0"/>
              <a:t>,</a:t>
            </a:r>
            <a:r>
              <a:rPr lang="ru-RU" sz="1600" dirty="0"/>
              <a:t> компаний и других программ</a:t>
            </a:r>
            <a:endParaRPr lang="en-US" sz="1600" dirty="0"/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5854" y="1608574"/>
            <a:ext cx="3249472" cy="4352925"/>
          </a:xfrm>
        </p:spPr>
        <p:txBody>
          <a:bodyPr/>
          <a:lstStyle/>
          <a:p>
            <a:pPr marL="0" lv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ru-RU" sz="1600" dirty="0"/>
              <a:t>Гарантированное финансирование всего периода обучения </a:t>
            </a:r>
            <a:r>
              <a:rPr lang="ru-RU" sz="1400" dirty="0"/>
              <a:t>(без необходимости подавать на продление каждый год)</a:t>
            </a:r>
            <a:endParaRPr lang="en-US" sz="1600" dirty="0"/>
          </a:p>
          <a:p>
            <a:pPr marL="0" lv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ru-RU" sz="1600" dirty="0" smtClean="0"/>
              <a:t>Доступ </a:t>
            </a:r>
            <a:r>
              <a:rPr lang="ru-RU" sz="1600" dirty="0"/>
              <a:t>к пулу лучших работодателей уже с начала </a:t>
            </a:r>
            <a:r>
              <a:rPr lang="ru-RU" sz="1600" dirty="0" smtClean="0"/>
              <a:t>учебы</a:t>
            </a:r>
          </a:p>
          <a:p>
            <a:pPr marL="0" indent="0">
              <a:spcBef>
                <a:spcPts val="1200"/>
              </a:spcBef>
              <a:spcAft>
                <a:spcPts val="1800"/>
              </a:spcAft>
              <a:buNone/>
            </a:pPr>
            <a:r>
              <a:rPr lang="ru-RU" sz="1600" dirty="0" err="1"/>
              <a:t>Менторство</a:t>
            </a:r>
            <a:r>
              <a:rPr lang="ru-RU" sz="1600" dirty="0"/>
              <a:t> в процессе обучения </a:t>
            </a:r>
          </a:p>
          <a:p>
            <a:pPr marL="0" indent="0">
              <a:spcBef>
                <a:spcPts val="1200"/>
              </a:spcBef>
              <a:spcAft>
                <a:spcPts val="1800"/>
              </a:spcAft>
              <a:buNone/>
            </a:pPr>
            <a:r>
              <a:rPr lang="ru-RU" sz="1600" dirty="0" smtClean="0"/>
              <a:t>Принадлежность </a:t>
            </a:r>
            <a:r>
              <a:rPr lang="ru-RU" sz="1600" dirty="0"/>
              <a:t>к </a:t>
            </a:r>
            <a:r>
              <a:rPr lang="ru-RU" sz="1600" dirty="0" smtClean="0"/>
              <a:t>            клубам </a:t>
            </a:r>
            <a:r>
              <a:rPr lang="ru-RU" sz="1600" dirty="0"/>
              <a:t>выпускников </a:t>
            </a:r>
            <a:r>
              <a:rPr lang="ru-RU" sz="1600" dirty="0" smtClean="0"/>
              <a:t>        лучших </a:t>
            </a:r>
            <a:r>
              <a:rPr lang="ru-RU" sz="1600" dirty="0"/>
              <a:t>университетов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-5982246" y="990600"/>
            <a:ext cx="7346320" cy="5334000"/>
          </a:xfrm>
          <a:prstGeom prst="rect">
            <a:avLst/>
          </a:prstGeom>
        </p:spPr>
        <p:txBody>
          <a:bodyPr/>
          <a:lstStyle>
            <a:lvl1pPr marL="452438" indent="-452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4136"/>
              </a:buClr>
              <a:buFont typeface="Wingdings" panose="05000000000000000000" pitchFamily="2" charset="2"/>
              <a:buChar char="§"/>
              <a:defRPr sz="2400">
                <a:solidFill>
                  <a:srgbClr val="214845"/>
                </a:solidFill>
                <a:latin typeface="Helios" pitchFamily="34" charset="0"/>
                <a:ea typeface="+mn-ea"/>
                <a:cs typeface="+mn-cs"/>
              </a:defRPr>
            </a:lvl1pPr>
            <a:lvl2pPr marL="10048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14845"/>
                </a:solidFill>
                <a:latin typeface="Helios" pitchFamily="34" charset="0"/>
              </a:defRPr>
            </a:lvl2pPr>
            <a:lvl3pPr marL="14128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14845"/>
                </a:solidFill>
                <a:latin typeface="Helios" pitchFamily="34" charset="0"/>
              </a:defRPr>
            </a:lvl3pPr>
            <a:lvl4pPr marL="18208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14845"/>
                </a:solidFill>
                <a:latin typeface="Helios" pitchFamily="34" charset="0"/>
              </a:defRPr>
            </a:lvl4pPr>
            <a:lvl5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14845"/>
                </a:solidFill>
                <a:latin typeface="Helios" pitchFamily="34" charset="0"/>
              </a:defRPr>
            </a:lvl5pPr>
            <a:lvl6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40576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sz="1800" kern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49" y="1682915"/>
            <a:ext cx="496727" cy="67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770" y="1768951"/>
            <a:ext cx="649053" cy="74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43" y="5105400"/>
            <a:ext cx="7203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60" y="2557159"/>
            <a:ext cx="453119" cy="61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881" y="4100916"/>
            <a:ext cx="536830" cy="69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35" y="5105400"/>
            <a:ext cx="642244" cy="64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67" y="3387933"/>
            <a:ext cx="584904" cy="58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P:\15_SEDEC\GlobalEducationProgramme\Refund-51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11" y="4190365"/>
            <a:ext cx="608531" cy="60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19847"/>
            <a:ext cx="671623" cy="66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19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594009"/>
            <a:ext cx="6477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</a:pPr>
            <a:r>
              <a:rPr lang="en-US" dirty="0" err="1">
                <a:latin typeface="Helios"/>
              </a:rPr>
              <a:t>Официальный</a:t>
            </a:r>
            <a:r>
              <a:rPr lang="en-US" dirty="0">
                <a:latin typeface="Helios"/>
              </a:rPr>
              <a:t> </a:t>
            </a:r>
            <a:r>
              <a:rPr lang="en-US" dirty="0" err="1">
                <a:latin typeface="Helios"/>
              </a:rPr>
              <a:t>сайт</a:t>
            </a:r>
            <a:r>
              <a:rPr lang="en-US" dirty="0">
                <a:latin typeface="Helios"/>
              </a:rPr>
              <a:t> </a:t>
            </a:r>
            <a:r>
              <a:rPr lang="ru-RU" dirty="0">
                <a:latin typeface="Helios"/>
              </a:rPr>
              <a:t>П</a:t>
            </a:r>
            <a:r>
              <a:rPr lang="en-US" dirty="0" err="1">
                <a:latin typeface="Helios"/>
              </a:rPr>
              <a:t>рограммы</a:t>
            </a:r>
            <a:r>
              <a:rPr lang="en-US" dirty="0">
                <a:latin typeface="Helios"/>
              </a:rPr>
              <a:t>: </a:t>
            </a:r>
            <a:r>
              <a:rPr lang="en-US" dirty="0">
                <a:latin typeface="Helios"/>
                <a:hlinkClick r:id="rId2"/>
              </a:rPr>
              <a:t>www.educationglobal.ru</a:t>
            </a:r>
            <a:r>
              <a:rPr lang="ru-RU" dirty="0">
                <a:latin typeface="Georgia" pitchFamily="18" charset="0"/>
              </a:rPr>
              <a:t> </a:t>
            </a:r>
            <a:endParaRPr lang="en-US" dirty="0">
              <a:latin typeface="Helios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</a:pPr>
            <a:endParaRPr lang="en-US" sz="200" dirty="0" smtClean="0">
              <a:latin typeface="Helios"/>
              <a:hlinkClick r:id="rId3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</a:pPr>
            <a:r>
              <a:rPr lang="en-US" dirty="0" smtClean="0">
                <a:latin typeface="Helios"/>
                <a:hlinkClick r:id="rId3"/>
              </a:rPr>
              <a:t>globaledu@skolkovo.ru</a:t>
            </a:r>
            <a:r>
              <a:rPr lang="ru-RU" dirty="0" smtClean="0">
                <a:latin typeface="Georgia" pitchFamily="18" charset="0"/>
              </a:rPr>
              <a:t> </a:t>
            </a:r>
            <a:endParaRPr lang="en-US" dirty="0" smtClean="0">
              <a:latin typeface="Georgia" pitchFamily="18" charset="0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</a:pPr>
            <a:endParaRPr lang="en-US" sz="200" dirty="0">
              <a:latin typeface="Helios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</a:pPr>
            <a:r>
              <a:rPr lang="en-US" dirty="0">
                <a:latin typeface="Helios"/>
              </a:rPr>
              <a:t>8 (800) </a:t>
            </a:r>
            <a:r>
              <a:rPr lang="en-US" dirty="0" smtClean="0">
                <a:latin typeface="Helios"/>
              </a:rPr>
              <a:t>50-50-623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</a:pPr>
            <a:endParaRPr lang="ru-RU" sz="200" dirty="0">
              <a:latin typeface="Georgia" pitchFamily="18" charset="0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</a:pPr>
            <a:r>
              <a:rPr lang="en-US" dirty="0">
                <a:latin typeface="Helios"/>
                <a:hlinkClick r:id="rId4"/>
              </a:rPr>
              <a:t>www.facebook.com/educationglobal.ru</a:t>
            </a:r>
            <a:r>
              <a:rPr lang="ru-RU" dirty="0">
                <a:latin typeface="Georgia" pitchFamily="18" charset="0"/>
              </a:rPr>
              <a:t> </a:t>
            </a:r>
            <a:r>
              <a:rPr lang="en-US" dirty="0">
                <a:latin typeface="Helios"/>
              </a:rPr>
              <a:t> </a:t>
            </a:r>
            <a:endParaRPr lang="en-US" dirty="0" smtClean="0">
              <a:latin typeface="Helios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</a:pPr>
            <a:r>
              <a:rPr lang="en-US" sz="200" dirty="0" smtClean="0">
                <a:latin typeface="Helios"/>
              </a:rPr>
              <a:t>  </a:t>
            </a:r>
            <a:endParaRPr lang="en-US" sz="200" dirty="0">
              <a:latin typeface="Helios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</a:pPr>
            <a:r>
              <a:rPr lang="en-US" dirty="0">
                <a:latin typeface="Helios"/>
                <a:hlinkClick r:id="rId5"/>
              </a:rPr>
              <a:t>https://vk.com/educationglobal_ru</a:t>
            </a:r>
            <a:endParaRPr lang="en-US" dirty="0">
              <a:latin typeface="Helio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pic>
        <p:nvPicPr>
          <p:cNvPr id="6146" name="Picture 2" descr="P:\15_SEDEC\GlobalEducationProgramme\mail-5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677" y="2067818"/>
            <a:ext cx="309940" cy="31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P:\15_SEDEC\GlobalEducationProgramme\phone-5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491" y="2538929"/>
            <a:ext cx="310090" cy="30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:\15_SEDEC\GlobalEducationProgramme\circle-facebook_-51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562" y="2982218"/>
            <a:ext cx="309939" cy="30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P:\15_SEDEC\GlobalEducationProgramme\vk-51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569" y="3458468"/>
            <a:ext cx="309939" cy="3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:\15_SEDEC\GlobalEducationProgramme\language-51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671" y="1613059"/>
            <a:ext cx="309142" cy="30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OCS\личное\я_фев2015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" t="14702" r="33269" b="25071"/>
          <a:stretch/>
        </p:blipFill>
        <p:spPr bwMode="auto">
          <a:xfrm rot="5400000">
            <a:off x="1751792" y="4849547"/>
            <a:ext cx="1341132" cy="99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828800" y="4111514"/>
            <a:ext cx="43529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4136"/>
              </a:buClr>
            </a:pPr>
            <a:r>
              <a:rPr lang="ru-RU" sz="1600" kern="0" dirty="0" smtClean="0">
                <a:solidFill>
                  <a:srgbClr val="214845"/>
                </a:solidFill>
                <a:latin typeface="Helios" pitchFamily="34" charset="0"/>
              </a:rPr>
              <a:t>Контактное лицо от Оператора программы: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3264462" y="4625334"/>
            <a:ext cx="5498538" cy="139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441325" indent="-4413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Tx/>
              <a:buBlip>
                <a:blip r:embed="rId12"/>
              </a:buBlip>
              <a:defRPr lang="ru-RU" sz="2000" kern="120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–"/>
              <a:defRPr lang="ru-RU" sz="200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 3" pitchFamily="18" charset="2"/>
              <a:buChar char="}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Trebuchet MS" pitchFamily="34" charset="0"/>
              <a:buChar char="—"/>
              <a:defRPr sz="16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1400" b="1" dirty="0">
                <a:latin typeface="Helios"/>
              </a:rPr>
              <a:t>Анна Гетманская</a:t>
            </a:r>
          </a:p>
          <a:p>
            <a:pPr marL="0" indent="0">
              <a:buFontTx/>
              <a:buNone/>
            </a:pPr>
            <a:r>
              <a:rPr lang="ru-RU" sz="1400" dirty="0">
                <a:latin typeface="Helios"/>
              </a:rPr>
              <a:t>Руководитель направления взаимодействия с работодателями по программе «Глобальное образование»</a:t>
            </a:r>
          </a:p>
          <a:p>
            <a:pPr marL="0" indent="0">
              <a:buFontTx/>
              <a:buNone/>
            </a:pPr>
            <a:r>
              <a:rPr lang="en-US" sz="1400" u="sng" dirty="0" smtClean="0">
                <a:latin typeface="Helios"/>
                <a:hlinkClick r:id="rId13"/>
              </a:rPr>
              <a:t>Anna_Getmanskaya@skolkovo.ru</a:t>
            </a:r>
            <a:endParaRPr lang="en-US" sz="1400" u="sng" dirty="0" smtClean="0">
              <a:latin typeface="Helios"/>
            </a:endParaRPr>
          </a:p>
          <a:p>
            <a:pPr marL="0" indent="0">
              <a:buFontTx/>
              <a:buNone/>
            </a:pPr>
            <a:r>
              <a:rPr lang="ru-RU" sz="1400" dirty="0">
                <a:latin typeface="Helios"/>
              </a:rPr>
              <a:t>+7 916 </a:t>
            </a:r>
            <a:r>
              <a:rPr lang="en-US" sz="1400" dirty="0" smtClean="0">
                <a:latin typeface="Helios"/>
              </a:rPr>
              <a:t>950 01 07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1472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492250" y="1600200"/>
            <a:ext cx="7194550" cy="4712732"/>
          </a:xfrm>
        </p:spPr>
        <p:txBody>
          <a:bodyPr/>
          <a:lstStyle/>
          <a:p>
            <a:pPr marL="0" lvl="3" indent="0">
              <a:buNone/>
            </a:pPr>
            <a:r>
              <a:rPr lang="ru-RU" b="1" dirty="0">
                <a:solidFill>
                  <a:srgbClr val="994136"/>
                </a:solidFill>
                <a:ea typeface="+mn-ea"/>
                <a:cs typeface="+mn-cs"/>
              </a:rPr>
              <a:t>«ГЛОБАЛЬНОЕ ОБРАЗОВАНИЕ» </a:t>
            </a:r>
            <a:r>
              <a:rPr lang="en-US" kern="1200" dirty="0">
                <a:solidFill>
                  <a:schemeClr val="bg2">
                    <a:lumMod val="50000"/>
                  </a:schemeClr>
                </a:solidFill>
                <a:latin typeface="Helios"/>
                <a:ea typeface="+mn-ea"/>
                <a:cs typeface="+mn-cs"/>
              </a:rPr>
              <a:t>–</a:t>
            </a:r>
            <a:r>
              <a:rPr lang="ru-RU" kern="1200" dirty="0">
                <a:solidFill>
                  <a:schemeClr val="bg2">
                    <a:lumMod val="50000"/>
                  </a:schemeClr>
                </a:solidFill>
                <a:latin typeface="Helios"/>
                <a:ea typeface="+mn-ea"/>
                <a:cs typeface="+mn-cs"/>
              </a:rPr>
              <a:t> государственная программа финансирования обучения граждан России, самостоятельно поступивших в ведущие зарубежные университеты, а также их трудоустройства согласно полученной квалификации </a:t>
            </a:r>
          </a:p>
          <a:p>
            <a:pPr marL="0" indent="0" algn="just">
              <a:spcBef>
                <a:spcPts val="1200"/>
              </a:spcBef>
              <a:spcAft>
                <a:spcPts val="600"/>
              </a:spcAft>
              <a:buNone/>
            </a:pPr>
            <a:endParaRPr lang="en-US" sz="1600" b="1" dirty="0" smtClean="0">
              <a:solidFill>
                <a:srgbClr val="994136"/>
              </a:solidFill>
            </a:endParaRPr>
          </a:p>
          <a:p>
            <a:pPr marL="0" indent="0" algn="just">
              <a:spcBef>
                <a:spcPts val="1200"/>
              </a:spcBef>
              <a:spcAft>
                <a:spcPts val="600"/>
              </a:spcAft>
              <a:buNone/>
            </a:pPr>
            <a:endParaRPr lang="en-US" sz="1600" b="1" dirty="0">
              <a:solidFill>
                <a:srgbClr val="994136"/>
              </a:solidFill>
            </a:endParaRPr>
          </a:p>
          <a:p>
            <a:pPr marL="0" indent="0" algn="just"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1600" b="1" dirty="0" smtClean="0">
                <a:solidFill>
                  <a:srgbClr val="994136"/>
                </a:solidFill>
              </a:rPr>
              <a:t>СРОК РЕАЛИЗАЦИИ: </a:t>
            </a:r>
            <a:r>
              <a:rPr lang="ru-RU" sz="1600" dirty="0" smtClean="0"/>
              <a:t>3 года (2014-2016 </a:t>
            </a:r>
            <a:r>
              <a:rPr lang="ru-RU" sz="1600" dirty="0" err="1" smtClean="0"/>
              <a:t>гг</a:t>
            </a:r>
            <a:r>
              <a:rPr lang="ru-RU" sz="1600" dirty="0" smtClean="0"/>
              <a:t>)</a:t>
            </a:r>
          </a:p>
          <a:p>
            <a:pPr marL="1368425" lvl="3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dirty="0" smtClean="0"/>
              <a:t>Программа реализуется по заказу Министерства образования и науки РФ</a:t>
            </a:r>
          </a:p>
          <a:p>
            <a:pPr marL="1368425" lvl="3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ru-RU" dirty="0" smtClean="0"/>
              <a:t>Оператор Программы </a:t>
            </a:r>
            <a:r>
              <a:rPr lang="en-US" dirty="0" smtClean="0"/>
              <a:t>–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Московская школа управления СКОЛКОВО</a:t>
            </a:r>
          </a:p>
          <a:p>
            <a:endParaRPr lang="ru-RU" sz="1600" dirty="0"/>
          </a:p>
        </p:txBody>
      </p:sp>
      <p:pic>
        <p:nvPicPr>
          <p:cNvPr id="13" name="Picture 12" descr="https://fbcdn-profile-a.akamaihd.net/hprofile-ak-ash3/s160x160/580729_336747239721766_2070543031_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038600"/>
            <a:ext cx="685800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ПРОГРАММЕ</a:t>
            </a:r>
            <a:endParaRPr lang="ru-RU" dirty="0"/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773235" y="5029199"/>
            <a:ext cx="842082" cy="53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P:\15_SEDEC\GlobalEducationProgramme\срок реализации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67" y="3666362"/>
            <a:ext cx="62523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:\15_SEDEC\GlobalEducationProgramme\document_text_information-5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87509"/>
            <a:ext cx="641097" cy="64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46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:\15_SEDEC\GlobalEducationProgramme\А5_листовка\A5_rus_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249138" cy="363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533400"/>
            <a:ext cx="5427785" cy="868363"/>
          </a:xfrm>
        </p:spPr>
        <p:txBody>
          <a:bodyPr/>
          <a:lstStyle/>
          <a:p>
            <a:r>
              <a:rPr lang="ru-RU" dirty="0"/>
              <a:t>ОСНОВНЫЕ ПАРАМЕТРЫ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57ADC-75AE-4344-8C89-9F97EC0722FF}" type="slidenum">
              <a:rPr lang="en-US" smtClean="0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35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ГРАНТ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57ADC-75AE-4344-8C89-9F97EC0722FF}" type="slidenum">
              <a:rPr lang="en-US" smtClean="0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487241" y="3352800"/>
            <a:ext cx="8169517" cy="609600"/>
          </a:xfrm>
        </p:spPr>
        <p:txBody>
          <a:bodyPr/>
          <a:lstStyle/>
          <a:p>
            <a:pPr marL="0" indent="0">
              <a:buNone/>
            </a:pPr>
            <a:r>
              <a:rPr lang="ru-RU" sz="2200" dirty="0" smtClean="0"/>
              <a:t>Компенсация сопутствующих расходов, в том числе:</a:t>
            </a:r>
          </a:p>
        </p:txBody>
      </p:sp>
      <p:pic>
        <p:nvPicPr>
          <p:cNvPr id="11" name="Picture 2" descr="P:\15_SEDEC\GlobalEducationProgramme\компенсац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20" y="2259106"/>
            <a:ext cx="953066" cy="88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667000" y="1143000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4136"/>
              </a:buClr>
            </a:pPr>
            <a:r>
              <a:rPr lang="ru-RU" sz="2400" kern="0" dirty="0">
                <a:solidFill>
                  <a:srgbClr val="214845"/>
                </a:solidFill>
                <a:latin typeface="Helios" pitchFamily="34" charset="0"/>
              </a:rPr>
              <a:t>Лимит на 1 участника – </a:t>
            </a:r>
            <a:r>
              <a:rPr lang="ru-RU" sz="2400" kern="0" dirty="0" smtClean="0">
                <a:solidFill>
                  <a:srgbClr val="214845"/>
                </a:solidFill>
                <a:latin typeface="Helios" pitchFamily="34" charset="0"/>
              </a:rPr>
              <a:t/>
            </a:r>
            <a:br>
              <a:rPr lang="ru-RU" sz="2400" kern="0" dirty="0" smtClean="0">
                <a:solidFill>
                  <a:srgbClr val="214845"/>
                </a:solidFill>
                <a:latin typeface="Helios" pitchFamily="34" charset="0"/>
              </a:rPr>
            </a:br>
            <a:r>
              <a:rPr lang="ru-RU" sz="2400" kern="0" dirty="0" smtClean="0">
                <a:solidFill>
                  <a:srgbClr val="214845"/>
                </a:solidFill>
                <a:latin typeface="Helios" pitchFamily="34" charset="0"/>
              </a:rPr>
              <a:t>до 2,763 </a:t>
            </a:r>
            <a:r>
              <a:rPr lang="ru-RU" sz="2400" kern="0" dirty="0">
                <a:solidFill>
                  <a:srgbClr val="214845"/>
                </a:solidFill>
                <a:latin typeface="Helios" pitchFamily="34" charset="0"/>
              </a:rPr>
              <a:t>млн. руб. в год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0" y="2259106"/>
            <a:ext cx="272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4136"/>
              </a:buClr>
            </a:pPr>
            <a:r>
              <a:rPr lang="ru-RU" sz="2000" kern="0" dirty="0">
                <a:solidFill>
                  <a:srgbClr val="214845"/>
                </a:solidFill>
                <a:latin typeface="Helios" pitchFamily="34" charset="0"/>
              </a:rPr>
              <a:t>Компенсация стоимости обучения</a:t>
            </a:r>
          </a:p>
        </p:txBody>
      </p:sp>
      <p:pic>
        <p:nvPicPr>
          <p:cNvPr id="14" name="Picture 2" descr="P:\15_SEDEC\GlobalEducationProgramme\books-5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40" y="4031005"/>
            <a:ext cx="852220" cy="85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311129" y="5262329"/>
            <a:ext cx="2013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kern="0" dirty="0" smtClean="0">
                <a:solidFill>
                  <a:srgbClr val="214845"/>
                </a:solidFill>
                <a:latin typeface="Helios" pitchFamily="34" charset="0"/>
              </a:rPr>
              <a:t>Медицинское страхование</a:t>
            </a:r>
            <a:endParaRPr lang="ru-RU" kern="0" dirty="0">
              <a:solidFill>
                <a:srgbClr val="214845"/>
              </a:solidFill>
              <a:latin typeface="Helios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38912" y="5239596"/>
            <a:ext cx="1538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kern="0" dirty="0">
                <a:solidFill>
                  <a:srgbClr val="214845"/>
                </a:solidFill>
                <a:latin typeface="Helios" pitchFamily="34" charset="0"/>
              </a:rPr>
              <a:t>Учебная литература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8600" y="5178094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9875"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kern="0" dirty="0">
                <a:solidFill>
                  <a:srgbClr val="214845"/>
                </a:solidFill>
                <a:latin typeface="Helios" pitchFamily="34" charset="0"/>
              </a:rPr>
              <a:t>Проезд до места обучения и обратно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92469" y="5234630"/>
            <a:ext cx="1927131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9875"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kern="0" dirty="0" smtClean="0">
                <a:solidFill>
                  <a:srgbClr val="214845"/>
                </a:solidFill>
                <a:latin typeface="Helios" pitchFamily="34" charset="0"/>
              </a:rPr>
              <a:t>Проживание, </a:t>
            </a:r>
          </a:p>
          <a:p>
            <a:pPr marL="269875"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kern="0" dirty="0" smtClean="0">
                <a:solidFill>
                  <a:srgbClr val="214845"/>
                </a:solidFill>
                <a:latin typeface="Helios" pitchFamily="34" charset="0"/>
              </a:rPr>
              <a:t>питание</a:t>
            </a:r>
            <a:endParaRPr lang="ru-RU" kern="0" dirty="0">
              <a:solidFill>
                <a:srgbClr val="214845"/>
              </a:solidFill>
              <a:latin typeface="Helios" pitchFamily="34" charset="0"/>
            </a:endParaRPr>
          </a:p>
        </p:txBody>
      </p:sp>
      <p:pic>
        <p:nvPicPr>
          <p:cNvPr id="21" name="Picture 4" descr="P:\15_SEDEC\GlobalEducationProgramme\health-5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772" y="4000949"/>
            <a:ext cx="1072673" cy="91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P:\15_SEDEC\GlobalEducationProgramme\10-5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52" y="4038600"/>
            <a:ext cx="1053807" cy="89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P:\15_SEDEC\GlobalEducationProgramme\hotel-5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672" y="3969916"/>
            <a:ext cx="733425" cy="9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564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/>
          </p:cNvSpPr>
          <p:nvPr/>
        </p:nvSpPr>
        <p:spPr bwMode="auto">
          <a:xfrm>
            <a:off x="2057400" y="567696"/>
            <a:ext cx="6836734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2800" dirty="0" smtClean="0">
              <a:solidFill>
                <a:srgbClr val="99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dirty="0" smtClean="0"/>
              <a:t>ТРЕБОВАНИЯ К КАНДИДАТАМ</a:t>
            </a:r>
            <a:endParaRPr lang="ru-RU" sz="2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438400" y="3651607"/>
            <a:ext cx="5867400" cy="2600325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1800" dirty="0" smtClean="0"/>
              <a:t>Документ </a:t>
            </a:r>
            <a:r>
              <a:rPr lang="ru-RU" sz="1800" dirty="0"/>
              <a:t>о поступлении/обучении в ведущем зарубежном университете по программам магистратуры, аспирантуры </a:t>
            </a:r>
            <a:r>
              <a:rPr lang="en-US" sz="1800" dirty="0"/>
              <a:t>(PhD)</a:t>
            </a:r>
            <a:r>
              <a:rPr lang="ru-RU" sz="1800" dirty="0"/>
              <a:t> или ординатуры</a:t>
            </a:r>
          </a:p>
          <a:p>
            <a:pPr marL="0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ru-RU" sz="1800" dirty="0"/>
              <a:t>Согласие с условиями Программы (в том числе, намерение после окончания учебы продолжить свою карьеру в ведущих российских компаниях</a:t>
            </a:r>
            <a:r>
              <a:rPr lang="ru-RU" sz="1800" dirty="0" smtClean="0"/>
              <a:t>)</a:t>
            </a:r>
            <a:endParaRPr lang="ru-RU" sz="1800" dirty="0"/>
          </a:p>
        </p:txBody>
      </p:sp>
      <p:pic>
        <p:nvPicPr>
          <p:cNvPr id="2050" name="Picture 2" descr="P:\15_SEDEC\GlobalEducationProgramme\паспорт рф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66" y="1998930"/>
            <a:ext cx="753134" cy="109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P:\15_SEDEC\GlobalEducationProgramme\diploma-5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66" y="3651607"/>
            <a:ext cx="1066800" cy="91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029200" y="1806382"/>
            <a:ext cx="3429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1200"/>
              </a:spcBef>
              <a:spcAft>
                <a:spcPts val="600"/>
              </a:spcAft>
              <a:buClr>
                <a:srgbClr val="994136"/>
              </a:buClr>
            </a:pPr>
            <a:r>
              <a:rPr lang="ru-RU" kern="0" dirty="0">
                <a:solidFill>
                  <a:srgbClr val="214845"/>
                </a:solidFill>
                <a:latin typeface="Helios" pitchFamily="34" charset="0"/>
              </a:rPr>
              <a:t>Наличие </a:t>
            </a:r>
            <a:r>
              <a:rPr lang="ru-RU" kern="0" dirty="0" smtClean="0">
                <a:solidFill>
                  <a:srgbClr val="214845"/>
                </a:solidFill>
                <a:latin typeface="Helios" pitchFamily="34" charset="0"/>
              </a:rPr>
              <a:t/>
            </a:r>
            <a:br>
              <a:rPr lang="ru-RU" kern="0" dirty="0" smtClean="0">
                <a:solidFill>
                  <a:srgbClr val="214845"/>
                </a:solidFill>
                <a:latin typeface="Helios" pitchFamily="34" charset="0"/>
              </a:rPr>
            </a:br>
            <a:r>
              <a:rPr lang="ru-RU" kern="0" dirty="0" smtClean="0">
                <a:solidFill>
                  <a:srgbClr val="214845"/>
                </a:solidFill>
                <a:latin typeface="Helios" pitchFamily="34" charset="0"/>
              </a:rPr>
              <a:t>квалификации бакалавра</a:t>
            </a:r>
            <a:r>
              <a:rPr lang="en-US" kern="0" dirty="0" smtClean="0">
                <a:solidFill>
                  <a:srgbClr val="214845"/>
                </a:solidFill>
                <a:latin typeface="Helios" pitchFamily="34" charset="0"/>
              </a:rPr>
              <a:t> /</a:t>
            </a:r>
            <a:r>
              <a:rPr lang="ru-RU" kern="0" dirty="0" smtClean="0">
                <a:solidFill>
                  <a:srgbClr val="214845"/>
                </a:solidFill>
                <a:latin typeface="Helios" pitchFamily="34" charset="0"/>
              </a:rPr>
              <a:t> специалиста (или справка из вуза</a:t>
            </a:r>
            <a:r>
              <a:rPr lang="en-US" kern="0" dirty="0" smtClean="0">
                <a:solidFill>
                  <a:srgbClr val="214845"/>
                </a:solidFill>
                <a:latin typeface="Helios" pitchFamily="34" charset="0"/>
              </a:rPr>
              <a:t> </a:t>
            </a:r>
            <a:r>
              <a:rPr lang="ru-RU" kern="0" dirty="0" smtClean="0">
                <a:solidFill>
                  <a:srgbClr val="214845"/>
                </a:solidFill>
                <a:latin typeface="Helios" pitchFamily="34" charset="0"/>
              </a:rPr>
              <a:t>для студентов последнего курса обучения)</a:t>
            </a:r>
            <a:endParaRPr lang="ru-RU" kern="0" dirty="0">
              <a:solidFill>
                <a:srgbClr val="214845"/>
              </a:solidFill>
              <a:latin typeface="Helios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8800" y="2017765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1200"/>
              </a:spcBef>
              <a:spcAft>
                <a:spcPts val="600"/>
              </a:spcAft>
              <a:buClr>
                <a:srgbClr val="994136"/>
              </a:buClr>
            </a:pPr>
            <a:r>
              <a:rPr lang="ru-RU" kern="0" dirty="0">
                <a:solidFill>
                  <a:srgbClr val="214845"/>
                </a:solidFill>
                <a:latin typeface="Helios" pitchFamily="34" charset="0"/>
              </a:rPr>
              <a:t>Гражданство </a:t>
            </a:r>
            <a:r>
              <a:rPr lang="ru-RU" kern="0" dirty="0" smtClean="0">
                <a:solidFill>
                  <a:srgbClr val="214845"/>
                </a:solidFill>
                <a:latin typeface="Helios" pitchFamily="34" charset="0"/>
              </a:rPr>
              <a:t/>
            </a:r>
            <a:br>
              <a:rPr lang="ru-RU" kern="0" dirty="0" smtClean="0">
                <a:solidFill>
                  <a:srgbClr val="214845"/>
                </a:solidFill>
                <a:latin typeface="Helios" pitchFamily="34" charset="0"/>
              </a:rPr>
            </a:br>
            <a:r>
              <a:rPr lang="ru-RU" kern="0" dirty="0" smtClean="0">
                <a:solidFill>
                  <a:srgbClr val="214845"/>
                </a:solidFill>
                <a:latin typeface="Helios" pitchFamily="34" charset="0"/>
              </a:rPr>
              <a:t>РФ</a:t>
            </a:r>
            <a:endParaRPr lang="ru-RU" kern="0" dirty="0">
              <a:solidFill>
                <a:srgbClr val="214845"/>
              </a:solidFill>
              <a:latin typeface="Helios" pitchFamily="34" charset="0"/>
            </a:endParaRPr>
          </a:p>
        </p:txBody>
      </p:sp>
      <p:pic>
        <p:nvPicPr>
          <p:cNvPr id="2052" name="Picture 4" descr="P:\15_SEDEC\GlobalEducationProgramme\011_student_scientist_bachelor_professor_human_avatar-5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271" y="1998929"/>
            <a:ext cx="829273" cy="91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P:\15_SEDEC\GlobalEducationProgramme\ок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66" y="4953000"/>
            <a:ext cx="1066800" cy="82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87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15_SEDEC\GlobalEducationProgramme\MiLr6xAia2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53452"/>
            <a:ext cx="7909224" cy="441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 txBox="1">
            <a:spLocks/>
          </p:cNvSpPr>
          <p:nvPr/>
        </p:nvSpPr>
        <p:spPr bwMode="auto">
          <a:xfrm>
            <a:off x="2057400" y="567696"/>
            <a:ext cx="6836734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2800" dirty="0" smtClean="0">
              <a:solidFill>
                <a:srgbClr val="99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237352"/>
            <a:ext cx="5427785" cy="868363"/>
          </a:xfrm>
        </p:spPr>
        <p:txBody>
          <a:bodyPr/>
          <a:lstStyle/>
          <a:p>
            <a:pPr algn="ctr"/>
            <a:r>
              <a:rPr lang="ru-RU" dirty="0" smtClean="0"/>
              <a:t>СТРАНЫ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701548" y="1524000"/>
            <a:ext cx="1442452" cy="5078313"/>
          </a:xfrm>
          <a:prstGeom prst="rect">
            <a:avLst/>
          </a:prstGeom>
          <a:solidFill>
            <a:srgbClr val="994136">
              <a:alpha val="89804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Helios" pitchFamily="34" charset="0"/>
              </a:rPr>
              <a:t>Австралия</a:t>
            </a:r>
          </a:p>
          <a:p>
            <a:r>
              <a:rPr lang="ru-RU" sz="1200" dirty="0">
                <a:solidFill>
                  <a:schemeClr val="bg1"/>
                </a:solidFill>
                <a:latin typeface="Helios" pitchFamily="34" charset="0"/>
              </a:rPr>
              <a:t>Австрия</a:t>
            </a:r>
          </a:p>
          <a:p>
            <a:r>
              <a:rPr lang="ru-RU" sz="1200" dirty="0">
                <a:solidFill>
                  <a:schemeClr val="bg1"/>
                </a:solidFill>
                <a:latin typeface="Helios" pitchFamily="34" charset="0"/>
              </a:rPr>
              <a:t>Бельгия</a:t>
            </a:r>
          </a:p>
          <a:p>
            <a:r>
              <a:rPr lang="ru-RU" sz="1200" dirty="0">
                <a:solidFill>
                  <a:schemeClr val="bg1"/>
                </a:solidFill>
                <a:latin typeface="Helios" pitchFamily="34" charset="0"/>
              </a:rPr>
              <a:t>Бразилия</a:t>
            </a:r>
          </a:p>
          <a:p>
            <a:r>
              <a:rPr lang="ru-RU" sz="1200" dirty="0">
                <a:solidFill>
                  <a:schemeClr val="bg1"/>
                </a:solidFill>
                <a:latin typeface="Helios" pitchFamily="34" charset="0"/>
              </a:rPr>
              <a:t>Великобритания</a:t>
            </a:r>
          </a:p>
          <a:p>
            <a:r>
              <a:rPr lang="ru-RU" sz="1200" dirty="0">
                <a:solidFill>
                  <a:schemeClr val="bg1"/>
                </a:solidFill>
                <a:latin typeface="Helios" pitchFamily="34" charset="0"/>
              </a:rPr>
              <a:t>Германия</a:t>
            </a:r>
          </a:p>
          <a:p>
            <a:r>
              <a:rPr lang="ru-RU" sz="1200" dirty="0">
                <a:solidFill>
                  <a:schemeClr val="bg1"/>
                </a:solidFill>
                <a:latin typeface="Helios" pitchFamily="34" charset="0"/>
              </a:rPr>
              <a:t>Гонконг</a:t>
            </a:r>
          </a:p>
          <a:p>
            <a:r>
              <a:rPr lang="ru-RU" sz="1200" dirty="0">
                <a:solidFill>
                  <a:schemeClr val="bg1"/>
                </a:solidFill>
                <a:latin typeface="Helios" pitchFamily="34" charset="0"/>
              </a:rPr>
              <a:t>Дания</a:t>
            </a:r>
          </a:p>
          <a:p>
            <a:r>
              <a:rPr lang="ru-RU" sz="1200" dirty="0">
                <a:solidFill>
                  <a:schemeClr val="bg1"/>
                </a:solidFill>
                <a:latin typeface="Helios" pitchFamily="34" charset="0"/>
              </a:rPr>
              <a:t>Израиль</a:t>
            </a:r>
          </a:p>
          <a:p>
            <a:r>
              <a:rPr lang="ru-RU" sz="1200" dirty="0">
                <a:solidFill>
                  <a:schemeClr val="bg1"/>
                </a:solidFill>
                <a:latin typeface="Helios" pitchFamily="34" charset="0"/>
              </a:rPr>
              <a:t>Ирландия</a:t>
            </a:r>
          </a:p>
          <a:p>
            <a:r>
              <a:rPr lang="ru-RU" sz="1200" dirty="0">
                <a:solidFill>
                  <a:schemeClr val="bg1"/>
                </a:solidFill>
                <a:latin typeface="Helios" pitchFamily="34" charset="0"/>
              </a:rPr>
              <a:t>Испания</a:t>
            </a:r>
          </a:p>
          <a:p>
            <a:r>
              <a:rPr lang="ru-RU" sz="1200" dirty="0">
                <a:solidFill>
                  <a:schemeClr val="bg1"/>
                </a:solidFill>
                <a:latin typeface="Helios" pitchFamily="34" charset="0"/>
              </a:rPr>
              <a:t>Италия</a:t>
            </a:r>
          </a:p>
          <a:p>
            <a:r>
              <a:rPr lang="ru-RU" sz="1200" dirty="0">
                <a:solidFill>
                  <a:schemeClr val="bg1"/>
                </a:solidFill>
                <a:latin typeface="Helios" pitchFamily="34" charset="0"/>
              </a:rPr>
              <a:t>Канада</a:t>
            </a:r>
          </a:p>
          <a:p>
            <a:r>
              <a:rPr lang="ru-RU" sz="1200" dirty="0">
                <a:solidFill>
                  <a:schemeClr val="bg1"/>
                </a:solidFill>
                <a:latin typeface="Helios" pitchFamily="34" charset="0"/>
              </a:rPr>
              <a:t>Китай</a:t>
            </a:r>
          </a:p>
          <a:p>
            <a:r>
              <a:rPr lang="ru-RU" sz="1200" dirty="0">
                <a:solidFill>
                  <a:schemeClr val="bg1"/>
                </a:solidFill>
                <a:latin typeface="Helios" pitchFamily="34" charset="0"/>
              </a:rPr>
              <a:t>Корея</a:t>
            </a:r>
          </a:p>
          <a:p>
            <a:r>
              <a:rPr lang="ru-RU" sz="1200" dirty="0">
                <a:solidFill>
                  <a:schemeClr val="bg1"/>
                </a:solidFill>
                <a:latin typeface="Helios" pitchFamily="34" charset="0"/>
              </a:rPr>
              <a:t>Нидерланды</a:t>
            </a:r>
          </a:p>
          <a:p>
            <a:r>
              <a:rPr lang="ru-RU" sz="1200" dirty="0">
                <a:solidFill>
                  <a:schemeClr val="bg1"/>
                </a:solidFill>
                <a:latin typeface="Helios" pitchFamily="34" charset="0"/>
              </a:rPr>
              <a:t>Новая Зеландия</a:t>
            </a:r>
          </a:p>
          <a:p>
            <a:r>
              <a:rPr lang="ru-RU" sz="1200" dirty="0">
                <a:solidFill>
                  <a:schemeClr val="bg1"/>
                </a:solidFill>
                <a:latin typeface="Helios" pitchFamily="34" charset="0"/>
              </a:rPr>
              <a:t>Норвегия</a:t>
            </a:r>
          </a:p>
          <a:p>
            <a:r>
              <a:rPr lang="ru-RU" sz="1200" dirty="0">
                <a:solidFill>
                  <a:schemeClr val="bg1"/>
                </a:solidFill>
                <a:latin typeface="Helios" pitchFamily="34" charset="0"/>
              </a:rPr>
              <a:t>Сингапур</a:t>
            </a:r>
          </a:p>
          <a:p>
            <a:r>
              <a:rPr lang="ru-RU" sz="1200" dirty="0">
                <a:solidFill>
                  <a:schemeClr val="bg1"/>
                </a:solidFill>
                <a:latin typeface="Helios" pitchFamily="34" charset="0"/>
              </a:rPr>
              <a:t>США</a:t>
            </a:r>
          </a:p>
          <a:p>
            <a:r>
              <a:rPr lang="ru-RU" sz="1200" dirty="0">
                <a:solidFill>
                  <a:schemeClr val="bg1"/>
                </a:solidFill>
                <a:latin typeface="Helios" pitchFamily="34" charset="0"/>
              </a:rPr>
              <a:t>Тайвань</a:t>
            </a:r>
          </a:p>
          <a:p>
            <a:r>
              <a:rPr lang="ru-RU" sz="1200" dirty="0">
                <a:solidFill>
                  <a:schemeClr val="bg1"/>
                </a:solidFill>
                <a:latin typeface="Helios" pitchFamily="34" charset="0"/>
              </a:rPr>
              <a:t>Финляндия</a:t>
            </a:r>
          </a:p>
          <a:p>
            <a:r>
              <a:rPr lang="ru-RU" sz="1200" dirty="0">
                <a:solidFill>
                  <a:schemeClr val="bg1"/>
                </a:solidFill>
                <a:latin typeface="Helios" pitchFamily="34" charset="0"/>
              </a:rPr>
              <a:t>Франция</a:t>
            </a:r>
          </a:p>
          <a:p>
            <a:r>
              <a:rPr lang="ru-RU" sz="1200" dirty="0">
                <a:solidFill>
                  <a:schemeClr val="bg1"/>
                </a:solidFill>
                <a:latin typeface="Helios" pitchFamily="34" charset="0"/>
              </a:rPr>
              <a:t>Швейцария</a:t>
            </a:r>
          </a:p>
          <a:p>
            <a:r>
              <a:rPr lang="ru-RU" sz="1200" dirty="0">
                <a:solidFill>
                  <a:schemeClr val="bg1"/>
                </a:solidFill>
                <a:latin typeface="Helios" pitchFamily="34" charset="0"/>
              </a:rPr>
              <a:t>Швеция</a:t>
            </a:r>
          </a:p>
          <a:p>
            <a:r>
              <a:rPr lang="ru-RU" sz="1200" dirty="0">
                <a:solidFill>
                  <a:schemeClr val="bg1"/>
                </a:solidFill>
                <a:latin typeface="Helios" pitchFamily="34" charset="0"/>
              </a:rPr>
              <a:t>ЮАР</a:t>
            </a:r>
          </a:p>
          <a:p>
            <a:r>
              <a:rPr lang="ru-RU" sz="1200" dirty="0">
                <a:solidFill>
                  <a:schemeClr val="bg1"/>
                </a:solidFill>
                <a:latin typeface="Helios" pitchFamily="34" charset="0"/>
              </a:rPr>
              <a:t>Япония</a:t>
            </a:r>
            <a:endParaRPr lang="ru-RU" sz="1200" dirty="0">
              <a:latin typeface="Helios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88776" y="1121734"/>
            <a:ext cx="53393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2200" kern="0" dirty="0" smtClean="0">
                <a:solidFill>
                  <a:srgbClr val="214845"/>
                </a:solidFill>
                <a:latin typeface="Helios" pitchFamily="34" charset="0"/>
              </a:rPr>
              <a:t>32 страны</a:t>
            </a:r>
          </a:p>
        </p:txBody>
      </p:sp>
      <p:pic>
        <p:nvPicPr>
          <p:cNvPr id="10" name="Picture 9" descr="https://fbcdn-profile-a.akamaihd.net/hprofile-ak-ash3/s160x160/580729_336747239721766_2070543031_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184" y="96405"/>
            <a:ext cx="1025329" cy="102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33400" y="252921"/>
            <a:ext cx="1371600" cy="8688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853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УНИВЕРСИТЕТЫ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BA7DF-6DD4-4FAC-ACD3-93E10BB9FF12}" type="slidenum">
              <a:rPr lang="en-US" smtClean="0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9275893"/>
              </p:ext>
            </p:extLst>
          </p:nvPr>
        </p:nvGraphicFramePr>
        <p:xfrm>
          <a:off x="533400" y="1447800"/>
          <a:ext cx="8276512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3400" y="252921"/>
            <a:ext cx="1371600" cy="868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s://fbcdn-profile-a.akamaihd.net/hprofile-ak-ash3/s160x160/580729_336747239721766_2070543031_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184" y="96405"/>
            <a:ext cx="1025329" cy="102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218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/>
          </p:cNvSpPr>
          <p:nvPr/>
        </p:nvSpPr>
        <p:spPr bwMode="auto">
          <a:xfrm>
            <a:off x="2133600" y="525792"/>
            <a:ext cx="6836734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2800" dirty="0" smtClean="0">
              <a:solidFill>
                <a:srgbClr val="99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0" y="489933"/>
            <a:ext cx="5427785" cy="868363"/>
          </a:xfrm>
        </p:spPr>
        <p:txBody>
          <a:bodyPr/>
          <a:lstStyle/>
          <a:p>
            <a:r>
              <a:rPr lang="ru-RU" sz="2600" dirty="0"/>
              <a:t>ТРУДОУСТРОЙСТВО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81200" y="1447800"/>
            <a:ext cx="6248400" cy="4352925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ru-RU" sz="1800" kern="1200" dirty="0"/>
              <a:t>555 компаний в утвержденном списке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ru-RU" sz="1800" kern="1200" dirty="0"/>
              <a:t>Список дополняется на регулярной основе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ru-RU" sz="1800" kern="1200" dirty="0"/>
              <a:t>Участник самостоятельно выбирает организацию 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ru-RU" sz="1800" kern="1200" dirty="0"/>
              <a:t>Допускается переход в другую организацию, включенную в список организаций-работодателей, но не более 2 раз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ru-RU" sz="1800" kern="1200" dirty="0"/>
              <a:t>Оператор содействует </a:t>
            </a:r>
            <a:r>
              <a:rPr lang="ru-RU" sz="1800" kern="1200" dirty="0" smtClean="0"/>
              <a:t>трудоустройству </a:t>
            </a:r>
            <a:r>
              <a:rPr lang="ru-RU" sz="1800" kern="1200" dirty="0"/>
              <a:t>участников</a:t>
            </a:r>
          </a:p>
          <a:p>
            <a:endParaRPr lang="ru-RU" sz="2000" dirty="0" smtClean="0"/>
          </a:p>
        </p:txBody>
      </p:sp>
      <p:pic>
        <p:nvPicPr>
          <p:cNvPr id="6" name="Picture 2" descr="P:\15_SEDEC\GlobalEducationProgramme\finduser-5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6" y="1676400"/>
            <a:ext cx="1255234" cy="108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16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57ADC-75AE-4344-8C89-9F97EC0722FF}" type="slidenum">
              <a:rPr lang="en-US" smtClean="0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33600" y="390527"/>
            <a:ext cx="5427785" cy="868363"/>
          </a:xfrm>
        </p:spPr>
        <p:txBody>
          <a:bodyPr/>
          <a:lstStyle/>
          <a:p>
            <a:r>
              <a:rPr lang="ru-RU" dirty="0" smtClean="0"/>
              <a:t>РАБОТОДАТЕЛИ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41637"/>
            <a:ext cx="8443913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0144756"/>
              </p:ext>
            </p:extLst>
          </p:nvPr>
        </p:nvGraphicFramePr>
        <p:xfrm>
          <a:off x="1864518" y="1295400"/>
          <a:ext cx="6400800" cy="2694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64518" y="3886200"/>
            <a:ext cx="5476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214845"/>
                </a:solidFill>
                <a:latin typeface="Helios" pitchFamily="34" charset="0"/>
              </a:rPr>
              <a:t>Общее кол-во работодателей в Программе </a:t>
            </a:r>
            <a:r>
              <a:rPr lang="en-US" sz="1600" dirty="0">
                <a:solidFill>
                  <a:srgbClr val="214845"/>
                </a:solidFill>
                <a:latin typeface="Helios" pitchFamily="34" charset="0"/>
              </a:rPr>
              <a:t>– </a:t>
            </a:r>
            <a:r>
              <a:rPr lang="ru-RU" sz="1600" b="1" dirty="0">
                <a:solidFill>
                  <a:srgbClr val="FF0000"/>
                </a:solidFill>
                <a:latin typeface="Helios" pitchFamily="34" charset="0"/>
              </a:rPr>
              <a:t>5</a:t>
            </a:r>
            <a:r>
              <a:rPr lang="en-US" sz="1600" b="1" dirty="0">
                <a:solidFill>
                  <a:srgbClr val="FF0000"/>
                </a:solidFill>
                <a:latin typeface="Helios" pitchFamily="34" charset="0"/>
              </a:rPr>
              <a:t>55</a:t>
            </a:r>
          </a:p>
          <a:p>
            <a:pPr algn="ctr"/>
            <a:r>
              <a:rPr lang="ru-RU" sz="1600" dirty="0">
                <a:solidFill>
                  <a:srgbClr val="214845"/>
                </a:solidFill>
                <a:latin typeface="Helios" pitchFamily="34" charset="0"/>
              </a:rPr>
              <a:t>Доля  Москвы и </a:t>
            </a:r>
            <a:r>
              <a:rPr lang="ru-RU" sz="1600" dirty="0" smtClean="0">
                <a:solidFill>
                  <a:srgbClr val="214845"/>
                </a:solidFill>
                <a:latin typeface="Helios" pitchFamily="34" charset="0"/>
              </a:rPr>
              <a:t>Санкт-Петербурга</a:t>
            </a:r>
            <a:r>
              <a:rPr lang="en-US" sz="1600" dirty="0" smtClean="0">
                <a:solidFill>
                  <a:srgbClr val="214845"/>
                </a:solidFill>
                <a:latin typeface="Helios" pitchFamily="34" charset="0"/>
              </a:rPr>
              <a:t> – </a:t>
            </a:r>
            <a:r>
              <a:rPr lang="ru-RU" sz="1600" b="1" dirty="0">
                <a:solidFill>
                  <a:srgbClr val="FF0000"/>
                </a:solidFill>
                <a:latin typeface="Helios" pitchFamily="34" charset="0"/>
              </a:rPr>
              <a:t>36%</a:t>
            </a:r>
            <a:endParaRPr lang="en-US" sz="1600" b="1" dirty="0">
              <a:solidFill>
                <a:srgbClr val="FF0000"/>
              </a:solidFill>
              <a:latin typeface="Helios" pitchFamily="34" charset="0"/>
            </a:endParaRPr>
          </a:p>
          <a:p>
            <a:pPr algn="ctr"/>
            <a:r>
              <a:rPr lang="ru-RU" sz="1600" dirty="0">
                <a:solidFill>
                  <a:srgbClr val="214845"/>
                </a:solidFill>
                <a:latin typeface="Helios" pitchFamily="34" charset="0"/>
              </a:rPr>
              <a:t>Доля Дальнего Востока и Восточной Сибири</a:t>
            </a:r>
            <a:r>
              <a:rPr lang="en-US" sz="1600" dirty="0">
                <a:solidFill>
                  <a:srgbClr val="214845"/>
                </a:solidFill>
                <a:latin typeface="Helios" pitchFamily="34" charset="0"/>
              </a:rPr>
              <a:t> –</a:t>
            </a:r>
            <a:r>
              <a:rPr lang="ru-RU" sz="1600" dirty="0">
                <a:solidFill>
                  <a:srgbClr val="214845"/>
                </a:solidFill>
                <a:latin typeface="Helios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Helios" pitchFamily="34" charset="0"/>
              </a:rPr>
              <a:t>11%</a:t>
            </a:r>
          </a:p>
        </p:txBody>
      </p:sp>
    </p:spTree>
    <p:extLst>
      <p:ext uri="{BB962C8B-B14F-4D97-AF65-F5344CB8AC3E}">
        <p14:creationId xmlns:p14="http://schemas.microsoft.com/office/powerpoint/2010/main" val="366476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brand">
  <a:themeElements>
    <a:clrScheme name="Custom 17">
      <a:dk1>
        <a:srgbClr val="000000"/>
      </a:dk1>
      <a:lt1>
        <a:srgbClr val="FFFFFF"/>
      </a:lt1>
      <a:dk2>
        <a:srgbClr val="901026"/>
      </a:dk2>
      <a:lt2>
        <a:srgbClr val="98A6B6"/>
      </a:lt2>
      <a:accent1>
        <a:srgbClr val="CD5916"/>
      </a:accent1>
      <a:accent2>
        <a:srgbClr val="C3002E"/>
      </a:accent2>
      <a:accent3>
        <a:srgbClr val="901026"/>
      </a:accent3>
      <a:accent4>
        <a:srgbClr val="C6C7CB"/>
      </a:accent4>
      <a:accent5>
        <a:srgbClr val="FFFFCC"/>
      </a:accent5>
      <a:accent6>
        <a:srgbClr val="CCFFCC"/>
      </a:accent6>
      <a:hlink>
        <a:srgbClr val="0000FF"/>
      </a:hlink>
      <a:folHlink>
        <a:srgbClr val="800080"/>
      </a:folHlink>
    </a:clrScheme>
    <a:fontScheme name="Презентация br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езентация bra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bra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bra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bra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bra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bra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bra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bra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bra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bra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bra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bra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brand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47411"/>
        </a:accent1>
        <a:accent2>
          <a:srgbClr val="095CAD"/>
        </a:accent2>
        <a:accent3>
          <a:srgbClr val="FFFFFF"/>
        </a:accent3>
        <a:accent4>
          <a:srgbClr val="000000"/>
        </a:accent4>
        <a:accent5>
          <a:srgbClr val="EFBCAA"/>
        </a:accent5>
        <a:accent6>
          <a:srgbClr val="07539C"/>
        </a:accent6>
        <a:hlink>
          <a:srgbClr val="219119"/>
        </a:hlink>
        <a:folHlink>
          <a:srgbClr val="F2C0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brand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95CA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7539C"/>
        </a:accent6>
        <a:hlink>
          <a:srgbClr val="219119"/>
        </a:hlink>
        <a:folHlink>
          <a:srgbClr val="E4741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brand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64A88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5427B"/>
        </a:accent6>
        <a:hlink>
          <a:srgbClr val="2A6D12"/>
        </a:hlink>
        <a:folHlink>
          <a:srgbClr val="C9630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26252</TotalTime>
  <Words>497</Words>
  <Application>Microsoft Office PowerPoint</Application>
  <PresentationFormat>On-screen Show (4:3)</PresentationFormat>
  <Paragraphs>160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Презентация brand</vt:lpstr>
      <vt:lpstr>ПРОГРАММА «ГЛОБАЛЬНОЕ ОБРАЗОВАНИЕ»: укрепление кадрового потенциала предприятий при финансовой поддержке государства</vt:lpstr>
      <vt:lpstr>О ПРОГРАММЕ</vt:lpstr>
      <vt:lpstr>ОСНОВНЫЕ ПАРАМЕТРЫ</vt:lpstr>
      <vt:lpstr>ГРАНТ</vt:lpstr>
      <vt:lpstr>ТРЕБОВАНИЯ К КАНДИДАТАМ</vt:lpstr>
      <vt:lpstr>СТРАНЫ</vt:lpstr>
      <vt:lpstr>УНИВЕРСИТЕТЫ</vt:lpstr>
      <vt:lpstr>ТРУДОУСТРОЙСТВО</vt:lpstr>
      <vt:lpstr>РАБОТОДАТЕЛИ</vt:lpstr>
      <vt:lpstr>ПРЕИМУЩЕСТВА  ДЛЯ ОРГАНИЗАЦИИ</vt:lpstr>
      <vt:lpstr>ПРЕИМУЩЕСТВА  ДЛЯ ОРГАНИЗАЦИИ</vt:lpstr>
      <vt:lpstr>КОЛИЧЕСТВО ЗАЯВОК  И ПОБЕДИТЕЛЕЙ</vt:lpstr>
      <vt:lpstr>PowerPoint Presentation</vt:lpstr>
      <vt:lpstr>PowerPoint Presentation</vt:lpstr>
      <vt:lpstr>PowerPoint Presentation</vt:lpstr>
      <vt:lpstr>ПРЕИМУЩЕСТВА ПРОГРАММЫ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onazaykinskaya</dc:creator>
  <cp:lastModifiedBy>Anna Getmanskaya</cp:lastModifiedBy>
  <cp:revision>981</cp:revision>
  <cp:lastPrinted>2013-07-03T06:43:21Z</cp:lastPrinted>
  <dcterms:created xsi:type="dcterms:W3CDTF">2012-10-03T12:10:22Z</dcterms:created>
  <dcterms:modified xsi:type="dcterms:W3CDTF">2015-11-17T10:00:43Z</dcterms:modified>
</cp:coreProperties>
</file>