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1153" r:id="rId2"/>
    <p:sldId id="1152" r:id="rId3"/>
    <p:sldId id="1156" r:id="rId4"/>
    <p:sldId id="1157" r:id="rId5"/>
    <p:sldId id="1158" r:id="rId6"/>
    <p:sldId id="1154" r:id="rId7"/>
    <p:sldId id="1148" r:id="rId8"/>
    <p:sldId id="1149" r:id="rId9"/>
    <p:sldId id="1150" r:id="rId10"/>
    <p:sldId id="1160" r:id="rId11"/>
    <p:sldId id="1161" r:id="rId12"/>
    <p:sldId id="1163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000000"/>
    <a:srgbClr val="EAEAEA"/>
    <a:srgbClr val="DDDDDD"/>
    <a:srgbClr val="6599D9"/>
    <a:srgbClr val="78A6DE"/>
    <a:srgbClr val="FFB92D"/>
    <a:srgbClr val="492303"/>
    <a:srgbClr val="BDD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9" autoAdjust="0"/>
    <p:restoredTop sz="84838" autoAdjust="0"/>
  </p:normalViewPr>
  <p:slideViewPr>
    <p:cSldViewPr>
      <p:cViewPr>
        <p:scale>
          <a:sx n="117" d="100"/>
          <a:sy n="117" d="100"/>
        </p:scale>
        <p:origin x="-1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2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EC8FBE-41BA-442C-B4CB-0E98780442EE}" type="datetimeFigureOut">
              <a:rPr lang="ru-RU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39DC8B-9EB6-4E6A-9AA8-A20ECFE88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575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DC8B-9EB6-4E6A-9AA8-A20ECFE88CB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3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9DC8B-9EB6-4E6A-9AA8-A20ECFE88CB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3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Logo RPK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800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122608208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5"/>
          <a:stretch>
            <a:fillRect/>
          </a:stretch>
        </p:blipFill>
        <p:spPr bwMode="auto">
          <a:xfrm>
            <a:off x="0" y="3286125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6215106" cy="857255"/>
          </a:xfrm>
        </p:spPr>
        <p:txBody>
          <a:bodyPr anchor="t"/>
          <a:lstStyle>
            <a:lvl1pPr>
              <a:lnSpc>
                <a:spcPts val="2600"/>
              </a:lnSpc>
              <a:defRPr>
                <a:solidFill>
                  <a:srgbClr val="0073C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6215106" cy="8572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52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90011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3E1F-4328-47A3-A690-3049520224B6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4D4E-496A-43D6-B54C-76C19EDA0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47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08F8-4786-4C47-B489-6B630313013D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E06B-352A-429D-A198-923427A13D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85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90011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8ACF-135A-4BFF-9C94-447170903D62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1B1D-3041-4C45-88B1-E4724B0AB7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9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406900"/>
            <a:ext cx="8286808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906713"/>
            <a:ext cx="8286808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3FFB-01E9-48FC-BCD4-DC38B769887C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888A-B5FE-4832-A7AC-73AEC55C1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3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90011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/>
          <a:lstStyle>
            <a:lvl1pPr>
              <a:defRPr sz="2000"/>
            </a:lvl1pPr>
            <a:lvl2pPr>
              <a:defRPr lang="ru-RU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6566-72F3-411B-AA30-17DAAAFED01A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9654-5A6C-4935-9998-5A39D7175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72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011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3"/>
          </p:nvPr>
        </p:nvSpPr>
        <p:spPr>
          <a:xfrm>
            <a:off x="4643438" y="217573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E8F5-6419-477A-B92C-0AEDB8075D89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2710-E7F7-48FF-8BB6-280874F9B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46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90011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52AA-CC55-4F23-BAAF-A08287960A89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4121-3C1B-4D31-A033-AB976AD621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00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90011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3C4A-A9CA-4BEA-886B-A3F6E25B74A9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EC93-B9FF-4B83-961C-7DF39EBACE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90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90011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3008313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AE9F-704F-4D7B-8782-E6BA22713A09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092B-FB85-43F1-BE29-CFBB4EC0D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45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90011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7" descr="Logo RPKB whit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76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3381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21442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95972"/>
            <a:ext cx="5486400" cy="3762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F4EE-591A-48C5-8ED9-8908750C87A6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BFF2-50C6-4699-B2E1-EBB2AB6C7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52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42875"/>
            <a:ext cx="70437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C988D-0D0D-4664-BC99-5D8A8A0C96F9}" type="datetime1">
              <a:rPr lang="ru-RU" smtClean="0"/>
              <a:pPr>
                <a:defRPr/>
              </a:pPr>
              <a:t>21.11.2016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4279D0-7730-46B3-A2FF-B8444EDF00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691" r:id="rId11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064896" cy="3312368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r>
              <a:rPr lang="ru-RU" dirty="0" smtClean="0"/>
              <a:t>Рациональный подход к вопросу </a:t>
            </a:r>
            <a:r>
              <a:rPr lang="ru-RU" dirty="0" err="1" smtClean="0"/>
              <a:t>импортозамещения</a:t>
            </a:r>
            <a:r>
              <a:rPr lang="ru-RU" dirty="0" smtClean="0"/>
              <a:t> на примере НИР «Замещение»</a:t>
            </a:r>
            <a:endParaRPr lang="ru-RU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э</a:t>
            </a:r>
            <a:r>
              <a:rPr lang="en-US" dirty="0" smtClean="0"/>
              <a:t>/</a:t>
            </a:r>
            <a:r>
              <a:rPr lang="ru-RU" dirty="0" smtClean="0"/>
              <a:t>о модуля МПр-1Р блоков БРП-2 и БРП-3 самолетов Су-34 и Су-30СМ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1B1D-3041-4C45-88B1-E4724B0AB7D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02" y="0"/>
            <a:ext cx="59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5415"/>
            <a:ext cx="8244408" cy="59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Экспериментальный образец ВСС-1М</a:t>
            </a:r>
            <a:br>
              <a:rPr lang="ru-RU" dirty="0" smtClean="0"/>
            </a:br>
            <a:r>
              <a:rPr lang="ru-RU" dirty="0" smtClean="0"/>
              <a:t>Внешний вид э</a:t>
            </a:r>
            <a:r>
              <a:rPr lang="en-US" dirty="0" smtClean="0"/>
              <a:t>/</a:t>
            </a:r>
            <a:r>
              <a:rPr lang="ru-RU" dirty="0" smtClean="0"/>
              <a:t>о модуля МОПс-6-4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1B1D-3041-4C45-88B1-E4724B0AB7D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02" y="0"/>
            <a:ext cx="59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8" y="906756"/>
            <a:ext cx="7957182" cy="59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Инструментальны системы программирования и цены отечественных БИС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1B1D-3041-4C45-88B1-E4724B0AB7D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02" y="0"/>
            <a:ext cx="59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964474"/>
            <a:ext cx="7056784" cy="255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УВСС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операционная система «Эльбрус»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операционная система реального времени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БагрОС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макет).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последовательного обмена МОПс-6-4. Применение: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вычислительная спутниковая система ВСС-1 БЛА;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ЭВМ Багет-53-15 вертолетов Ми-28Н, Ка-52, Ка-52К, Ми-26Т2.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базируется на применении двух отечественных БИС: 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1427"/>
              </p:ext>
            </p:extLst>
          </p:nvPr>
        </p:nvGraphicFramePr>
        <p:xfrm>
          <a:off x="467584" y="3606303"/>
          <a:ext cx="8208236" cy="2598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575"/>
                <a:gridCol w="1944216"/>
                <a:gridCol w="2016224"/>
                <a:gridCol w="2149221"/>
              </a:tblGrid>
              <a:tr h="535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Производитель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Цена в 2015 году, р.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Инструментальные системы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</a:tr>
              <a:tr h="809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Микропроцессор 1986ВЕ1Т АЕЯР.431280.860 ТУ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ООО "</a:t>
                      </a:r>
                      <a:r>
                        <a:rPr lang="ru-RU" sz="1600" dirty="0" err="1">
                          <a:effectLst/>
                        </a:rPr>
                        <a:t>Миландр</a:t>
                      </a:r>
                      <a:r>
                        <a:rPr lang="ru-RU" sz="1600" dirty="0">
                          <a:effectLst/>
                        </a:rPr>
                        <a:t> ЭК"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14025,00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µVision Keil Software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</a:tr>
              <a:tr h="605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ПЛИС 5576ХС4Т АЕЯР.431260.734 ТУ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ОАО "</a:t>
                      </a:r>
                      <a:r>
                        <a:rPr lang="ru-RU" sz="1600" dirty="0" smtClean="0">
                          <a:effectLst/>
                        </a:rPr>
                        <a:t>ВЗПП-С</a:t>
                      </a:r>
                      <a:r>
                        <a:rPr lang="ru-RU" sz="1600" dirty="0">
                          <a:effectLst/>
                        </a:rPr>
                        <a:t>"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46062,00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Altera MAX+PLUS II и Quartus II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Память 5576РС1У АЕЯР.431210.710 ТУ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ООО "</a:t>
                      </a:r>
                      <a:r>
                        <a:rPr lang="ru-RU" sz="1600" dirty="0" err="1">
                          <a:effectLst/>
                        </a:rPr>
                        <a:t>Миландр</a:t>
                      </a:r>
                      <a:r>
                        <a:rPr lang="ru-RU" sz="1600" dirty="0">
                          <a:effectLst/>
                        </a:rPr>
                        <a:t> ЭК"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12265,00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86" marR="6088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3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полного жизненного цикла изделий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187220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Обеспечение полного жизненного цикла изделий авиационной ВТ,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которая </a:t>
            </a:r>
            <a:r>
              <a:rPr lang="ru-RU" sz="1400" dirty="0"/>
              <a:t>в сумме составляет от 30 до 60 </a:t>
            </a:r>
            <a:r>
              <a:rPr lang="ru-RU" sz="1400" dirty="0" err="1" smtClean="0"/>
              <a:t>лет,при</a:t>
            </a:r>
            <a:r>
              <a:rPr lang="ru-RU" sz="1400" dirty="0" smtClean="0"/>
              <a:t> </a:t>
            </a:r>
            <a:r>
              <a:rPr lang="ru-RU" sz="1400" dirty="0"/>
              <a:t>жизненном цикле комплектующих изделий 3 – 10 </a:t>
            </a:r>
            <a:r>
              <a:rPr lang="ru-RU" sz="1400" dirty="0" smtClean="0"/>
              <a:t>лет</a:t>
            </a:r>
          </a:p>
          <a:p>
            <a:pPr marL="0" indent="0">
              <a:buNone/>
            </a:pPr>
            <a:r>
              <a:rPr lang="ru-RU" sz="1400" dirty="0" smtClean="0"/>
              <a:t>решается </a:t>
            </a:r>
            <a:r>
              <a:rPr lang="ru-RU" sz="1400" dirty="0"/>
              <a:t>двумя путями:</a:t>
            </a:r>
          </a:p>
          <a:p>
            <a:pPr marL="0" indent="0">
              <a:buNone/>
            </a:pPr>
            <a:r>
              <a:rPr lang="ru-RU" sz="1400" dirty="0"/>
              <a:t>- создание страховых запасов;</a:t>
            </a:r>
          </a:p>
          <a:p>
            <a:pPr marL="0" indent="0">
              <a:buNone/>
            </a:pPr>
            <a:r>
              <a:rPr lang="ru-RU" sz="1400" dirty="0"/>
              <a:t>- замена ЭКБ ИП, снятой с производства, и переработка конструкторской документации на системы, включая </a:t>
            </a:r>
            <a:r>
              <a:rPr lang="ru-RU" sz="1400" dirty="0" err="1"/>
              <a:t>импортозамещение</a:t>
            </a:r>
            <a:r>
              <a:rPr lang="ru-RU" sz="1400" dirty="0"/>
              <a:t> на отечественную ЭКБ.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BDB86-8294-4458-BAE1-0B4E767CE42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5" y="2521139"/>
            <a:ext cx="8562594" cy="43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Импортозамещение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364162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Существующие </a:t>
            </a:r>
            <a:r>
              <a:rPr lang="ru-RU" sz="1400" dirty="0"/>
              <a:t>директивные документы, определяющие порядок проведения работ по реализации технологической независимости при серийном производстве и эксплуатации изделий ВВСТ в части выполнения мероприятий по </a:t>
            </a:r>
            <a:r>
              <a:rPr lang="ru-RU" sz="1400" dirty="0" err="1"/>
              <a:t>импортозамещению</a:t>
            </a:r>
            <a:r>
              <a:rPr lang="ru-RU" sz="1400" dirty="0"/>
              <a:t> и снижению зависимости от поставок продукции иностранного производства, предполагают замену импортных ЭРИ на их существующие или разрабатываемые </a:t>
            </a:r>
            <a:r>
              <a:rPr lang="ru-RU" sz="1400" dirty="0" smtClean="0"/>
              <a:t>аналоги. Такой подход имеет ряд  </a:t>
            </a:r>
            <a:r>
              <a:rPr lang="ru-RU" sz="1400" dirty="0"/>
              <a:t>серьезных </a:t>
            </a:r>
            <a:r>
              <a:rPr lang="ru-RU" sz="1400" dirty="0" smtClean="0"/>
              <a:t>недостатков:</a:t>
            </a:r>
            <a:endParaRPr lang="ru-RU" sz="1400" dirty="0"/>
          </a:p>
          <a:p>
            <a:pPr lvl="0"/>
            <a:r>
              <a:rPr lang="ru-RU" sz="1400" dirty="0"/>
              <a:t>Так как </a:t>
            </a:r>
            <a:r>
              <a:rPr lang="ru-RU" sz="1400" dirty="0" smtClean="0"/>
              <a:t>замена, </a:t>
            </a:r>
            <a:r>
              <a:rPr lang="ru-RU" sz="1400" dirty="0"/>
              <a:t>как </a:t>
            </a:r>
            <a:r>
              <a:rPr lang="ru-RU" sz="1400" dirty="0" smtClean="0"/>
              <a:t>правило, </a:t>
            </a:r>
            <a:r>
              <a:rPr lang="ru-RU" sz="1400" dirty="0"/>
              <a:t>выполняется не на полный, а только функциональный аналог, это требует выполнение </a:t>
            </a:r>
            <a:r>
              <a:rPr lang="ru-RU" sz="1400" dirty="0" err="1"/>
              <a:t>переконструирования</a:t>
            </a:r>
            <a:r>
              <a:rPr lang="ru-RU" sz="1400" dirty="0"/>
              <a:t> проведения наземных испытаний, а, зачастую, получения летной оценки. Сроки выполнения работ на различных предприятиях промышленности неизбежно будут отличаться, что не позволит провести однократную оценку изменений в составе в составе самого объекта ВВСТ. Это может привести к почти непрерывным испытаниям объекта ВВСТ с постоянно изменяющимся обликом его составных частей.</a:t>
            </a:r>
          </a:p>
          <a:p>
            <a:pPr lvl="0"/>
            <a:r>
              <a:rPr lang="ru-RU" sz="1400" dirty="0"/>
              <a:t>Для тех примененных ЭРИ, у которых нет отечественных аналогов, массово ставятся ОКР по их созданию. При этом зачастую разрабатываются, уже морально устаревших ЭРИ.</a:t>
            </a:r>
          </a:p>
          <a:p>
            <a:pPr lvl="0"/>
            <a:r>
              <a:rPr lang="ru-RU" sz="1400" dirty="0"/>
              <a:t>Стоимость ЭКБ отечественного производства как правило в несколько раз превышает стоимость ЭКБ ИП, что при массовой замене приведет к существенному увеличению себестоимости объекта ВВСТ (пример: цена диодной сборки </a:t>
            </a:r>
            <a:r>
              <a:rPr lang="en-US" sz="1400" dirty="0"/>
              <a:t>BAT</a:t>
            </a:r>
            <a:r>
              <a:rPr lang="ru-RU" sz="1400" dirty="0"/>
              <a:t>54</a:t>
            </a:r>
            <a:r>
              <a:rPr lang="en-US" sz="1400" dirty="0"/>
              <a:t>S </a:t>
            </a:r>
            <a:r>
              <a:rPr lang="ru-RU" sz="1400" dirty="0"/>
              <a:t>– 70 копеек, отечественного аналога 2ДШ2124А94 – 600 рублей). Если учесть, что по ГПВ-2020 заключаются многолетние контракты </a:t>
            </a:r>
            <a:r>
              <a:rPr lang="ru-RU" sz="1400" dirty="0" smtClean="0"/>
              <a:t>(примеры</a:t>
            </a:r>
            <a:r>
              <a:rPr lang="en-US" sz="1400" dirty="0" smtClean="0"/>
              <a:t>:</a:t>
            </a:r>
            <a:r>
              <a:rPr lang="ru-RU" sz="1400" dirty="0" smtClean="0"/>
              <a:t> </a:t>
            </a:r>
            <a:r>
              <a:rPr lang="ru-RU" sz="1400" dirty="0"/>
              <a:t>Су-34, Су-35С, Ка-52, Ка-52К), то разница в цене ложится </a:t>
            </a:r>
            <a:r>
              <a:rPr lang="ru-RU" sz="1400" dirty="0" smtClean="0"/>
              <a:t>целиком </a:t>
            </a:r>
            <a:r>
              <a:rPr lang="ru-RU" sz="1400" smtClean="0"/>
              <a:t>на изготовителей </a:t>
            </a:r>
            <a:r>
              <a:rPr lang="ru-RU" sz="1400" dirty="0"/>
              <a:t>составных частей ВВСТ.</a:t>
            </a:r>
          </a:p>
          <a:p>
            <a:pPr marL="0" indent="0">
              <a:buNone/>
            </a:pPr>
            <a:r>
              <a:rPr lang="ru-RU" sz="1400" dirty="0"/>
              <a:t>В результате мы тратим финансовые и человеческие ресурсы и при этом не получаем никакого технического развития.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1B1D-3041-4C45-88B1-E4724B0AB7D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ГП </a:t>
            </a:r>
            <a:r>
              <a:rPr lang="ru-RU" sz="2400" dirty="0"/>
              <a:t>«Развитие оборонно-промышленного комплекса»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312"/>
            <a:ext cx="8229600" cy="5168031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В соответствии с государственной программой Российской Федерации «Развитие оборонно-промышленного комплекса», утвержденной постановлением Правительства Российской Федерации от 16.05.2016 г. № 425-8, наиболее приоритетными направлениями формирования государственной политики в области развития оборонно-промышленного комплекса в соответствии с целями, задачами и приоритетными направлениями, определенными основами государственной политики в области развития оборонно-промышленного комплекса, утвержденными Президентом Российской Федерации на 10-летний период и дальнейшую перспективу, и законодательством Российской Федерации в области обороны страны, являются:</a:t>
            </a:r>
          </a:p>
          <a:p>
            <a:pPr marL="0" indent="0">
              <a:buNone/>
            </a:pPr>
            <a:r>
              <a:rPr lang="ru-RU" sz="1400" dirty="0"/>
              <a:t>- обеспечение оснащения Вооруженных Сил Российской Федерации, других войск, воинских формирований и органов современными образцами вооружения, военной и специальной техники;</a:t>
            </a:r>
          </a:p>
          <a:p>
            <a:pPr marL="0" indent="0">
              <a:buNone/>
            </a:pPr>
            <a:r>
              <a:rPr lang="ru-RU" sz="1400" dirty="0"/>
              <a:t>- формирование научно-технического задела в сфере оборонно-промышленного комплекса и осуществление технологической модернизации предприятий оборонно-промышленного комплекса в целях повышения качества и конкурентоспособности промышленной продукции;</a:t>
            </a:r>
          </a:p>
          <a:p>
            <a:pPr marL="0" indent="0">
              <a:buNone/>
            </a:pPr>
            <a:r>
              <a:rPr lang="ru-RU" sz="1400" dirty="0"/>
              <a:t>- развития и реализации инновационного потенциала организаций оборонно-промышленного комплекса;</a:t>
            </a:r>
          </a:p>
          <a:p>
            <a:pPr marL="0" indent="0">
              <a:buNone/>
            </a:pPr>
            <a:r>
              <a:rPr lang="ru-RU" sz="1400" dirty="0"/>
              <a:t>- обеспечения продвижения продукции военного назначения на мировые рынки вооружений;</a:t>
            </a:r>
          </a:p>
          <a:p>
            <a:pPr marL="0" indent="0">
              <a:buNone/>
            </a:pPr>
            <a:r>
              <a:rPr lang="ru-RU" sz="1400" dirty="0"/>
              <a:t>- обеспечения стабильного функционирования и роста промышленного производства организаций оборонно-промышленного комплекса</a:t>
            </a:r>
          </a:p>
          <a:p>
            <a:pPr marL="0" indent="0">
              <a:buNone/>
            </a:pPr>
            <a:r>
              <a:rPr lang="ru-RU" sz="1400" dirty="0"/>
              <a:t>- развития кадрового потенциала и наращивания интеллектуального потенциала оборонно-промышленного комплекса.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1B1D-3041-4C45-88B1-E4724B0AB7D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НИР «Замещение»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86656"/>
            <a:ext cx="8784976" cy="52666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НТС ВПК</a:t>
            </a:r>
            <a:r>
              <a:rPr lang="en-US" dirty="0" smtClean="0"/>
              <a:t>:</a:t>
            </a:r>
            <a:r>
              <a:rPr lang="ru-RU" dirty="0" smtClean="0"/>
              <a:t> «Проведение комплексной </a:t>
            </a:r>
            <a:r>
              <a:rPr lang="ru-RU" dirty="0"/>
              <a:t>увязки мероприятий по </a:t>
            </a:r>
            <a:r>
              <a:rPr lang="ru-RU" dirty="0" smtClean="0"/>
              <a:t>унификации, </a:t>
            </a:r>
            <a:r>
              <a:rPr lang="ru-RU" dirty="0" err="1" smtClean="0"/>
              <a:t>импортозамещению</a:t>
            </a:r>
            <a:r>
              <a:rPr lang="ru-RU" dirty="0" smtClean="0"/>
              <a:t>,  разработке </a:t>
            </a:r>
            <a:r>
              <a:rPr lang="ru-RU" dirty="0"/>
              <a:t>базовых и критических технологий в области создания БРЭО летательных </a:t>
            </a:r>
            <a:r>
              <a:rPr lang="ru-RU" dirty="0" smtClean="0"/>
              <a:t>аппаратов с планами по разработке и модернизации ВВСТ».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основных целей НИР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«Замещение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определени</a:t>
            </a:r>
            <a:r>
              <a:rPr lang="ru-RU" dirty="0"/>
              <a:t>е</a:t>
            </a:r>
            <a:r>
              <a:rPr lang="ru-RU" dirty="0" smtClean="0"/>
              <a:t> </a:t>
            </a:r>
            <a:r>
              <a:rPr lang="ru-RU" dirty="0"/>
              <a:t>возможных путей замещения устаревшей и импортной ЭКБ с одновременным </a:t>
            </a:r>
            <a:r>
              <a:rPr lang="ru-RU" dirty="0" smtClean="0"/>
              <a:t>повышением </a:t>
            </a:r>
            <a:r>
              <a:rPr lang="ru-RU" dirty="0"/>
              <a:t>тактико-технических </a:t>
            </a:r>
            <a:r>
              <a:rPr lang="ru-RU" dirty="0" smtClean="0"/>
              <a:t>характеристик</a:t>
            </a:r>
            <a:r>
              <a:rPr lang="en-US" dirty="0" smtClean="0"/>
              <a:t> </a:t>
            </a:r>
            <a:r>
              <a:rPr lang="ru-RU" dirty="0"/>
              <a:t>бортового радиоэлектронного оборудования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оисполнители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 ПАО «Институт электронных управляющих машин им. И.С. Брука» - разработка и изготовление экспериментальных образцов модуля процессора данных на отечественном многоядерном микропроцессоре серии «Эльбрус» и модуля графического контролера;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ФГУ ФНЦ НИИСИ РАН - разработка и изготовление экспериментальных образцов модуля процессора данных на отечественном многоядерном микропроцессоре серии «КОМДИВ»;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АО «НПК Пеленгатор» - исследование путей создания радиолокационной системы для информационного обеспечения круглосуточного маловысотного полета и посадки;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АО «ГРПЗ» - исследование путей создания оптической системы технического зрения для информационного обеспечения круглосуточного маловысотного полета и посадки.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1B1D-3041-4C45-88B1-E4724B0AB7D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99892" y="3353582"/>
            <a:ext cx="1944216" cy="1008112"/>
          </a:xfrm>
          <a:prstGeom prst="rect">
            <a:avLst/>
          </a:prstGeom>
          <a:solidFill>
            <a:srgbClr val="FFFF0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400" b="1" dirty="0" smtClean="0">
                <a:solidFill>
                  <a:schemeClr val="tx1"/>
                </a:solidFill>
              </a:rPr>
              <a:t>РПКБ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 fontAlgn="b"/>
            <a:r>
              <a:rPr lang="ru-RU" sz="1400" b="1" dirty="0" smtClean="0">
                <a:solidFill>
                  <a:schemeClr val="tx1"/>
                </a:solidFill>
              </a:rPr>
              <a:t>НИР «Замещение»</a:t>
            </a:r>
          </a:p>
          <a:p>
            <a:pPr algn="ctr" fontAlgn="b"/>
            <a:endParaRPr lang="ru-RU" sz="1000" dirty="0">
              <a:solidFill>
                <a:schemeClr val="tx1"/>
              </a:solidFill>
            </a:endParaRPr>
          </a:p>
          <a:p>
            <a:pPr algn="ctr" fontAlgn="b"/>
            <a:r>
              <a:rPr lang="ru-RU" sz="1400" b="1" dirty="0" smtClean="0">
                <a:solidFill>
                  <a:schemeClr val="tx1"/>
                </a:solidFill>
              </a:rPr>
              <a:t>УВСС, СОИ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2797" y="6588493"/>
            <a:ext cx="1597715" cy="269507"/>
          </a:xfrm>
        </p:spPr>
        <p:txBody>
          <a:bodyPr/>
          <a:lstStyle/>
          <a:p>
            <a:pPr>
              <a:defRPr/>
            </a:pPr>
            <a:fld id="{F05B1B1D-3041-4C45-88B1-E4724B0AB7D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043738" cy="642938"/>
          </a:xfrm>
          <a:effectLst/>
        </p:spPr>
        <p:txBody>
          <a:bodyPr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Кооперация НИР «Замещение»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3857" y="1484784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МЦСТ и УНЭУМ им. </a:t>
            </a:r>
            <a:r>
              <a:rPr lang="ru-RU" sz="1200" b="1" dirty="0" smtClean="0">
                <a:solidFill>
                  <a:schemeClr val="tx1"/>
                </a:solidFill>
              </a:rPr>
              <a:t>Брука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Многоядерные микропроцессоры архитектуры «Эльбрус</a:t>
            </a:r>
            <a:r>
              <a:rPr lang="ru-RU" sz="1000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1484784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</a:rPr>
              <a:t>НИИСИ </a:t>
            </a:r>
            <a:r>
              <a:rPr lang="ru-RU" sz="1200" b="1" dirty="0" smtClean="0">
                <a:solidFill>
                  <a:schemeClr val="tx1"/>
                </a:solidFill>
              </a:rPr>
              <a:t>РАН</a:t>
            </a:r>
          </a:p>
          <a:p>
            <a:pPr algn="ctr" fontAlgn="b"/>
            <a:endParaRPr lang="ru-RU" sz="1000" b="1" dirty="0">
              <a:solidFill>
                <a:schemeClr val="tx1"/>
              </a:solidFill>
            </a:endParaRPr>
          </a:p>
          <a:p>
            <a:pPr algn="ctr" fontAlgn="b"/>
            <a:r>
              <a:rPr lang="ru-RU" sz="1000" dirty="0">
                <a:solidFill>
                  <a:schemeClr val="tx1"/>
                </a:solidFill>
              </a:rPr>
              <a:t>Микропроцессоры серии КОМДИВ ОС РВ </a:t>
            </a:r>
            <a:r>
              <a:rPr lang="ru-RU" sz="1000" dirty="0" smtClean="0">
                <a:solidFill>
                  <a:schemeClr val="tx1"/>
                </a:solidFill>
              </a:rPr>
              <a:t>Багет</a:t>
            </a:r>
          </a:p>
          <a:p>
            <a:pPr algn="ctr" fontAlgn="b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1484784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НТЦ </a:t>
            </a:r>
            <a:r>
              <a:rPr lang="ru-RU" sz="1200" b="1" dirty="0" smtClean="0">
                <a:solidFill>
                  <a:schemeClr val="tx1"/>
                </a:solidFill>
              </a:rPr>
              <a:t>Модуль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endParaRPr lang="ru-RU" sz="1000" b="1" dirty="0">
              <a:solidFill>
                <a:schemeClr val="tx1"/>
              </a:solidFill>
            </a:endParaRPr>
          </a:p>
          <a:p>
            <a:pPr algn="ctr" fontAlgn="b"/>
            <a:r>
              <a:rPr lang="ru-RU" sz="1000" dirty="0">
                <a:solidFill>
                  <a:schemeClr val="tx1"/>
                </a:solidFill>
              </a:rPr>
              <a:t>Микропроцессоры, контроллеры авиационных интерфейсов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1484784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</a:rPr>
              <a:t>Элвис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endParaRPr lang="ru-RU" sz="1000" b="1" dirty="0">
              <a:solidFill>
                <a:schemeClr val="tx1"/>
              </a:solidFill>
            </a:endParaRPr>
          </a:p>
          <a:p>
            <a:pPr algn="ctr" fontAlgn="b"/>
            <a:r>
              <a:rPr lang="ru-RU" sz="1000" dirty="0">
                <a:solidFill>
                  <a:schemeClr val="tx1"/>
                </a:solidFill>
              </a:rPr>
              <a:t>Микропроцессоры, граф. контроллеры, </a:t>
            </a:r>
            <a:r>
              <a:rPr lang="ru-RU" sz="1000" dirty="0" smtClean="0">
                <a:solidFill>
                  <a:schemeClr val="tx1"/>
                </a:solidFill>
              </a:rPr>
              <a:t>ОЗУ</a:t>
            </a:r>
          </a:p>
          <a:p>
            <a:pPr algn="ctr" fontAlgn="b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6791" y="3356992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</a:rPr>
              <a:t>МИЛАНДР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 fontAlgn="b"/>
            <a:r>
              <a:rPr lang="ru-RU" sz="1000" dirty="0" smtClean="0">
                <a:solidFill>
                  <a:schemeClr val="tx1"/>
                </a:solidFill>
              </a:rPr>
              <a:t>Микроконтроллеры, память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3356992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</a:rPr>
              <a:t>ОАО </a:t>
            </a:r>
            <a:r>
              <a:rPr lang="ru-RU" sz="1200" b="1" dirty="0" smtClean="0">
                <a:solidFill>
                  <a:schemeClr val="tx1"/>
                </a:solidFill>
              </a:rPr>
              <a:t>«КТЦ «Электроника» </a:t>
            </a:r>
            <a:r>
              <a:rPr lang="ru-RU" sz="1200" b="1" dirty="0">
                <a:solidFill>
                  <a:schemeClr val="tx1"/>
                </a:solidFill>
              </a:rPr>
              <a:t>и ОАО "</a:t>
            </a:r>
            <a:r>
              <a:rPr lang="ru-RU" sz="1200" b="1" dirty="0" smtClean="0">
                <a:solidFill>
                  <a:schemeClr val="tx1"/>
                </a:solidFill>
              </a:rPr>
              <a:t>ВЗПП-С»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 fontAlgn="b"/>
            <a:r>
              <a:rPr lang="ru-RU" sz="1000" dirty="0" smtClean="0">
                <a:solidFill>
                  <a:schemeClr val="tx1"/>
                </a:solidFill>
              </a:rPr>
              <a:t>ПЛИС</a:t>
            </a:r>
          </a:p>
          <a:p>
            <a:pPr algn="ctr" fontAlgn="b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6791" y="5229200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</a:rPr>
              <a:t>Технологический центр МИЭТ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БМК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САПР «</a:t>
            </a:r>
            <a:r>
              <a:rPr lang="ru-RU" sz="1000" dirty="0" smtClean="0">
                <a:solidFill>
                  <a:schemeClr val="tx1"/>
                </a:solidFill>
              </a:rPr>
              <a:t>Ковчег»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99892" y="5229200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>
                <a:solidFill>
                  <a:schemeClr val="tx1"/>
                </a:solidFill>
              </a:rPr>
              <a:t>НИИМЭ и Микрон</a:t>
            </a:r>
          </a:p>
          <a:p>
            <a:pPr algn="ctr" fontAlgn="b"/>
            <a:endParaRPr lang="ru-RU" sz="1000" b="1" dirty="0">
              <a:solidFill>
                <a:schemeClr val="tx1"/>
              </a:solidFill>
            </a:endParaRPr>
          </a:p>
          <a:p>
            <a:pPr algn="ctr" fontAlgn="b"/>
            <a:r>
              <a:rPr lang="ru-RU" sz="1000" dirty="0">
                <a:solidFill>
                  <a:schemeClr val="tx1"/>
                </a:solidFill>
              </a:rPr>
              <a:t>КМОП КНИ </a:t>
            </a:r>
            <a:r>
              <a:rPr lang="ru-RU" sz="1000" dirty="0" smtClean="0">
                <a:solidFill>
                  <a:schemeClr val="tx1"/>
                </a:solidFill>
              </a:rPr>
              <a:t>180, </a:t>
            </a:r>
            <a:r>
              <a:rPr lang="ru-RU" sz="1000" dirty="0">
                <a:solidFill>
                  <a:schemeClr val="tx1"/>
                </a:solidFill>
              </a:rPr>
              <a:t>90 </a:t>
            </a:r>
            <a:r>
              <a:rPr lang="ru-RU" sz="1000" dirty="0" err="1">
                <a:solidFill>
                  <a:schemeClr val="tx1"/>
                </a:solidFill>
              </a:rPr>
              <a:t>нм</a:t>
            </a: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БМК</a:t>
            </a:r>
          </a:p>
          <a:p>
            <a:pPr algn="ctr" fontAlgn="b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5229200"/>
            <a:ext cx="1944216" cy="1008112"/>
          </a:xfrm>
          <a:prstGeom prst="rect">
            <a:avLst/>
          </a:prstGeom>
          <a:solidFill>
            <a:srgbClr val="008000">
              <a:alpha val="2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200" b="1" dirty="0" smtClean="0">
                <a:solidFill>
                  <a:schemeClr val="tx1"/>
                </a:solidFill>
              </a:rPr>
              <a:t>ФНПЦ </a:t>
            </a:r>
            <a:r>
              <a:rPr lang="ru-RU" sz="1200" b="1" dirty="0">
                <a:solidFill>
                  <a:schemeClr val="tx1"/>
                </a:solidFill>
              </a:rPr>
              <a:t>НИИС им. Ю.Е. </a:t>
            </a:r>
            <a:r>
              <a:rPr lang="ru-RU" sz="1200" b="1" dirty="0" err="1">
                <a:solidFill>
                  <a:schemeClr val="tx1"/>
                </a:solidFill>
              </a:rPr>
              <a:t>Седакова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 fontAlgn="b">
              <a:spcBef>
                <a:spcPts val="0"/>
              </a:spcBef>
              <a:spcAft>
                <a:spcPts val="0"/>
              </a:spcAft>
            </a:pPr>
            <a:endParaRPr lang="ru-RU" sz="1000" b="1" dirty="0">
              <a:solidFill>
                <a:schemeClr val="tx1"/>
              </a:solidFill>
            </a:endParaRPr>
          </a:p>
          <a:p>
            <a:pPr algn="ctr" fontAlgn="b"/>
            <a:r>
              <a:rPr lang="ru-RU" sz="1000" dirty="0">
                <a:solidFill>
                  <a:schemeClr val="tx1"/>
                </a:solidFill>
              </a:rPr>
              <a:t>КНИ 240 </a:t>
            </a:r>
            <a:r>
              <a:rPr lang="ru-RU" sz="1000" dirty="0" err="1">
                <a:solidFill>
                  <a:schemeClr val="tx1"/>
                </a:solidFill>
              </a:rPr>
              <a:t>нм</a:t>
            </a:r>
            <a:r>
              <a:rPr lang="ru-RU" sz="1000" dirty="0">
                <a:solidFill>
                  <a:schemeClr val="tx1"/>
                </a:solidFill>
              </a:rPr>
              <a:t/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Микропроцессоры, </a:t>
            </a:r>
            <a:r>
              <a:rPr lang="ru-RU" sz="1000" dirty="0" smtClean="0">
                <a:solidFill>
                  <a:schemeClr val="tx1"/>
                </a:solidFill>
              </a:rPr>
              <a:t>память</a:t>
            </a:r>
          </a:p>
        </p:txBody>
      </p:sp>
      <p:cxnSp>
        <p:nvCxnSpPr>
          <p:cNvPr id="26" name="Прямая со стрелкой 25"/>
          <p:cNvCxnSpPr>
            <a:stCxn id="19" idx="3"/>
            <a:endCxn id="24" idx="1"/>
          </p:cNvCxnSpPr>
          <p:nvPr/>
        </p:nvCxnSpPr>
        <p:spPr>
          <a:xfrm flipV="1">
            <a:off x="2231007" y="3857638"/>
            <a:ext cx="1368885" cy="3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0"/>
          </p:cNvCxnSpPr>
          <p:nvPr/>
        </p:nvCxnSpPr>
        <p:spPr>
          <a:xfrm flipV="1">
            <a:off x="1258899" y="4361694"/>
            <a:ext cx="2340993" cy="867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5" idx="2"/>
          </p:cNvCxnSpPr>
          <p:nvPr/>
        </p:nvCxnSpPr>
        <p:spPr>
          <a:xfrm>
            <a:off x="1255965" y="2492896"/>
            <a:ext cx="2343927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6" idx="2"/>
          </p:cNvCxnSpPr>
          <p:nvPr/>
        </p:nvCxnSpPr>
        <p:spPr>
          <a:xfrm>
            <a:off x="3455876" y="2492896"/>
            <a:ext cx="82809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2"/>
          </p:cNvCxnSpPr>
          <p:nvPr/>
        </p:nvCxnSpPr>
        <p:spPr>
          <a:xfrm flipH="1">
            <a:off x="4860032" y="2492896"/>
            <a:ext cx="82809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8" idx="2"/>
          </p:cNvCxnSpPr>
          <p:nvPr/>
        </p:nvCxnSpPr>
        <p:spPr>
          <a:xfrm flipH="1">
            <a:off x="5544108" y="2492896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0" idx="1"/>
            <a:endCxn id="24" idx="3"/>
          </p:cNvCxnSpPr>
          <p:nvPr/>
        </p:nvCxnSpPr>
        <p:spPr>
          <a:xfrm flipH="1" flipV="1">
            <a:off x="5544108" y="3857638"/>
            <a:ext cx="1404156" cy="3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3" idx="0"/>
          </p:cNvCxnSpPr>
          <p:nvPr/>
        </p:nvCxnSpPr>
        <p:spPr>
          <a:xfrm flipH="1" flipV="1">
            <a:off x="5544108" y="4361694"/>
            <a:ext cx="2376264" cy="867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2" idx="0"/>
            <a:endCxn id="24" idx="2"/>
          </p:cNvCxnSpPr>
          <p:nvPr/>
        </p:nvCxnSpPr>
        <p:spPr>
          <a:xfrm flipV="1">
            <a:off x="4572000" y="4361694"/>
            <a:ext cx="0" cy="867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2797" y="6588493"/>
            <a:ext cx="1597715" cy="269507"/>
          </a:xfrm>
        </p:spPr>
        <p:txBody>
          <a:bodyPr/>
          <a:lstStyle/>
          <a:p>
            <a:pPr>
              <a:defRPr/>
            </a:pPr>
            <a:fld id="{F05B1B1D-3041-4C45-88B1-E4724B0AB7D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24543" y="1198714"/>
            <a:ext cx="3724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ts val="1600"/>
              </a:lnSpc>
            </a:pPr>
            <a:r>
              <a:rPr lang="ru-RU" sz="1400" b="1" dirty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Одна </a:t>
            </a:r>
            <a:r>
              <a:rPr lang="ru-RU" sz="1400" b="1" dirty="0" smtClean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УВСС заменяет</a:t>
            </a:r>
            <a:r>
              <a:rPr lang="ru-RU" sz="1400" b="1" dirty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085850" lvl="2" indent="-171450">
              <a:lnSpc>
                <a:spcPts val="16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БЦВМ «Багет-53-31М» - 2 шт.</a:t>
            </a:r>
          </a:p>
          <a:p>
            <a:pPr marL="1085850" lvl="2" indent="-171450">
              <a:lnSpc>
                <a:spcPts val="16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БК-79 – 4 шт.</a:t>
            </a:r>
          </a:p>
          <a:p>
            <a:pPr marL="1085850" lvl="2" indent="-171450">
              <a:lnSpc>
                <a:spcPts val="16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БГС-3М – 1 шт.</a:t>
            </a:r>
          </a:p>
          <a:p>
            <a:pPr marL="1085850" lvl="2" indent="-171450">
              <a:lnSpc>
                <a:spcPts val="16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БПКТС-2 - 1 шт.</a:t>
            </a:r>
          </a:p>
          <a:p>
            <a:pPr marL="1085850" lvl="2" indent="-171450">
              <a:lnSpc>
                <a:spcPts val="16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ВЗУ-3 – 1 шт</a:t>
            </a:r>
            <a:r>
              <a:rPr lang="ru-RU" sz="1200" dirty="0">
                <a:solidFill>
                  <a:srgbClr val="3D6AA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 descr="E:\WORK\Projects\ОКР\Сухой\T-50\БК-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46" y="3475677"/>
            <a:ext cx="1016802" cy="140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WORK\Projects\ОКР\Сухой\T-50\БК-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54" y="3403908"/>
            <a:ext cx="1016802" cy="140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WORK\Projects\ОКР\Сухой\T-50\БК-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32" y="3481199"/>
            <a:ext cx="1016802" cy="140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WORK\Projects\ОКР\Сухой\T-50\Stage 1\Багет-53-31М\до 08.2011\БЦВМ Багет-53-31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7" y="3501008"/>
            <a:ext cx="2101917" cy="14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WORK\Projects\ОКР\Сухой\T-50\Stage 1\Багет-53-31М\до 08.2011\БЦВМ Багет-53-31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03" y="3475677"/>
            <a:ext cx="2101917" cy="14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ГС-3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4" y="5085184"/>
            <a:ext cx="1443835" cy="144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52" y="1052736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войная стрелка вверх/вниз 6"/>
          <p:cNvSpPr/>
          <p:nvPr/>
        </p:nvSpPr>
        <p:spPr>
          <a:xfrm>
            <a:off x="4520559" y="2789043"/>
            <a:ext cx="251422" cy="6014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94" y="5000501"/>
            <a:ext cx="1403985" cy="1641475"/>
          </a:xfrm>
          <a:prstGeom prst="rect">
            <a:avLst/>
          </a:prstGeom>
          <a:noFill/>
        </p:spPr>
      </p:pic>
      <p:pic>
        <p:nvPicPr>
          <p:cNvPr id="19" name="Рисунок 18" descr="R:\НИЛ-108\Леонтьева О.А\Входящие\Описания ВЗУ-1,3\ВЗУ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70" y="5117854"/>
            <a:ext cx="742809" cy="53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E:\WORK\Projects\ОКР\Сухой\T-50\БК-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42" y="3429000"/>
            <a:ext cx="1016802" cy="140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043738" cy="920685"/>
          </a:xfrm>
        </p:spPr>
        <p:txBody>
          <a:bodyPr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Платформа УВСС –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унифицированная высокопроизводительная сетевая вычислительная система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7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БРЭО в существующем лице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BDB86-8294-4458-BAE1-0B4E767CE42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46103"/>
              </p:ext>
            </p:extLst>
          </p:nvPr>
        </p:nvGraphicFramePr>
        <p:xfrm>
          <a:off x="251520" y="980728"/>
          <a:ext cx="8382000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3" imgW="8379976" imgH="5760006" progId="Visio.Drawing.11">
                  <p:embed/>
                </p:oleObj>
              </mc:Choice>
              <mc:Fallback>
                <p:oleObj r:id="rId3" imgW="8379976" imgH="57600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8382000" cy="576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6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Модернизация БРЭО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BDB86-8294-4458-BAE1-0B4E767CE42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018152"/>
              </p:ext>
            </p:extLst>
          </p:nvPr>
        </p:nvGraphicFramePr>
        <p:xfrm>
          <a:off x="106362" y="980728"/>
          <a:ext cx="8931275" cy="54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3" imgW="8111728" imgH="4986695" progId="Visio.Drawing.11">
                  <p:embed/>
                </p:oleObj>
              </mc:Choice>
              <mc:Fallback>
                <p:oleObj r:id="rId3" imgW="8111728" imgH="49866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" y="980728"/>
                        <a:ext cx="8931275" cy="549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21990</TotalTime>
  <Words>681</Words>
  <Application>Microsoft Office PowerPoint</Application>
  <PresentationFormat>Экран (4:3)</PresentationFormat>
  <Paragraphs>111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Visio.Drawing.11</vt:lpstr>
      <vt:lpstr>Рациональный подход к вопросу импортозамещения на примере НИР «Замещение»</vt:lpstr>
      <vt:lpstr>Обеспечение полного жизненного цикла изделий</vt:lpstr>
      <vt:lpstr>Импортозамещение</vt:lpstr>
      <vt:lpstr>ГП «Развитие оборонно-промышленного комплекса»</vt:lpstr>
      <vt:lpstr>НИР «Замещение»</vt:lpstr>
      <vt:lpstr>Кооперация НИР «Замещение»</vt:lpstr>
      <vt:lpstr>Платформа УВСС – унифицированная высокопроизводительная сетевая вычислительная система</vt:lpstr>
      <vt:lpstr>БРЭО в существующем лице</vt:lpstr>
      <vt:lpstr>Модернизация БРЭО</vt:lpstr>
      <vt:lpstr>Внешний вид э/о модуля МПр-1Р блоков БРП-2 и БРП-3 самолетов Су-34 и Су-30СМ</vt:lpstr>
      <vt:lpstr>Экспериментальный образец ВСС-1М Внешний вид э/о модуля МОПс-6-4</vt:lpstr>
      <vt:lpstr>Инструментальны системы программирования и цены отечественных БИС</vt:lpstr>
    </vt:vector>
  </TitlesOfParts>
  <Company>d2b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shura-pc</dc:creator>
  <cp:lastModifiedBy>serg080715-2</cp:lastModifiedBy>
  <cp:revision>1774</cp:revision>
  <cp:lastPrinted>2016-10-24T06:35:51Z</cp:lastPrinted>
  <dcterms:created xsi:type="dcterms:W3CDTF">2012-07-04T11:06:32Z</dcterms:created>
  <dcterms:modified xsi:type="dcterms:W3CDTF">2016-11-21T06:32:17Z</dcterms:modified>
</cp:coreProperties>
</file>