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09" r:id="rId2"/>
    <p:sldId id="302" r:id="rId3"/>
    <p:sldId id="310" r:id="rId4"/>
    <p:sldId id="290" r:id="rId5"/>
    <p:sldId id="312" r:id="rId6"/>
    <p:sldId id="291" r:id="rId7"/>
    <p:sldId id="278" r:id="rId8"/>
    <p:sldId id="306" r:id="rId9"/>
    <p:sldId id="300" r:id="rId10"/>
    <p:sldId id="301" r:id="rId11"/>
    <p:sldId id="285" r:id="rId12"/>
    <p:sldId id="286" r:id="rId13"/>
    <p:sldId id="303" r:id="rId14"/>
    <p:sldId id="308" r:id="rId15"/>
    <p:sldId id="304" r:id="rId16"/>
    <p:sldId id="305" r:id="rId17"/>
    <p:sldId id="272" r:id="rId18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518" autoAdjust="0"/>
  </p:normalViewPr>
  <p:slideViewPr>
    <p:cSldViewPr>
      <p:cViewPr varScale="1">
        <p:scale>
          <a:sx n="49" d="100"/>
          <a:sy n="49" d="100"/>
        </p:scale>
        <p:origin x="-1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364822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09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04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0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04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04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0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1176929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Уровень текста 1</a:t>
            </a:r>
          </a:p>
          <a:p>
            <a:pPr lvl="1">
              <a:defRPr sz="1800"/>
            </a:pPr>
            <a:r>
              <a:rPr sz="1400"/>
              <a:t>Уровень текста 2</a:t>
            </a:r>
          </a:p>
          <a:p>
            <a:pPr lvl="2">
              <a:defRPr sz="1800"/>
            </a:pPr>
            <a:r>
              <a:rPr sz="1400"/>
              <a:t>Уровень текста 3</a:t>
            </a:r>
          </a:p>
          <a:p>
            <a:pPr lvl="3">
              <a:defRPr sz="1800"/>
            </a:pPr>
            <a:r>
              <a:rPr sz="1400"/>
              <a:t>Уровень текста 4</a:t>
            </a:r>
          </a:p>
          <a:p>
            <a:pPr lvl="4">
              <a:defRPr sz="1800"/>
            </a:pPr>
            <a:r>
              <a:rPr sz="140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xmlns:p14="http://schemas.microsoft.com/office/powerpoint/2010/main"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.katkov@katkovpartners.ru" TargetMode="External"/><Relationship Id="rId4" Type="http://schemas.openxmlformats.org/officeDocument/2006/relationships/image" Target="../media/image2.png"/><Relationship Id="rId5" Type="http://schemas.openxmlformats.org/officeDocument/2006/relationships/hyperlink" Target="mailto:a.katkov@katkovpartners.ru" TargetMode="External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42843" y="142852"/>
            <a:ext cx="8858314" cy="6572295"/>
          </a:xfrm>
          <a:prstGeom prst="rect">
            <a:avLst/>
          </a:prstGeom>
          <a:ln w="12700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1556792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ru-RU" sz="4400" b="1" dirty="0" smtClean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sz="4400" b="1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sz="44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КАТКОВ</a:t>
            </a:r>
            <a:r>
              <a:rPr sz="4400" dirty="0" smtClean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sz="4400" dirty="0">
                <a:latin typeface="Century Gothic"/>
                <a:ea typeface="Century Gothic"/>
                <a:cs typeface="Century Gothic"/>
                <a:sym typeface="Century Gothic"/>
              </a:rPr>
              <a:t>И ПАРТНЕРЫ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079612" y="3212976"/>
            <a:ext cx="6984776" cy="151216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lang="ru-RU" sz="1800" b="1" dirty="0" smtClean="0">
                <a:solidFill>
                  <a:srgbClr val="DE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Создание систем защиты интеллектуальной собственности на предприятиях ОПК: конкретные меры и действия.</a:t>
            </a:r>
            <a:endParaRPr sz="1800" b="1" dirty="0">
              <a:solidFill>
                <a:srgbClr val="DE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2880038" y="5717587"/>
            <a:ext cx="3383924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ru-RU" sz="1300" b="1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Алексей</a:t>
            </a:r>
            <a:r>
              <a:rPr sz="1300" b="1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КАТКОВ</a:t>
            </a:r>
            <a:endParaRPr lang="ru-RU" sz="1300" b="1" dirty="0" smtClean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Управляющий партнёр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«</a:t>
            </a: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КАТКОВ и партнеры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»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/>
            <a:r>
              <a:rPr lang="en-US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19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</a:t>
            </a:r>
            <a:r>
              <a:rPr lang="en-US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/1</a:t>
            </a:r>
            <a:r>
              <a:rPr lang="en-US" sz="1300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Рисунок 1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">
            <a:off x="4056838" y="663854"/>
            <a:ext cx="1597067" cy="109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164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Риски: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подробнее.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Риск обвинения компании в незаконном использовании объекта.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Компанию обвинят в незаконном (пиратском) использовании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объекта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и его элементов (т.к. они принадлежат работникам / подрядчикам).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В этом случае руководство может быть привлечено к уголовной ответственности по статье 146 УК РФ (до 6 лет лишения свободы).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Компания и её должностные лица могут быть подвергнуты штрафам до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ст.7.12 КоАП).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А в случае иска со стороны работника размер взыскания может составить до 5 000 000 рублей за каждый случай нарушения (ст.1301 ГК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РФ и далее).</a:t>
            </a: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447083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1 августа 2016 г. Суд по интеллектуальным правам по делу №</a:t>
            </a:r>
            <a:r>
              <a:rPr lang="ru-RU" sz="2000" dirty="0" smtClean="0">
                <a:latin typeface="Ubuntu"/>
              </a:rPr>
              <a:t>СИП-17/2016 </a:t>
            </a:r>
            <a:r>
              <a:rPr lang="ru-RU" sz="2000" dirty="0">
                <a:latin typeface="Ubuntu"/>
              </a:rPr>
              <a:t>постановил отказать правообладателю в иске ввиду отсутствия у него прав на </a:t>
            </a:r>
            <a:r>
              <a:rPr lang="ru-RU" sz="2000" dirty="0" smtClean="0">
                <a:latin typeface="Ubuntu"/>
              </a:rPr>
              <a:t>объект. 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Ubuntu"/>
              </a:rPr>
              <a:t>Из текста судебного акта: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Ubuntu"/>
              </a:rPr>
              <a:t>«</a:t>
            </a:r>
            <a:r>
              <a:rPr lang="ru-RU" sz="1800" dirty="0">
                <a:latin typeface="Ubuntu"/>
              </a:rPr>
              <a:t>из </a:t>
            </a:r>
            <a:r>
              <a:rPr lang="ru-RU" sz="1800" dirty="0" smtClean="0">
                <a:latin typeface="Ubuntu"/>
              </a:rPr>
              <a:t>доказательств </a:t>
            </a:r>
            <a:r>
              <a:rPr lang="ru-RU" sz="1800" dirty="0">
                <a:latin typeface="Ubuntu"/>
              </a:rPr>
              <a:t>не усматривается,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 какими именно должностными инструкциями был ознакомлен</a:t>
            </a:r>
            <a:r>
              <a:rPr lang="ru-RU" sz="1800" dirty="0">
                <a:latin typeface="Ubuntu"/>
              </a:rPr>
              <a:t> Петров А.В.,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и что конкретно входило в круг его трудовых обязанностей</a:t>
            </a:r>
            <a:r>
              <a:rPr lang="ru-RU" sz="1800" dirty="0">
                <a:latin typeface="Ubuntu"/>
              </a:rPr>
              <a:t>, а также то, что он получал какое-либо конкретное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служебное задание </a:t>
            </a:r>
            <a:r>
              <a:rPr lang="ru-RU" sz="1800" dirty="0">
                <a:latin typeface="Ubuntu"/>
              </a:rPr>
              <a:t>для создания изобретения по спорному </a:t>
            </a:r>
            <a:r>
              <a:rPr lang="ru-RU" sz="1800" dirty="0" smtClean="0">
                <a:latin typeface="Ubuntu"/>
              </a:rPr>
              <a:t>патенту»;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РЕЗУЛЬТАТ – СУД ФАКТИЧЕСКИ ЛИШИЛ </a:t>
            </a: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ПРАВООБЛАДАТЕЛЯ ПРАВ НА ОБЪЕКТ.</a:t>
            </a:r>
            <a:r>
              <a:rPr lang="ru-RU" sz="2000" dirty="0" smtClean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364673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/>
          </a:bodyPr>
          <a:lstStyle/>
          <a:p>
            <a:pPr fontAlgn="t"/>
            <a:r>
              <a:rPr lang="ru-RU" sz="2000" b="1" dirty="0" smtClean="0"/>
              <a:t>Решение </a:t>
            </a:r>
            <a:r>
              <a:rPr lang="ru-RU" sz="2000" b="1" dirty="0"/>
              <a:t>Суда по интеллектуальным правам от 06.07.2016 по делу </a:t>
            </a:r>
            <a:r>
              <a:rPr lang="ru-RU" sz="2000" b="1" dirty="0" err="1"/>
              <a:t>N</a:t>
            </a:r>
            <a:r>
              <a:rPr lang="ru-RU" sz="2000" b="1" dirty="0"/>
              <a:t> СИП-583/2015</a:t>
            </a:r>
            <a:r>
              <a:rPr lang="ru-RU" sz="2000" dirty="0"/>
              <a:t> </a:t>
            </a:r>
          </a:p>
          <a:p>
            <a:r>
              <a:rPr lang="ru-RU" sz="2000" b="1" i="1" u="sng" dirty="0"/>
              <a:t>Суть:</a:t>
            </a:r>
            <a:r>
              <a:rPr lang="ru-RU" sz="2000" dirty="0"/>
              <a:t> Работник получил патент на свое имя, Работодатель (Истец) обратился в суд с иском о признании данного патента </a:t>
            </a:r>
            <a:r>
              <a:rPr lang="ru-RU" sz="2000" dirty="0" smtClean="0"/>
              <a:t>недействительным. </a:t>
            </a:r>
          </a:p>
          <a:p>
            <a:r>
              <a:rPr lang="ru-RU" sz="2000" b="1" i="1" u="sng" dirty="0" smtClean="0"/>
              <a:t>Доводы </a:t>
            </a:r>
            <a:r>
              <a:rPr lang="ru-RU" sz="2000" b="1" i="1" u="sng" dirty="0"/>
              <a:t>суда:</a:t>
            </a:r>
            <a:endParaRPr lang="ru-RU" sz="2000" dirty="0"/>
          </a:p>
          <a:p>
            <a:r>
              <a:rPr lang="ru-RU" sz="2000" dirty="0"/>
              <a:t>Суд посчитал, что Работодатель (Истец) не предоставил доказательств наличия конкретного задания, данного работнику, на создание технического решения или подтверждения того, что создание решения охватывалось служебными обязанностями работника. </a:t>
            </a:r>
            <a:endParaRPr lang="ru-RU" sz="2000" dirty="0" smtClean="0"/>
          </a:p>
          <a:p>
            <a:r>
              <a:rPr lang="ru-RU" sz="2000" b="1" i="1" u="sng" dirty="0" smtClean="0"/>
              <a:t>Итог</a:t>
            </a:r>
            <a:r>
              <a:rPr lang="ru-RU" sz="2000" b="1" i="1" u="sng" dirty="0"/>
              <a:t>:</a:t>
            </a:r>
            <a:r>
              <a:rPr lang="ru-RU" sz="2000" dirty="0"/>
              <a:t> Суд </a:t>
            </a:r>
            <a:r>
              <a:rPr lang="ru-RU" sz="2000" b="1" u="sng" dirty="0"/>
              <a:t>отказал</a:t>
            </a:r>
            <a:r>
              <a:rPr lang="ru-RU" sz="2000" dirty="0"/>
              <a:t> в удовлетворении требований Работодателя (Истца), поскольку им не было представлено доказательств того, что спорное изобретение является результатом трудовой деятельности работников </a:t>
            </a:r>
            <a:r>
              <a:rPr lang="ru-RU" sz="2000" dirty="0" smtClean="0"/>
              <a:t>ответчика.</a:t>
            </a: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РЕЗУЛЬТАТ – НЕВОЗМОЖНОСТЬ ПОДТВЕРДИТЬ ПРАВА</a:t>
            </a: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8100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Выводы. Главные риски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НЕТ ДОКУМЕНТОВ-НЕТ ПРАВ </a:t>
            </a:r>
            <a:r>
              <a:rPr lang="ru-RU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невозможность 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подтвердить права на РИД.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Из него вытекает второй по значимости риск – 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риск незаконного использования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в силу утраты / отсутствия прав.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05406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Дополнительные риски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Претензии 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проверяющих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Использование информации 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конкурентами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Отказ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клиентов, 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срыв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тендеров (при возникновении спора)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u="sng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Репутационные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риски, запрет на использование.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06305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Решение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проблемы.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lnSpcReduction="10000"/>
          </a:bodyPr>
          <a:lstStyle/>
          <a:p>
            <a:pPr marL="0" indent="0" algn="just">
              <a:lnSpc>
                <a:spcPct val="130000"/>
              </a:lnSpc>
              <a:buNone/>
              <a:defRPr/>
            </a:pPr>
            <a:r>
              <a:rPr lang="ru-RU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Решение проблемы </a:t>
            </a:r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</a:t>
            </a:r>
            <a:r>
              <a:rPr lang="ru-RU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создание системы</a:t>
            </a:r>
            <a:r>
              <a:rPr lang="ru-R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защиты ИС путём внедрения комплекса внутренних документов и регламентов:</a:t>
            </a:r>
            <a:endParaRPr lang="ru-RU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14350" indent="-514350" algn="just">
              <a:lnSpc>
                <a:spcPct val="130000"/>
              </a:lnSpc>
              <a:buAutoNum type="arabicPeriod"/>
              <a:defRPr/>
            </a:pPr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Регламент процесса создания ИС.</a:t>
            </a:r>
          </a:p>
          <a:p>
            <a:pPr marL="514350" indent="-514350" algn="just">
              <a:lnSpc>
                <a:spcPct val="130000"/>
              </a:lnSpc>
              <a:buAutoNum type="arabicPeriod"/>
              <a:defRPr/>
            </a:pPr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Регламент процесса отчуждения прав на </a:t>
            </a:r>
            <a:r>
              <a:rPr lang="ru-R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РИД у работников и подрядчиков.</a:t>
            </a:r>
            <a:endParaRPr lang="ru-RU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14350" indent="-514350" algn="just">
              <a:lnSpc>
                <a:spcPct val="130000"/>
              </a:lnSpc>
              <a:buAutoNum type="arabicPeriod"/>
              <a:defRPr/>
            </a:pPr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Регламент процесса </a:t>
            </a:r>
            <a:r>
              <a:rPr lang="ru-R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учёта </a:t>
            </a:r>
            <a:r>
              <a:rPr lang="ru-RU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ИС и ведения реестра прав</a:t>
            </a:r>
            <a:r>
              <a:rPr lang="ru-R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514350" indent="-514350" algn="just">
              <a:lnSpc>
                <a:spcPct val="130000"/>
              </a:lnSpc>
              <a:buAutoNum type="arabicPeriod"/>
              <a:defRPr/>
            </a:pPr>
            <a:r>
              <a:rPr lang="ru-RU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Регламент процесса регулярного юридического аудита НМА компании.</a:t>
            </a:r>
          </a:p>
          <a:p>
            <a:pPr marL="0" indent="0" algn="just">
              <a:lnSpc>
                <a:spcPct val="130000"/>
              </a:lnSpc>
              <a:buNone/>
              <a:defRPr/>
            </a:pPr>
            <a:endParaRPr lang="ru-RU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83971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Выводы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и рекомендации.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endParaRPr lang="ru-RU" sz="2200" dirty="0" smtClean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2200" dirty="0" smtClean="0">
              <a:latin typeface="Ubuntu"/>
            </a:endParaRPr>
          </a:p>
          <a:p>
            <a:pPr marL="457200" lvl="0" indent="-457200">
              <a:buAutoNum type="arabicPeriod"/>
            </a:pPr>
            <a:r>
              <a:rPr lang="ru-RU" sz="2200" b="1" dirty="0" smtClean="0">
                <a:latin typeface="Ubuntu"/>
              </a:rPr>
              <a:t>Риски</a:t>
            </a:r>
            <a:r>
              <a:rPr lang="ru-RU" sz="2200" dirty="0" smtClean="0">
                <a:latin typeface="Ubuntu"/>
              </a:rPr>
              <a:t> весьма </a:t>
            </a:r>
            <a:r>
              <a:rPr lang="ru-RU" sz="2200" b="1" dirty="0" smtClean="0">
                <a:latin typeface="Ubuntu"/>
              </a:rPr>
              <a:t>велики и вероятны</a:t>
            </a:r>
            <a:r>
              <a:rPr lang="ru-RU" sz="2200" dirty="0" smtClean="0">
                <a:latin typeface="Ubuntu"/>
              </a:rPr>
              <a:t>. Правообладатели находятся в зоне риска.</a:t>
            </a:r>
          </a:p>
          <a:p>
            <a:pPr marL="457200" lvl="0" indent="-457200">
              <a:buAutoNum type="arabicPeriod"/>
            </a:pPr>
            <a:r>
              <a:rPr lang="ru-RU" sz="2200" dirty="0" smtClean="0">
                <a:latin typeface="Ubuntu"/>
              </a:rPr>
              <a:t>Право на РИД  возникает у автора, необходимо эти права отчуждать на каждый объект.</a:t>
            </a:r>
          </a:p>
          <a:p>
            <a:pPr marL="457200" lvl="0" indent="-457200">
              <a:buAutoNum type="arabicPeriod"/>
            </a:pPr>
            <a:r>
              <a:rPr lang="ru-RU" sz="2200" dirty="0" smtClean="0">
                <a:latin typeface="Ubuntu"/>
              </a:rPr>
              <a:t>Если не оформлять права, можно лишиться прав на технологии и патенты, получить запрет на использование и лишиться контрактов.</a:t>
            </a:r>
            <a:endParaRPr lang="ru-RU" sz="2200" dirty="0">
              <a:latin typeface="Ubuntu"/>
            </a:endParaRPr>
          </a:p>
          <a:p>
            <a:pPr marL="457200" lvl="0" indent="-457200">
              <a:buAutoNum type="arabicPeriod"/>
            </a:pPr>
            <a:r>
              <a:rPr lang="ru-RU" sz="2200" dirty="0" smtClean="0">
                <a:latin typeface="Ubuntu"/>
              </a:rPr>
              <a:t>Как избежать рисков и управлять ими – </a:t>
            </a:r>
            <a:r>
              <a:rPr lang="ru-RU" sz="2200" dirty="0" smtClean="0">
                <a:solidFill>
                  <a:srgbClr val="FF0000"/>
                </a:solidFill>
                <a:latin typeface="Ubuntu"/>
              </a:rPr>
              <a:t>создать, </a:t>
            </a:r>
            <a:r>
              <a:rPr lang="ru-RU" sz="2200" b="1" dirty="0" smtClean="0">
                <a:latin typeface="Ubuntu"/>
              </a:rPr>
              <a:t>внедрять и </a:t>
            </a:r>
            <a:r>
              <a:rPr lang="ru-RU" sz="2200" dirty="0" smtClean="0">
                <a:latin typeface="Ubuntu"/>
              </a:rPr>
              <a:t>постоянно </a:t>
            </a:r>
            <a:r>
              <a:rPr lang="ru-RU" sz="2200" b="1" dirty="0" smtClean="0">
                <a:latin typeface="Ubuntu"/>
              </a:rPr>
              <a:t>поддерживать </a:t>
            </a:r>
            <a:r>
              <a:rPr lang="ru-RU" sz="2200" dirty="0" smtClean="0">
                <a:latin typeface="Ubuntu"/>
              </a:rPr>
              <a:t>внутренние системы защиты ИС, максимальное внимание уделять аудиту и защите интеллектуальной собственности предприятия.</a:t>
            </a:r>
          </a:p>
          <a:p>
            <a:pPr marL="457200" lvl="0" indent="-457200">
              <a:buAutoNum type="arabicPeriod"/>
            </a:pPr>
            <a:endParaRPr lang="ru-RU" sz="2200" dirty="0" smtClean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2200" dirty="0" smtClean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2200" dirty="0" smtClean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1800" dirty="0" smtClean="0">
              <a:latin typeface="Ubuntu"/>
            </a:endParaRPr>
          </a:p>
          <a:p>
            <a:pPr marL="0" lvl="0" indent="0" defTabSz="868680">
              <a:lnSpc>
                <a:spcPct val="120000"/>
              </a:lnSpc>
              <a:spcBef>
                <a:spcPts val="300"/>
              </a:spcBef>
              <a:buSzTx/>
              <a:buNone/>
              <a:defRPr sz="1800"/>
            </a:pPr>
            <a:endParaRPr sz="152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762536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260648"/>
            <a:ext cx="8229600" cy="744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User\Desktop\К-в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09" y="1226646"/>
            <a:ext cx="6780035" cy="331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5" y="4631557"/>
            <a:ext cx="37189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Павел </a:t>
            </a:r>
            <a:r>
              <a:rPr lang="ru-RU" b="1" dirty="0" smtClean="0"/>
              <a:t>Катков</a:t>
            </a:r>
          </a:p>
          <a:p>
            <a:pPr lvl="0" algn="ctr"/>
            <a:r>
              <a:rPr lang="ru-RU" sz="1600" dirty="0" smtClean="0"/>
              <a:t>+7 </a:t>
            </a:r>
            <a:r>
              <a:rPr lang="ru-RU" sz="1600" dirty="0"/>
              <a:t>(985) </a:t>
            </a:r>
            <a:r>
              <a:rPr lang="ru-RU" sz="1600" dirty="0" smtClean="0"/>
              <a:t>765-34-22</a:t>
            </a:r>
          </a:p>
          <a:p>
            <a:pPr lvl="0" algn="ctr"/>
            <a:r>
              <a:rPr lang="ru-RU" sz="1600" dirty="0" smtClean="0"/>
              <a:t>+7 (495) 642-37-27</a:t>
            </a:r>
            <a:endParaRPr lang="ru-RU" sz="1600" dirty="0"/>
          </a:p>
          <a:p>
            <a:pPr lvl="0" algn="ctr"/>
            <a:r>
              <a:rPr lang="en-US" sz="1600" dirty="0">
                <a:solidFill>
                  <a:schemeClr val="tx1"/>
                </a:solidFill>
                <a:hlinkClick r:id="rId3"/>
              </a:rPr>
              <a:t>p.katkov@katkovpartners.ru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16016" y="4631557"/>
            <a:ext cx="31075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Алексей Катков</a:t>
            </a:r>
          </a:p>
          <a:p>
            <a:pPr lvl="0" algn="ctr"/>
            <a:r>
              <a:rPr lang="ru-RU" sz="1600" dirty="0" smtClean="0"/>
              <a:t>+7 (985) 433-27-93</a:t>
            </a:r>
          </a:p>
          <a:p>
            <a:pPr algn="ctr"/>
            <a:r>
              <a:rPr lang="ru-RU" sz="1600" dirty="0" smtClean="0"/>
              <a:t>+7 (495) 642-37-27</a:t>
            </a:r>
          </a:p>
          <a:p>
            <a:pPr lvl="0" algn="ctr"/>
            <a:r>
              <a:rPr lang="en-US" sz="1600" dirty="0" smtClean="0">
                <a:hlinkClick r:id="rId5"/>
              </a:rPr>
              <a:t>a.katkov@katkovpartners.ru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0433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Объекты защиты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20000"/>
          </a:bodyPr>
          <a:lstStyle/>
          <a:p>
            <a:pPr marL="914400" lvl="2" indent="0" algn="l" fontAlgn="base">
              <a:buNone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 fontAlgn="base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Ubuntu"/>
                <a:ea typeface="Ubuntu"/>
                <a:cs typeface="Ubuntu"/>
              </a:rPr>
              <a:t>коммерческая</a:t>
            </a:r>
            <a:r>
              <a:rPr lang="ru-RU" sz="2400" dirty="0" smtClean="0">
                <a:latin typeface="Ubuntu"/>
                <a:ea typeface="Ubuntu"/>
                <a:cs typeface="Ubuntu"/>
              </a:rPr>
              <a:t> </a:t>
            </a:r>
            <a:r>
              <a:rPr lang="ru-RU" sz="2400" dirty="0">
                <a:latin typeface="Ubuntu"/>
                <a:ea typeface="Ubuntu"/>
                <a:cs typeface="Ubuntu"/>
              </a:rPr>
              <a:t>(производственная) – прямо связанная с деятельностью предприятия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Объекты авторского права, предшествующие патентам (расчёты, чертежи, механика, формулы и пр.).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Корпоративные РИД (дизайны, тексты и пр.).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Иные объекты.</a:t>
            </a:r>
          </a:p>
          <a:p>
            <a:pPr algn="l" fontAlgn="base">
              <a:buFont typeface="Wingdings" pitchFamily="2" charset="2"/>
              <a:buChar char="ü"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ctr" fontAlgn="base">
              <a:buNone/>
            </a:pPr>
            <a:r>
              <a:rPr lang="ru-RU" sz="2400" b="1" dirty="0">
                <a:solidFill>
                  <a:srgbClr val="FF0000"/>
                </a:solidFill>
                <a:latin typeface="Ubuntu"/>
                <a:ea typeface="Ubuntu"/>
                <a:cs typeface="Ubuntu"/>
              </a:rPr>
              <a:t>Для использования </a:t>
            </a:r>
            <a:r>
              <a:rPr lang="ru-RU" sz="2400" b="1" dirty="0">
                <a:latin typeface="Ubuntu"/>
                <a:ea typeface="Ubuntu"/>
                <a:cs typeface="Ubuntu"/>
              </a:rPr>
              <a:t>любого из указанных объектов </a:t>
            </a:r>
            <a:r>
              <a:rPr lang="ru-RU" sz="2400" b="1" dirty="0">
                <a:solidFill>
                  <a:srgbClr val="FF0000"/>
                </a:solidFill>
                <a:latin typeface="Ubuntu"/>
                <a:ea typeface="Ubuntu"/>
                <a:cs typeface="Ubuntu"/>
              </a:rPr>
              <a:t>нужны права</a:t>
            </a:r>
            <a:r>
              <a:rPr lang="ru-RU" sz="2400" b="1" dirty="0">
                <a:latin typeface="Ubuntu"/>
                <a:ea typeface="Ubuntu"/>
                <a:cs typeface="Ubuntu"/>
              </a:rPr>
              <a:t> и оформленные документы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78627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ОСНОВНЫЕ РИСКИ (выявлены по результатам аудита)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lIns="0" tIns="0" rIns="0" bIns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Подтвержденные судебной практикой риски, при отсутствии или не качественном оформлении документов о переходе прав на РИД: </a:t>
            </a:r>
          </a:p>
          <a:p>
            <a:r>
              <a:rPr lang="ru-RU" sz="2400" dirty="0" smtClean="0"/>
              <a:t>У 8 из 10 компаний не правильно оформлены документы по отчуждению прав на РИД.</a:t>
            </a:r>
            <a:endParaRPr lang="ru-RU" sz="2400" dirty="0"/>
          </a:p>
          <a:p>
            <a:pPr lvl="0"/>
            <a:r>
              <a:rPr lang="ru-RU" sz="2400" dirty="0"/>
              <a:t>Риск потери прав на результат интеллектуальной деятельности (технологии, патенты, разработки и др.)</a:t>
            </a:r>
          </a:p>
          <a:p>
            <a:pPr lvl="0"/>
            <a:r>
              <a:rPr lang="ru-RU" sz="2400" dirty="0"/>
              <a:t>Риск потери прав на ПАТЕНТ.</a:t>
            </a:r>
          </a:p>
          <a:p>
            <a:pPr lvl="0"/>
            <a:r>
              <a:rPr lang="ru-RU" sz="2400" dirty="0"/>
              <a:t>Риск запрета на использование.</a:t>
            </a:r>
          </a:p>
          <a:p>
            <a:r>
              <a:rPr lang="ru-RU" sz="2400" dirty="0" smtClean="0"/>
              <a:t>Невозможность </a:t>
            </a:r>
            <a:r>
              <a:rPr lang="ru-RU" sz="2400" dirty="0"/>
              <a:t>защитить нематериальные активы и подтвердить права.</a:t>
            </a: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endParaRPr lang="ru-RU" sz="2400" dirty="0" smtClean="0">
              <a:latin typeface="Century"/>
              <a:ea typeface="Ubuntu"/>
              <a:cs typeface="Century"/>
              <a:sym typeface="Ubuntu"/>
            </a:endParaRP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400" b="1" dirty="0" smtClean="0">
                <a:solidFill>
                  <a:srgbClr val="FF0000"/>
                </a:solidFill>
                <a:latin typeface="Century"/>
                <a:ea typeface="Ubuntu"/>
                <a:cs typeface="Century"/>
                <a:sym typeface="Ubuntu"/>
              </a:rPr>
              <a:t>НЕТ ДОКУМЕТОВ – НЕТ ПРАВ</a:t>
            </a:r>
          </a:p>
          <a:p>
            <a:pPr marL="0" lvl="0" indent="0" defTabSz="868680">
              <a:lnSpc>
                <a:spcPct val="120000"/>
              </a:lnSpc>
              <a:spcBef>
                <a:spcPts val="300"/>
              </a:spcBef>
              <a:buSzTx/>
              <a:buNone/>
              <a:defRPr sz="1800"/>
            </a:pPr>
            <a:endParaRPr sz="152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785455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altLang="ru-RU" sz="431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Основные </a:t>
            </a:r>
            <a:r>
              <a:rPr lang="ru-RU" altLang="ru-RU" sz="23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источники рисков при создании ИС (работники)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1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 при создании ИС в рамках </a:t>
            </a:r>
            <a:r>
              <a:rPr lang="ru-RU" sz="21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трудовых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 (работники):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необходимых положений об ИС в трудовом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договоре,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доказательств создания ИС в рабочее время и на рабочем месте, </a:t>
            </a:r>
            <a:endParaRPr lang="ru-RU" sz="2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уведомления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сохранении произведения в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тайне,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документа </a:t>
            </a:r>
            <a:r>
              <a:rPr lang="ru-RU" sz="2100" dirty="0">
                <a:solidFill>
                  <a:schemeClr val="tx1"/>
                </a:solidFill>
                <a:latin typeface="Century Gothic" panose="020B0502020202020204" pitchFamily="34" charset="0"/>
              </a:rPr>
              <a:t>об идентификации </a:t>
            </a:r>
            <a:r>
              <a:rPr lang="ru-RU" sz="2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произведения,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77587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ТИПОВЫЕ ОШИБКИ (ОТЧУЖДЕНИЕ ПРАВ У СОТРУДНИКОВ)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Нет должностных инструкций (суд практика).</a:t>
            </a:r>
          </a:p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Нет служебных заданий (ГК РФ, ВС РФ, ВАС РФ, </a:t>
            </a:r>
            <a:r>
              <a:rPr lang="ru-RU" sz="2000" dirty="0" err="1" smtClean="0">
                <a:latin typeface="Ubuntu"/>
              </a:rPr>
              <a:t>суд.практика</a:t>
            </a:r>
            <a:r>
              <a:rPr lang="ru-RU" sz="2000" dirty="0" smtClean="0">
                <a:latin typeface="Ubuntu"/>
              </a:rPr>
              <a:t>).</a:t>
            </a:r>
          </a:p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Нет отчётов о выполнении (ТК РФ).</a:t>
            </a:r>
          </a:p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Нет актов приёма-передачи (1295 ГК РФ).</a:t>
            </a:r>
          </a:p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Нет соглашения о вознаграждении (Пленум ВС РФ о наследовании)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РЕЗУЛЬТАТ: </a:t>
            </a:r>
            <a:r>
              <a:rPr lang="ru-RU" sz="2000" b="1" dirty="0" smtClean="0">
                <a:solidFill>
                  <a:srgbClr val="FF0000"/>
                </a:solidFill>
                <a:latin typeface="Ubuntu"/>
              </a:rPr>
              <a:t>НЕТ ДОКУМЕНТОВ – НЕТ ПРАВ.</a:t>
            </a:r>
            <a:r>
              <a:rPr lang="ru-RU" sz="2000" dirty="0" smtClean="0">
                <a:solidFill>
                  <a:srgbClr val="FF0000"/>
                </a:solidFill>
                <a:latin typeface="Ubuntu"/>
              </a:rPr>
              <a:t> </a:t>
            </a:r>
          </a:p>
          <a:p>
            <a:pPr marL="0" lv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Ubuntu"/>
              </a:rPr>
              <a:t>В случае отсутствия одного из перечисленных документов, права могут быть оспорены.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014457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altLang="ru-RU" sz="4310" dirty="0">
                <a:solidFill>
                  <a:schemeClr val="tx1"/>
                </a:solidFill>
                <a:latin typeface="Century Gothic" panose="020B0502020202020204" pitchFamily="34" charset="0"/>
              </a:rPr>
              <a:t>Основные </a:t>
            </a:r>
            <a:r>
              <a:rPr lang="ru-RU" altLang="ru-RU" sz="23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источники рисков при создании ИС (подрядчики).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325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43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 при создании ИС </a:t>
            </a:r>
            <a:r>
              <a:rPr lang="ru-RU" sz="43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гражданско-правовых</a:t>
            </a: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 (подрядчики):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договора или приложения / </a:t>
            </a:r>
            <a:r>
              <a:rPr lang="ru-RU" sz="43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доп.соглашения</a:t>
            </a: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к нему,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акта,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несоответствие договора или акта необходимым требованиям,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документа об идентификации произведения,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4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отсутствие надлежащей проверки «цепочки прав» у компании – подрядчика </a:t>
            </a:r>
            <a:r>
              <a:rPr lang="ru-RU" sz="4300" dirty="0">
                <a:solidFill>
                  <a:srgbClr val="FF0000"/>
                </a:solidFill>
                <a:latin typeface="Century Gothic" panose="020B0502020202020204" pitchFamily="34" charset="0"/>
              </a:rPr>
              <a:t>(в </a:t>
            </a:r>
            <a:r>
              <a:rPr lang="ru-RU" sz="43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т.ч</a:t>
            </a:r>
            <a:r>
              <a:rPr lang="ru-RU" sz="4300" dirty="0">
                <a:solidFill>
                  <a:srgbClr val="FF0000"/>
                </a:solidFill>
                <a:latin typeface="Century Gothic" panose="020B0502020202020204" pitchFamily="34" charset="0"/>
              </a:rPr>
              <a:t>. </a:t>
            </a:r>
            <a:r>
              <a:rPr lang="ru-RU" sz="4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документов </a:t>
            </a:r>
            <a:r>
              <a:rPr lang="ru-RU" sz="4300" dirty="0">
                <a:solidFill>
                  <a:srgbClr val="FF0000"/>
                </a:solidFill>
                <a:latin typeface="Century Gothic" panose="020B0502020202020204" pitchFamily="34" charset="0"/>
              </a:rPr>
              <a:t>о создании ИС </a:t>
            </a:r>
            <a:r>
              <a:rPr lang="ru-RU" sz="4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работниками контрагента и его подрядчиков).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или некорректное изложение существенных условий договора (напр., условия о сроке создания произведения).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4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 т.д.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33197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Риски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и их проявления.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Ubuntu"/>
              </a:rPr>
              <a:t>ВАЖНО!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РИСК ПРОЯВЛЯЕТ СЕБЯ НЕОЖИДАННО – </a:t>
            </a:r>
          </a:p>
          <a:p>
            <a:pPr marL="0" lvl="0" indent="0" algn="ctr">
              <a:buNone/>
            </a:pPr>
            <a:r>
              <a:rPr lang="ru-RU" sz="2000" dirty="0" smtClean="0">
                <a:latin typeface="Ubuntu"/>
              </a:rPr>
              <a:t>КОГДА ПРАВООБЛАДАТЕЛЬ СЧИТАЕТ, </a:t>
            </a:r>
          </a:p>
          <a:p>
            <a:pPr marL="0" lvl="0" indent="0" algn="ctr">
              <a:buNone/>
            </a:pPr>
            <a:r>
              <a:rPr lang="ru-RU" sz="2000" dirty="0" smtClean="0">
                <a:latin typeface="Ubuntu"/>
              </a:rPr>
              <a:t>ЧТО ПРАВА У НЕГО ЕСТЬ.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176712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Риск: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эффект бумеранга.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Шаг 1. Правообладатель атакует</a:t>
            </a:r>
          </a:p>
          <a:p>
            <a:pPr marL="0" lvl="0" indent="0">
              <a:buNone/>
            </a:pPr>
            <a:endParaRPr lang="ru-RU" sz="2000" dirty="0" smtClean="0">
              <a:latin typeface="Ubuntu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Шаг 2. Нарушитель анализирует документы.</a:t>
            </a:r>
          </a:p>
          <a:p>
            <a:pPr marL="0" lvl="0" indent="0">
              <a:buNone/>
            </a:pPr>
            <a:endParaRPr lang="ru-RU" sz="2000" dirty="0" smtClean="0">
              <a:latin typeface="Ubuntu"/>
            </a:endParaRPr>
          </a:p>
          <a:p>
            <a:pPr marL="0" lvl="0" indent="0">
              <a:buNone/>
            </a:pPr>
            <a:r>
              <a:rPr lang="ru-RU" sz="2000" dirty="0" smtClean="0">
                <a:latin typeface="Ubuntu"/>
              </a:rPr>
              <a:t>Шаг 3. Аргументы атакующей стороны </a:t>
            </a:r>
            <a:r>
              <a:rPr lang="ru-RU" sz="2000" dirty="0" smtClean="0">
                <a:solidFill>
                  <a:srgbClr val="FF0000"/>
                </a:solidFill>
                <a:latin typeface="Ubuntu"/>
              </a:rPr>
              <a:t>обращаются против</a:t>
            </a:r>
            <a:r>
              <a:rPr lang="ru-RU" sz="2000" dirty="0" smtClean="0">
                <a:latin typeface="Ubuntu"/>
              </a:rPr>
              <a:t> самого </a:t>
            </a:r>
            <a:r>
              <a:rPr lang="ru-RU" sz="2000" dirty="0" err="1" smtClean="0">
                <a:solidFill>
                  <a:srgbClr val="FF0000"/>
                </a:solidFill>
                <a:latin typeface="Ubuntu"/>
              </a:rPr>
              <a:t>правоообладателя</a:t>
            </a:r>
            <a:r>
              <a:rPr lang="ru-RU" sz="2000" dirty="0" smtClean="0">
                <a:latin typeface="Ubuntu"/>
              </a:rPr>
              <a:t>.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РЕЗУЛЬТАТ – НАРУШИТЕЛЬ ПРЕСЛЕДУЕТ ПРАВОООБЛАДАТЕЛЯ, А НЕ НАОБОРОТ.</a:t>
            </a:r>
            <a:r>
              <a:rPr lang="ru-RU" sz="2000" dirty="0" smtClean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266554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Риски: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подробнее.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Риск </a:t>
            </a: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утраты прав на объект</a:t>
            </a: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Компания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потеряет права на РИД.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Суд признает, что права РИД принадлежат работникам, а работодатель использует их незаконно.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 – в судебных актах Суда по интеллектуальным правам: Постановление СИП по делу №А-40-184777/2013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                              </a:t>
            </a:r>
            <a:r>
              <a:rPr lang="ru-RU" sz="1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от </a:t>
            </a:r>
            <a:r>
              <a:rPr lang="ru-RU" sz="1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11.12.2014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, Постановление СИП </a:t>
            </a:r>
            <a:r>
              <a:rPr lang="ru-RU" sz="1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от </a:t>
            </a:r>
            <a:r>
              <a:rPr lang="ru-RU" sz="1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01.08.2016 </a:t>
            </a:r>
            <a:r>
              <a:rPr lang="ru-RU" sz="1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г.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по делу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NСИП-17/2016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и др.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Аналогичная ситуация и с произведениями, созданными подрядчиками.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633975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4250</TotalTime>
  <Words>924</Words>
  <Application>Microsoft Macintosh PowerPoint</Application>
  <PresentationFormat>Экран (4:3)</PresentationFormat>
  <Paragraphs>172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Default</vt:lpstr>
      <vt:lpstr> КАТКОВ И ПАРТНЕРЫ</vt:lpstr>
      <vt:lpstr>Объекты защиты</vt:lpstr>
      <vt:lpstr>ОСНОВНЫЕ РИСКИ (выявлены по результатам аудита)</vt:lpstr>
      <vt:lpstr>Основные источники рисков при создании ИС (работники)</vt:lpstr>
      <vt:lpstr>ТИПОВЫЕ ОШИБКИ (ОТЧУЖДЕНИЕ ПРАВ У СОТРУДНИКОВ)</vt:lpstr>
      <vt:lpstr>Основные источники рисков при создании ИС (подрядчики).</vt:lpstr>
      <vt:lpstr>Риски и их проявления.</vt:lpstr>
      <vt:lpstr>Риск: эффект бумеранга.</vt:lpstr>
      <vt:lpstr>Риски: подробнее.</vt:lpstr>
      <vt:lpstr>Риски: подробнее.</vt:lpstr>
      <vt:lpstr>Судебная практика:  </vt:lpstr>
      <vt:lpstr>Судебная практика:  </vt:lpstr>
      <vt:lpstr>Выводы. Главные риски. </vt:lpstr>
      <vt:lpstr>Дополнительные риски. </vt:lpstr>
      <vt:lpstr>Решение проблемы.</vt:lpstr>
      <vt:lpstr>Выводы и рекомендации.</vt:lpstr>
      <vt:lpstr>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КАТКОВ И ПАРТНЕРЫ</dc:title>
  <dc:creator>Anna</dc:creator>
  <cp:lastModifiedBy>dfcz dfcz</cp:lastModifiedBy>
  <cp:revision>296</cp:revision>
  <dcterms:modified xsi:type="dcterms:W3CDTF">2017-12-20T15:40:30Z</dcterms:modified>
</cp:coreProperties>
</file>