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42" r:id="rId2"/>
    <p:sldId id="377" r:id="rId3"/>
    <p:sldId id="343" r:id="rId4"/>
    <p:sldId id="344" r:id="rId5"/>
    <p:sldId id="380" r:id="rId6"/>
    <p:sldId id="381" r:id="rId7"/>
    <p:sldId id="382" r:id="rId8"/>
    <p:sldId id="383" r:id="rId9"/>
    <p:sldId id="384" r:id="rId10"/>
    <p:sldId id="341" r:id="rId11"/>
    <p:sldId id="302" r:id="rId12"/>
    <p:sldId id="329" r:id="rId13"/>
    <p:sldId id="333" r:id="rId14"/>
    <p:sldId id="350" r:id="rId15"/>
    <p:sldId id="351" r:id="rId16"/>
    <p:sldId id="352" r:id="rId17"/>
    <p:sldId id="353" r:id="rId18"/>
    <p:sldId id="356" r:id="rId19"/>
    <p:sldId id="358" r:id="rId20"/>
    <p:sldId id="359" r:id="rId21"/>
    <p:sldId id="360" r:id="rId22"/>
    <p:sldId id="361" r:id="rId23"/>
    <p:sldId id="363" r:id="rId24"/>
    <p:sldId id="364" r:id="rId25"/>
    <p:sldId id="366" r:id="rId26"/>
    <p:sldId id="367" r:id="rId27"/>
    <p:sldId id="368" r:id="rId28"/>
    <p:sldId id="336" r:id="rId29"/>
    <p:sldId id="370" r:id="rId30"/>
    <p:sldId id="371" r:id="rId31"/>
    <p:sldId id="374" r:id="rId32"/>
    <p:sldId id="375" r:id="rId33"/>
    <p:sldId id="373" r:id="rId34"/>
    <p:sldId id="299" r:id="rId35"/>
    <p:sldId id="327" r:id="rId36"/>
    <p:sldId id="303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5EA4"/>
    <a:srgbClr val="004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E44E86-D1BC-4CDE-AC82-21F89028A72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0C2D1B0-C8C3-42C5-B459-FD2C0C2D46C2}">
      <dgm:prSet phldrT="[Текст]"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200 наименований ЛС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D38265-C1BB-407C-BAD8-5706F5FAC58A}" type="parTrans" cxnId="{0960F436-8F90-4715-85E8-8A4594FEF1F7}">
      <dgm:prSet/>
      <dgm:spPr/>
      <dgm:t>
        <a:bodyPr/>
        <a:lstStyle/>
        <a:p>
          <a:endParaRPr lang="ru-RU"/>
        </a:p>
      </dgm:t>
    </dgm:pt>
    <dgm:pt modelId="{727E6867-5BD8-48F9-B261-D77DA21704EA}" type="sibTrans" cxnId="{0960F436-8F90-4715-85E8-8A4594FEF1F7}">
      <dgm:prSet/>
      <dgm:spPr/>
      <dgm:t>
        <a:bodyPr/>
        <a:lstStyle/>
        <a:p>
          <a:endParaRPr lang="ru-RU"/>
        </a:p>
      </dgm:t>
    </dgm:pt>
    <dgm:pt modelId="{E724B7A8-AF31-4D26-A7CB-A12AF797ED5A}">
      <dgm:prSet phldrT="[Текст]"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Свыше 200 млн. упаковок в год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E1A480-1C3B-4FFB-BB78-4C961681C1CA}" type="parTrans" cxnId="{F8899DD9-D26D-4C38-A873-EF9B688DBEAB}">
      <dgm:prSet/>
      <dgm:spPr/>
      <dgm:t>
        <a:bodyPr/>
        <a:lstStyle/>
        <a:p>
          <a:endParaRPr lang="ru-RU"/>
        </a:p>
      </dgm:t>
    </dgm:pt>
    <dgm:pt modelId="{07A82B09-5B22-4DA0-BC4D-389E54D4264E}" type="sibTrans" cxnId="{F8899DD9-D26D-4C38-A873-EF9B688DBEAB}">
      <dgm:prSet/>
      <dgm:spPr/>
      <dgm:t>
        <a:bodyPr/>
        <a:lstStyle/>
        <a:p>
          <a:endParaRPr lang="ru-RU"/>
        </a:p>
      </dgm:t>
    </dgm:pt>
    <dgm:pt modelId="{9DF9ECF1-FBC1-49F5-8BC9-089C04A20282}">
      <dgm:prSet phldrT="[Текст]"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Оборот свыше 5 млрд. руб.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9639E3-A721-4C66-B388-B5A2D1903AFB}" type="parTrans" cxnId="{FA7A01E3-3605-4067-A311-20C6076B2CE3}">
      <dgm:prSet/>
      <dgm:spPr/>
      <dgm:t>
        <a:bodyPr/>
        <a:lstStyle/>
        <a:p>
          <a:endParaRPr lang="ru-RU"/>
        </a:p>
      </dgm:t>
    </dgm:pt>
    <dgm:pt modelId="{46415FA9-6095-4F06-9ABD-71D7D627F6C3}" type="sibTrans" cxnId="{FA7A01E3-3605-4067-A311-20C6076B2CE3}">
      <dgm:prSet/>
      <dgm:spPr/>
      <dgm:t>
        <a:bodyPr/>
        <a:lstStyle/>
        <a:p>
          <a:endParaRPr lang="ru-RU"/>
        </a:p>
      </dgm:t>
    </dgm:pt>
    <dgm:pt modelId="{22F3C4B1-390C-4207-B85F-36CD26CEA160}" type="pres">
      <dgm:prSet presAssocID="{2DE44E86-D1BC-4CDE-AC82-21F89028A72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4DA66B-8B9F-4D1B-A67B-57B88BFBFA8F}" type="pres">
      <dgm:prSet presAssocID="{D0C2D1B0-C8C3-42C5-B459-FD2C0C2D46C2}" presName="parentLin" presStyleCnt="0"/>
      <dgm:spPr/>
    </dgm:pt>
    <dgm:pt modelId="{2EF5598E-7AC6-4C32-9844-65C15F1977B2}" type="pres">
      <dgm:prSet presAssocID="{D0C2D1B0-C8C3-42C5-B459-FD2C0C2D46C2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97511ADB-B2DD-4211-9D63-CA5A3212F444}" type="pres">
      <dgm:prSet presAssocID="{D0C2D1B0-C8C3-42C5-B459-FD2C0C2D46C2}" presName="parentText" presStyleLbl="node1" presStyleIdx="0" presStyleCnt="3" custScaleX="87657" custLinFactNeighborX="-5501" custLinFactNeighborY="-321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D269B9-83C5-4E0A-AE26-9613AD8C9F55}" type="pres">
      <dgm:prSet presAssocID="{D0C2D1B0-C8C3-42C5-B459-FD2C0C2D46C2}" presName="negativeSpace" presStyleCnt="0"/>
      <dgm:spPr/>
    </dgm:pt>
    <dgm:pt modelId="{6640BA9A-0EB7-48CF-8580-963D8EC87357}" type="pres">
      <dgm:prSet presAssocID="{D0C2D1B0-C8C3-42C5-B459-FD2C0C2D46C2}" presName="childText" presStyleLbl="conFgAcc1" presStyleIdx="0" presStyleCnt="3">
        <dgm:presLayoutVars>
          <dgm:bulletEnabled val="1"/>
        </dgm:presLayoutVars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</dgm:pt>
    <dgm:pt modelId="{7B06AF65-1268-45E6-8AD3-A076EB10287E}" type="pres">
      <dgm:prSet presAssocID="{727E6867-5BD8-48F9-B261-D77DA21704EA}" presName="spaceBetweenRectangles" presStyleCnt="0"/>
      <dgm:spPr/>
    </dgm:pt>
    <dgm:pt modelId="{BC556708-8F01-4660-A846-D570223444F8}" type="pres">
      <dgm:prSet presAssocID="{E724B7A8-AF31-4D26-A7CB-A12AF797ED5A}" presName="parentLin" presStyleCnt="0"/>
      <dgm:spPr/>
    </dgm:pt>
    <dgm:pt modelId="{3184D8C2-EEC1-479C-BB24-1E203DC62D68}" type="pres">
      <dgm:prSet presAssocID="{E724B7A8-AF31-4D26-A7CB-A12AF797ED5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FDA382A-FB4D-4211-BCA9-A1D1F08B5184}" type="pres">
      <dgm:prSet presAssocID="{E724B7A8-AF31-4D26-A7CB-A12AF797ED5A}" presName="parentText" presStyleLbl="node1" presStyleIdx="1" presStyleCnt="3" custScaleX="1166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5CB63-59F8-470C-8904-69380DCB2002}" type="pres">
      <dgm:prSet presAssocID="{E724B7A8-AF31-4D26-A7CB-A12AF797ED5A}" presName="negativeSpace" presStyleCnt="0"/>
      <dgm:spPr/>
    </dgm:pt>
    <dgm:pt modelId="{90651B12-C168-4A0E-BE47-BDC25F486220}" type="pres">
      <dgm:prSet presAssocID="{E724B7A8-AF31-4D26-A7CB-A12AF797ED5A}" presName="childText" presStyleLbl="conFgAcc1" presStyleIdx="1" presStyleCnt="3">
        <dgm:presLayoutVars>
          <dgm:bulletEnabled val="1"/>
        </dgm:presLayoutVars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</dgm:pt>
    <dgm:pt modelId="{46EA4F1D-E948-4A62-BA15-B3D151B62799}" type="pres">
      <dgm:prSet presAssocID="{07A82B09-5B22-4DA0-BC4D-389E54D4264E}" presName="spaceBetweenRectangles" presStyleCnt="0"/>
      <dgm:spPr/>
    </dgm:pt>
    <dgm:pt modelId="{9B0D754E-606A-4E08-9695-AAEBDF9470D6}" type="pres">
      <dgm:prSet presAssocID="{9DF9ECF1-FBC1-49F5-8BC9-089C04A20282}" presName="parentLin" presStyleCnt="0"/>
      <dgm:spPr/>
    </dgm:pt>
    <dgm:pt modelId="{1D1AB3D8-2650-44CD-A9D3-1858CDD706EE}" type="pres">
      <dgm:prSet presAssocID="{9DF9ECF1-FBC1-49F5-8BC9-089C04A20282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5BC1A292-C08C-43D3-93F4-805D069078E7}" type="pres">
      <dgm:prSet presAssocID="{9DF9ECF1-FBC1-49F5-8BC9-089C04A20282}" presName="parentText" presStyleLbl="node1" presStyleIdx="2" presStyleCnt="3" custScaleX="1073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7C6152-75F4-4899-9F44-9349D10CE96D}" type="pres">
      <dgm:prSet presAssocID="{9DF9ECF1-FBC1-49F5-8BC9-089C04A20282}" presName="negativeSpace" presStyleCnt="0"/>
      <dgm:spPr/>
    </dgm:pt>
    <dgm:pt modelId="{D95C63F1-AA1B-4872-B046-3E2DDA535047}" type="pres">
      <dgm:prSet presAssocID="{9DF9ECF1-FBC1-49F5-8BC9-089C04A20282}" presName="childText" presStyleLbl="conFgAcc1" presStyleIdx="2" presStyleCnt="3" custLinFactNeighborY="1412">
        <dgm:presLayoutVars>
          <dgm:bulletEnabled val="1"/>
        </dgm:presLayoutVars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</dgm:pt>
  </dgm:ptLst>
  <dgm:cxnLst>
    <dgm:cxn modelId="{FA7A01E3-3605-4067-A311-20C6076B2CE3}" srcId="{2DE44E86-D1BC-4CDE-AC82-21F89028A72C}" destId="{9DF9ECF1-FBC1-49F5-8BC9-089C04A20282}" srcOrd="2" destOrd="0" parTransId="{CD9639E3-A721-4C66-B388-B5A2D1903AFB}" sibTransId="{46415FA9-6095-4F06-9ABD-71D7D627F6C3}"/>
    <dgm:cxn modelId="{0960F436-8F90-4715-85E8-8A4594FEF1F7}" srcId="{2DE44E86-D1BC-4CDE-AC82-21F89028A72C}" destId="{D0C2D1B0-C8C3-42C5-B459-FD2C0C2D46C2}" srcOrd="0" destOrd="0" parTransId="{7DD38265-C1BB-407C-BAD8-5706F5FAC58A}" sibTransId="{727E6867-5BD8-48F9-B261-D77DA21704EA}"/>
    <dgm:cxn modelId="{3C9FC7CF-B388-45F0-9E4F-E385C36E44C1}" type="presOf" srcId="{2DE44E86-D1BC-4CDE-AC82-21F89028A72C}" destId="{22F3C4B1-390C-4207-B85F-36CD26CEA160}" srcOrd="0" destOrd="0" presId="urn:microsoft.com/office/officeart/2005/8/layout/list1"/>
    <dgm:cxn modelId="{06F878AA-97F5-4B1D-B84D-516EC7FD4AC0}" type="presOf" srcId="{9DF9ECF1-FBC1-49F5-8BC9-089C04A20282}" destId="{1D1AB3D8-2650-44CD-A9D3-1858CDD706EE}" srcOrd="0" destOrd="0" presId="urn:microsoft.com/office/officeart/2005/8/layout/list1"/>
    <dgm:cxn modelId="{F8899DD9-D26D-4C38-A873-EF9B688DBEAB}" srcId="{2DE44E86-D1BC-4CDE-AC82-21F89028A72C}" destId="{E724B7A8-AF31-4D26-A7CB-A12AF797ED5A}" srcOrd="1" destOrd="0" parTransId="{B1E1A480-1C3B-4FFB-BB78-4C961681C1CA}" sibTransId="{07A82B09-5B22-4DA0-BC4D-389E54D4264E}"/>
    <dgm:cxn modelId="{06757D6C-A98F-4442-AB29-16B1726B413A}" type="presOf" srcId="{E724B7A8-AF31-4D26-A7CB-A12AF797ED5A}" destId="{3184D8C2-EEC1-479C-BB24-1E203DC62D68}" srcOrd="0" destOrd="0" presId="urn:microsoft.com/office/officeart/2005/8/layout/list1"/>
    <dgm:cxn modelId="{3E4F7FCE-2D37-46B0-83E7-E7F29684E7CC}" type="presOf" srcId="{9DF9ECF1-FBC1-49F5-8BC9-089C04A20282}" destId="{5BC1A292-C08C-43D3-93F4-805D069078E7}" srcOrd="1" destOrd="0" presId="urn:microsoft.com/office/officeart/2005/8/layout/list1"/>
    <dgm:cxn modelId="{A8AEE744-F2E7-40ED-9914-06A808A1CEDB}" type="presOf" srcId="{D0C2D1B0-C8C3-42C5-B459-FD2C0C2D46C2}" destId="{97511ADB-B2DD-4211-9D63-CA5A3212F444}" srcOrd="1" destOrd="0" presId="urn:microsoft.com/office/officeart/2005/8/layout/list1"/>
    <dgm:cxn modelId="{F3AC687C-B213-44F0-A650-8BB11591475F}" type="presOf" srcId="{D0C2D1B0-C8C3-42C5-B459-FD2C0C2D46C2}" destId="{2EF5598E-7AC6-4C32-9844-65C15F1977B2}" srcOrd="0" destOrd="0" presId="urn:microsoft.com/office/officeart/2005/8/layout/list1"/>
    <dgm:cxn modelId="{E2FD76D0-BF37-4640-B1A1-A3115B0DE952}" type="presOf" srcId="{E724B7A8-AF31-4D26-A7CB-A12AF797ED5A}" destId="{2FDA382A-FB4D-4211-BCA9-A1D1F08B5184}" srcOrd="1" destOrd="0" presId="urn:microsoft.com/office/officeart/2005/8/layout/list1"/>
    <dgm:cxn modelId="{33FA5FCC-16B5-4C22-B4FE-C812353634B0}" type="presParOf" srcId="{22F3C4B1-390C-4207-B85F-36CD26CEA160}" destId="{0F4DA66B-8B9F-4D1B-A67B-57B88BFBFA8F}" srcOrd="0" destOrd="0" presId="urn:microsoft.com/office/officeart/2005/8/layout/list1"/>
    <dgm:cxn modelId="{3F744FE0-A1A3-42A1-9CCD-9651E1B520CA}" type="presParOf" srcId="{0F4DA66B-8B9F-4D1B-A67B-57B88BFBFA8F}" destId="{2EF5598E-7AC6-4C32-9844-65C15F1977B2}" srcOrd="0" destOrd="0" presId="urn:microsoft.com/office/officeart/2005/8/layout/list1"/>
    <dgm:cxn modelId="{C0BD8BC2-A85C-425D-ADC9-23140D395D89}" type="presParOf" srcId="{0F4DA66B-8B9F-4D1B-A67B-57B88BFBFA8F}" destId="{97511ADB-B2DD-4211-9D63-CA5A3212F444}" srcOrd="1" destOrd="0" presId="urn:microsoft.com/office/officeart/2005/8/layout/list1"/>
    <dgm:cxn modelId="{E6829134-24B5-4053-8CE6-74C87900364B}" type="presParOf" srcId="{22F3C4B1-390C-4207-B85F-36CD26CEA160}" destId="{C2D269B9-83C5-4E0A-AE26-9613AD8C9F55}" srcOrd="1" destOrd="0" presId="urn:microsoft.com/office/officeart/2005/8/layout/list1"/>
    <dgm:cxn modelId="{3AA0BF6B-BF53-46FE-AF10-5728AD045FFE}" type="presParOf" srcId="{22F3C4B1-390C-4207-B85F-36CD26CEA160}" destId="{6640BA9A-0EB7-48CF-8580-963D8EC87357}" srcOrd="2" destOrd="0" presId="urn:microsoft.com/office/officeart/2005/8/layout/list1"/>
    <dgm:cxn modelId="{AD103A3B-3C36-4CF8-9470-B6D8EFFFE8F6}" type="presParOf" srcId="{22F3C4B1-390C-4207-B85F-36CD26CEA160}" destId="{7B06AF65-1268-45E6-8AD3-A076EB10287E}" srcOrd="3" destOrd="0" presId="urn:microsoft.com/office/officeart/2005/8/layout/list1"/>
    <dgm:cxn modelId="{DA76D1E5-E9ED-4CC3-A7BE-4FB490BDD536}" type="presParOf" srcId="{22F3C4B1-390C-4207-B85F-36CD26CEA160}" destId="{BC556708-8F01-4660-A846-D570223444F8}" srcOrd="4" destOrd="0" presId="urn:microsoft.com/office/officeart/2005/8/layout/list1"/>
    <dgm:cxn modelId="{6AA815DB-0DBC-4DDF-B4B6-391390595240}" type="presParOf" srcId="{BC556708-8F01-4660-A846-D570223444F8}" destId="{3184D8C2-EEC1-479C-BB24-1E203DC62D68}" srcOrd="0" destOrd="0" presId="urn:microsoft.com/office/officeart/2005/8/layout/list1"/>
    <dgm:cxn modelId="{4CE92F99-0070-4EEB-9E43-B44A6170A825}" type="presParOf" srcId="{BC556708-8F01-4660-A846-D570223444F8}" destId="{2FDA382A-FB4D-4211-BCA9-A1D1F08B5184}" srcOrd="1" destOrd="0" presId="urn:microsoft.com/office/officeart/2005/8/layout/list1"/>
    <dgm:cxn modelId="{919EC8C4-E912-4A5D-8AF2-F9B71832E653}" type="presParOf" srcId="{22F3C4B1-390C-4207-B85F-36CD26CEA160}" destId="{0BD5CB63-59F8-470C-8904-69380DCB2002}" srcOrd="5" destOrd="0" presId="urn:microsoft.com/office/officeart/2005/8/layout/list1"/>
    <dgm:cxn modelId="{F2B4044F-DEFC-4A97-998C-F8B2B6EFAE1F}" type="presParOf" srcId="{22F3C4B1-390C-4207-B85F-36CD26CEA160}" destId="{90651B12-C168-4A0E-BE47-BDC25F486220}" srcOrd="6" destOrd="0" presId="urn:microsoft.com/office/officeart/2005/8/layout/list1"/>
    <dgm:cxn modelId="{854A8314-4FA7-4819-9892-E35E507C5A3F}" type="presParOf" srcId="{22F3C4B1-390C-4207-B85F-36CD26CEA160}" destId="{46EA4F1D-E948-4A62-BA15-B3D151B62799}" srcOrd="7" destOrd="0" presId="urn:microsoft.com/office/officeart/2005/8/layout/list1"/>
    <dgm:cxn modelId="{362D31E6-FB46-42D8-B73C-7768C52C7B15}" type="presParOf" srcId="{22F3C4B1-390C-4207-B85F-36CD26CEA160}" destId="{9B0D754E-606A-4E08-9695-AAEBDF9470D6}" srcOrd="8" destOrd="0" presId="urn:microsoft.com/office/officeart/2005/8/layout/list1"/>
    <dgm:cxn modelId="{C99F593B-C38B-4F54-ACE1-A8CECBE9B28B}" type="presParOf" srcId="{9B0D754E-606A-4E08-9695-AAEBDF9470D6}" destId="{1D1AB3D8-2650-44CD-A9D3-1858CDD706EE}" srcOrd="0" destOrd="0" presId="urn:microsoft.com/office/officeart/2005/8/layout/list1"/>
    <dgm:cxn modelId="{F665329D-BC27-4ADE-94A0-2A760F6D3645}" type="presParOf" srcId="{9B0D754E-606A-4E08-9695-AAEBDF9470D6}" destId="{5BC1A292-C08C-43D3-93F4-805D069078E7}" srcOrd="1" destOrd="0" presId="urn:microsoft.com/office/officeart/2005/8/layout/list1"/>
    <dgm:cxn modelId="{E25018C2-11ED-419B-A4F5-6154FEC690AA}" type="presParOf" srcId="{22F3C4B1-390C-4207-B85F-36CD26CEA160}" destId="{F97C6152-75F4-4899-9F44-9349D10CE96D}" srcOrd="9" destOrd="0" presId="urn:microsoft.com/office/officeart/2005/8/layout/list1"/>
    <dgm:cxn modelId="{1BF47E8A-1DD5-4734-8184-1D53ADA4E330}" type="presParOf" srcId="{22F3C4B1-390C-4207-B85F-36CD26CEA160}" destId="{D95C63F1-AA1B-4872-B046-3E2DDA53504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E44E86-D1BC-4CDE-AC82-21F89028A72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0C2D1B0-C8C3-42C5-B459-FD2C0C2D46C2}">
      <dgm:prSet phldrT="[Текст]" custT="1"/>
      <dgm:spPr/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11 наименований ЛС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D38265-C1BB-407C-BAD8-5706F5FAC58A}" type="parTrans" cxnId="{0960F436-8F90-4715-85E8-8A4594FEF1F7}">
      <dgm:prSet/>
      <dgm:spPr/>
      <dgm:t>
        <a:bodyPr/>
        <a:lstStyle/>
        <a:p>
          <a:endParaRPr lang="ru-RU"/>
        </a:p>
      </dgm:t>
    </dgm:pt>
    <dgm:pt modelId="{727E6867-5BD8-48F9-B261-D77DA21704EA}" type="sibTrans" cxnId="{0960F436-8F90-4715-85E8-8A4594FEF1F7}">
      <dgm:prSet/>
      <dgm:spPr/>
      <dgm:t>
        <a:bodyPr/>
        <a:lstStyle/>
        <a:p>
          <a:endParaRPr lang="ru-RU"/>
        </a:p>
      </dgm:t>
    </dgm:pt>
    <dgm:pt modelId="{E724B7A8-AF31-4D26-A7CB-A12AF797ED5A}">
      <dgm:prSet phldrT="[Текст]" custT="1"/>
      <dgm:spPr/>
      <dgm:t>
        <a:bodyPr/>
        <a:lstStyle/>
        <a:p>
          <a:endParaRPr lang="ru-RU" sz="16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Свыше 1,5 млн. упаковок в месяц</a:t>
          </a:r>
        </a:p>
        <a:p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E1A480-1C3B-4FFB-BB78-4C961681C1CA}" type="parTrans" cxnId="{F8899DD9-D26D-4C38-A873-EF9B688DBEAB}">
      <dgm:prSet/>
      <dgm:spPr/>
      <dgm:t>
        <a:bodyPr/>
        <a:lstStyle/>
        <a:p>
          <a:endParaRPr lang="ru-RU"/>
        </a:p>
      </dgm:t>
    </dgm:pt>
    <dgm:pt modelId="{07A82B09-5B22-4DA0-BC4D-389E54D4264E}" type="sibTrans" cxnId="{F8899DD9-D26D-4C38-A873-EF9B688DBEAB}">
      <dgm:prSet/>
      <dgm:spPr/>
      <dgm:t>
        <a:bodyPr/>
        <a:lstStyle/>
        <a:p>
          <a:endParaRPr lang="ru-RU"/>
        </a:p>
      </dgm:t>
    </dgm:pt>
    <dgm:pt modelId="{9DF9ECF1-FBC1-49F5-8BC9-089C04A20282}">
      <dgm:prSet phldrT="[Текст]" custT="1"/>
      <dgm:spPr/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Выручка за 2015 год более 300,0 млн. руб.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9639E3-A721-4C66-B388-B5A2D1903AFB}" type="parTrans" cxnId="{FA7A01E3-3605-4067-A311-20C6076B2CE3}">
      <dgm:prSet/>
      <dgm:spPr/>
      <dgm:t>
        <a:bodyPr/>
        <a:lstStyle/>
        <a:p>
          <a:endParaRPr lang="ru-RU"/>
        </a:p>
      </dgm:t>
    </dgm:pt>
    <dgm:pt modelId="{46415FA9-6095-4F06-9ABD-71D7D627F6C3}" type="sibTrans" cxnId="{FA7A01E3-3605-4067-A311-20C6076B2CE3}">
      <dgm:prSet/>
      <dgm:spPr/>
      <dgm:t>
        <a:bodyPr/>
        <a:lstStyle/>
        <a:p>
          <a:endParaRPr lang="ru-RU"/>
        </a:p>
      </dgm:t>
    </dgm:pt>
    <dgm:pt modelId="{22F3C4B1-390C-4207-B85F-36CD26CEA160}" type="pres">
      <dgm:prSet presAssocID="{2DE44E86-D1BC-4CDE-AC82-21F89028A72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4DA66B-8B9F-4D1B-A67B-57B88BFBFA8F}" type="pres">
      <dgm:prSet presAssocID="{D0C2D1B0-C8C3-42C5-B459-FD2C0C2D46C2}" presName="parentLin" presStyleCnt="0"/>
      <dgm:spPr/>
    </dgm:pt>
    <dgm:pt modelId="{2EF5598E-7AC6-4C32-9844-65C15F1977B2}" type="pres">
      <dgm:prSet presAssocID="{D0C2D1B0-C8C3-42C5-B459-FD2C0C2D46C2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97511ADB-B2DD-4211-9D63-CA5A3212F444}" type="pres">
      <dgm:prSet presAssocID="{D0C2D1B0-C8C3-42C5-B459-FD2C0C2D46C2}" presName="parentText" presStyleLbl="node1" presStyleIdx="0" presStyleCnt="3" custScaleX="876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D269B9-83C5-4E0A-AE26-9613AD8C9F55}" type="pres">
      <dgm:prSet presAssocID="{D0C2D1B0-C8C3-42C5-B459-FD2C0C2D46C2}" presName="negativeSpace" presStyleCnt="0"/>
      <dgm:spPr/>
    </dgm:pt>
    <dgm:pt modelId="{6640BA9A-0EB7-48CF-8580-963D8EC87357}" type="pres">
      <dgm:prSet presAssocID="{D0C2D1B0-C8C3-42C5-B459-FD2C0C2D46C2}" presName="childText" presStyleLbl="conFgAcc1" presStyleIdx="0" presStyleCnt="3">
        <dgm:presLayoutVars>
          <dgm:bulletEnabled val="1"/>
        </dgm:presLayoutVars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</dgm:pt>
    <dgm:pt modelId="{7B06AF65-1268-45E6-8AD3-A076EB10287E}" type="pres">
      <dgm:prSet presAssocID="{727E6867-5BD8-48F9-B261-D77DA21704EA}" presName="spaceBetweenRectangles" presStyleCnt="0"/>
      <dgm:spPr/>
    </dgm:pt>
    <dgm:pt modelId="{BC556708-8F01-4660-A846-D570223444F8}" type="pres">
      <dgm:prSet presAssocID="{E724B7A8-AF31-4D26-A7CB-A12AF797ED5A}" presName="parentLin" presStyleCnt="0"/>
      <dgm:spPr/>
    </dgm:pt>
    <dgm:pt modelId="{3184D8C2-EEC1-479C-BB24-1E203DC62D68}" type="pres">
      <dgm:prSet presAssocID="{E724B7A8-AF31-4D26-A7CB-A12AF797ED5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FDA382A-FB4D-4211-BCA9-A1D1F08B5184}" type="pres">
      <dgm:prSet presAssocID="{E724B7A8-AF31-4D26-A7CB-A12AF797ED5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5CB63-59F8-470C-8904-69380DCB2002}" type="pres">
      <dgm:prSet presAssocID="{E724B7A8-AF31-4D26-A7CB-A12AF797ED5A}" presName="negativeSpace" presStyleCnt="0"/>
      <dgm:spPr/>
    </dgm:pt>
    <dgm:pt modelId="{90651B12-C168-4A0E-BE47-BDC25F486220}" type="pres">
      <dgm:prSet presAssocID="{E724B7A8-AF31-4D26-A7CB-A12AF797ED5A}" presName="childText" presStyleLbl="conFgAcc1" presStyleIdx="1" presStyleCnt="3">
        <dgm:presLayoutVars>
          <dgm:bulletEnabled val="1"/>
        </dgm:presLayoutVars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</dgm:pt>
    <dgm:pt modelId="{46EA4F1D-E948-4A62-BA15-B3D151B62799}" type="pres">
      <dgm:prSet presAssocID="{07A82B09-5B22-4DA0-BC4D-389E54D4264E}" presName="spaceBetweenRectangles" presStyleCnt="0"/>
      <dgm:spPr/>
    </dgm:pt>
    <dgm:pt modelId="{9B0D754E-606A-4E08-9695-AAEBDF9470D6}" type="pres">
      <dgm:prSet presAssocID="{9DF9ECF1-FBC1-49F5-8BC9-089C04A20282}" presName="parentLin" presStyleCnt="0"/>
      <dgm:spPr/>
    </dgm:pt>
    <dgm:pt modelId="{1D1AB3D8-2650-44CD-A9D3-1858CDD706EE}" type="pres">
      <dgm:prSet presAssocID="{9DF9ECF1-FBC1-49F5-8BC9-089C04A20282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5BC1A292-C08C-43D3-93F4-805D069078E7}" type="pres">
      <dgm:prSet presAssocID="{9DF9ECF1-FBC1-49F5-8BC9-089C04A20282}" presName="parentText" presStyleLbl="node1" presStyleIdx="2" presStyleCnt="3" custScaleX="1073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7C6152-75F4-4899-9F44-9349D10CE96D}" type="pres">
      <dgm:prSet presAssocID="{9DF9ECF1-FBC1-49F5-8BC9-089C04A20282}" presName="negativeSpace" presStyleCnt="0"/>
      <dgm:spPr/>
    </dgm:pt>
    <dgm:pt modelId="{D95C63F1-AA1B-4872-B046-3E2DDA535047}" type="pres">
      <dgm:prSet presAssocID="{9DF9ECF1-FBC1-49F5-8BC9-089C04A20282}" presName="childText" presStyleLbl="conFgAcc1" presStyleIdx="2" presStyleCnt="3" custLinFactNeighborY="1412">
        <dgm:presLayoutVars>
          <dgm:bulletEnabled val="1"/>
        </dgm:presLayoutVars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</dgm:pt>
  </dgm:ptLst>
  <dgm:cxnLst>
    <dgm:cxn modelId="{FA7A01E3-3605-4067-A311-20C6076B2CE3}" srcId="{2DE44E86-D1BC-4CDE-AC82-21F89028A72C}" destId="{9DF9ECF1-FBC1-49F5-8BC9-089C04A20282}" srcOrd="2" destOrd="0" parTransId="{CD9639E3-A721-4C66-B388-B5A2D1903AFB}" sibTransId="{46415FA9-6095-4F06-9ABD-71D7D627F6C3}"/>
    <dgm:cxn modelId="{F57683D0-7990-45B2-A88A-06D7905A1388}" type="presOf" srcId="{D0C2D1B0-C8C3-42C5-B459-FD2C0C2D46C2}" destId="{2EF5598E-7AC6-4C32-9844-65C15F1977B2}" srcOrd="0" destOrd="0" presId="urn:microsoft.com/office/officeart/2005/8/layout/list1"/>
    <dgm:cxn modelId="{0960F436-8F90-4715-85E8-8A4594FEF1F7}" srcId="{2DE44E86-D1BC-4CDE-AC82-21F89028A72C}" destId="{D0C2D1B0-C8C3-42C5-B459-FD2C0C2D46C2}" srcOrd="0" destOrd="0" parTransId="{7DD38265-C1BB-407C-BAD8-5706F5FAC58A}" sibTransId="{727E6867-5BD8-48F9-B261-D77DA21704EA}"/>
    <dgm:cxn modelId="{DE3F1F30-2A71-4FDA-8E22-832D3C08D50C}" type="presOf" srcId="{D0C2D1B0-C8C3-42C5-B459-FD2C0C2D46C2}" destId="{97511ADB-B2DD-4211-9D63-CA5A3212F444}" srcOrd="1" destOrd="0" presId="urn:microsoft.com/office/officeart/2005/8/layout/list1"/>
    <dgm:cxn modelId="{F8899DD9-D26D-4C38-A873-EF9B688DBEAB}" srcId="{2DE44E86-D1BC-4CDE-AC82-21F89028A72C}" destId="{E724B7A8-AF31-4D26-A7CB-A12AF797ED5A}" srcOrd="1" destOrd="0" parTransId="{B1E1A480-1C3B-4FFB-BB78-4C961681C1CA}" sibTransId="{07A82B09-5B22-4DA0-BC4D-389E54D4264E}"/>
    <dgm:cxn modelId="{64BDBCBC-446D-409E-830A-B37EADB434FF}" type="presOf" srcId="{2DE44E86-D1BC-4CDE-AC82-21F89028A72C}" destId="{22F3C4B1-390C-4207-B85F-36CD26CEA160}" srcOrd="0" destOrd="0" presId="urn:microsoft.com/office/officeart/2005/8/layout/list1"/>
    <dgm:cxn modelId="{36F1DE74-2B60-4366-A23C-4611988A52D9}" type="presOf" srcId="{E724B7A8-AF31-4D26-A7CB-A12AF797ED5A}" destId="{2FDA382A-FB4D-4211-BCA9-A1D1F08B5184}" srcOrd="1" destOrd="0" presId="urn:microsoft.com/office/officeart/2005/8/layout/list1"/>
    <dgm:cxn modelId="{9ACFC6E9-AD7E-4B8C-A7D3-A2A855749707}" type="presOf" srcId="{9DF9ECF1-FBC1-49F5-8BC9-089C04A20282}" destId="{1D1AB3D8-2650-44CD-A9D3-1858CDD706EE}" srcOrd="0" destOrd="0" presId="urn:microsoft.com/office/officeart/2005/8/layout/list1"/>
    <dgm:cxn modelId="{F510D626-0DBD-45D7-BB50-E5583B04CE51}" type="presOf" srcId="{E724B7A8-AF31-4D26-A7CB-A12AF797ED5A}" destId="{3184D8C2-EEC1-479C-BB24-1E203DC62D68}" srcOrd="0" destOrd="0" presId="urn:microsoft.com/office/officeart/2005/8/layout/list1"/>
    <dgm:cxn modelId="{E60ADE5D-BC41-4A00-91A8-D829C77D9111}" type="presOf" srcId="{9DF9ECF1-FBC1-49F5-8BC9-089C04A20282}" destId="{5BC1A292-C08C-43D3-93F4-805D069078E7}" srcOrd="1" destOrd="0" presId="urn:microsoft.com/office/officeart/2005/8/layout/list1"/>
    <dgm:cxn modelId="{797E2B3D-42B5-4468-8CE5-980779906715}" type="presParOf" srcId="{22F3C4B1-390C-4207-B85F-36CD26CEA160}" destId="{0F4DA66B-8B9F-4D1B-A67B-57B88BFBFA8F}" srcOrd="0" destOrd="0" presId="urn:microsoft.com/office/officeart/2005/8/layout/list1"/>
    <dgm:cxn modelId="{19F3C7FC-D453-4ADA-BD04-03192A20206D}" type="presParOf" srcId="{0F4DA66B-8B9F-4D1B-A67B-57B88BFBFA8F}" destId="{2EF5598E-7AC6-4C32-9844-65C15F1977B2}" srcOrd="0" destOrd="0" presId="urn:microsoft.com/office/officeart/2005/8/layout/list1"/>
    <dgm:cxn modelId="{6650EBA4-18E5-4B6E-87F0-2D2EBDFC6E32}" type="presParOf" srcId="{0F4DA66B-8B9F-4D1B-A67B-57B88BFBFA8F}" destId="{97511ADB-B2DD-4211-9D63-CA5A3212F444}" srcOrd="1" destOrd="0" presId="urn:microsoft.com/office/officeart/2005/8/layout/list1"/>
    <dgm:cxn modelId="{7CC250AD-1869-46EB-B1F8-520E028595ED}" type="presParOf" srcId="{22F3C4B1-390C-4207-B85F-36CD26CEA160}" destId="{C2D269B9-83C5-4E0A-AE26-9613AD8C9F55}" srcOrd="1" destOrd="0" presId="urn:microsoft.com/office/officeart/2005/8/layout/list1"/>
    <dgm:cxn modelId="{FB2FAB14-4738-48FD-BF29-805887C7BFE7}" type="presParOf" srcId="{22F3C4B1-390C-4207-B85F-36CD26CEA160}" destId="{6640BA9A-0EB7-48CF-8580-963D8EC87357}" srcOrd="2" destOrd="0" presId="urn:microsoft.com/office/officeart/2005/8/layout/list1"/>
    <dgm:cxn modelId="{E1D100D4-8D6F-4D4A-9C1A-0378B412F49D}" type="presParOf" srcId="{22F3C4B1-390C-4207-B85F-36CD26CEA160}" destId="{7B06AF65-1268-45E6-8AD3-A076EB10287E}" srcOrd="3" destOrd="0" presId="urn:microsoft.com/office/officeart/2005/8/layout/list1"/>
    <dgm:cxn modelId="{8A80BF96-C4E0-46A3-957D-CFDB8077F1B2}" type="presParOf" srcId="{22F3C4B1-390C-4207-B85F-36CD26CEA160}" destId="{BC556708-8F01-4660-A846-D570223444F8}" srcOrd="4" destOrd="0" presId="urn:microsoft.com/office/officeart/2005/8/layout/list1"/>
    <dgm:cxn modelId="{80CF1701-C7AB-4E96-88DE-2C10FAD61BC1}" type="presParOf" srcId="{BC556708-8F01-4660-A846-D570223444F8}" destId="{3184D8C2-EEC1-479C-BB24-1E203DC62D68}" srcOrd="0" destOrd="0" presId="urn:microsoft.com/office/officeart/2005/8/layout/list1"/>
    <dgm:cxn modelId="{EBE58E86-4BE2-4B52-8C6E-AA3883322370}" type="presParOf" srcId="{BC556708-8F01-4660-A846-D570223444F8}" destId="{2FDA382A-FB4D-4211-BCA9-A1D1F08B5184}" srcOrd="1" destOrd="0" presId="urn:microsoft.com/office/officeart/2005/8/layout/list1"/>
    <dgm:cxn modelId="{0D3129B4-A33F-4EB9-A8AD-14CD7F72FA26}" type="presParOf" srcId="{22F3C4B1-390C-4207-B85F-36CD26CEA160}" destId="{0BD5CB63-59F8-470C-8904-69380DCB2002}" srcOrd="5" destOrd="0" presId="urn:microsoft.com/office/officeart/2005/8/layout/list1"/>
    <dgm:cxn modelId="{5A42AD52-33CF-490D-A5E6-018611E47322}" type="presParOf" srcId="{22F3C4B1-390C-4207-B85F-36CD26CEA160}" destId="{90651B12-C168-4A0E-BE47-BDC25F486220}" srcOrd="6" destOrd="0" presId="urn:microsoft.com/office/officeart/2005/8/layout/list1"/>
    <dgm:cxn modelId="{C44A4ACE-D880-40C7-92DC-8EA4E0841754}" type="presParOf" srcId="{22F3C4B1-390C-4207-B85F-36CD26CEA160}" destId="{46EA4F1D-E948-4A62-BA15-B3D151B62799}" srcOrd="7" destOrd="0" presId="urn:microsoft.com/office/officeart/2005/8/layout/list1"/>
    <dgm:cxn modelId="{6330834F-8654-46F5-97F1-0ADA740729E2}" type="presParOf" srcId="{22F3C4B1-390C-4207-B85F-36CD26CEA160}" destId="{9B0D754E-606A-4E08-9695-AAEBDF9470D6}" srcOrd="8" destOrd="0" presId="urn:microsoft.com/office/officeart/2005/8/layout/list1"/>
    <dgm:cxn modelId="{37620F3B-6175-45C2-9D7C-C6A356E34EB9}" type="presParOf" srcId="{9B0D754E-606A-4E08-9695-AAEBDF9470D6}" destId="{1D1AB3D8-2650-44CD-A9D3-1858CDD706EE}" srcOrd="0" destOrd="0" presId="urn:microsoft.com/office/officeart/2005/8/layout/list1"/>
    <dgm:cxn modelId="{56989426-DDCE-4F40-A1D5-256002326E4E}" type="presParOf" srcId="{9B0D754E-606A-4E08-9695-AAEBDF9470D6}" destId="{5BC1A292-C08C-43D3-93F4-805D069078E7}" srcOrd="1" destOrd="0" presId="urn:microsoft.com/office/officeart/2005/8/layout/list1"/>
    <dgm:cxn modelId="{560B8B4B-3679-4D9C-BADF-44FF1A7F17AE}" type="presParOf" srcId="{22F3C4B1-390C-4207-B85F-36CD26CEA160}" destId="{F97C6152-75F4-4899-9F44-9349D10CE96D}" srcOrd="9" destOrd="0" presId="urn:microsoft.com/office/officeart/2005/8/layout/list1"/>
    <dgm:cxn modelId="{C3E89B96-3313-4DC0-BC60-ED736D97FC9B}" type="presParOf" srcId="{22F3C4B1-390C-4207-B85F-36CD26CEA160}" destId="{D95C63F1-AA1B-4872-B046-3E2DDA53504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40BA9A-0EB7-48CF-8580-963D8EC87357}">
      <dsp:nvSpPr>
        <dsp:cNvPr id="0" name=""/>
        <dsp:cNvSpPr/>
      </dsp:nvSpPr>
      <dsp:spPr>
        <a:xfrm>
          <a:off x="0" y="313695"/>
          <a:ext cx="3600400" cy="453600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97511ADB-B2DD-4211-9D63-CA5A3212F444}">
      <dsp:nvSpPr>
        <dsp:cNvPr id="0" name=""/>
        <dsp:cNvSpPr/>
      </dsp:nvSpPr>
      <dsp:spPr>
        <a:xfrm>
          <a:off x="170117" y="0"/>
          <a:ext cx="2209201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61" tIns="0" rIns="9526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200 наименований ЛС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6056" y="25939"/>
        <a:ext cx="2157323" cy="479482"/>
      </dsp:txXfrm>
    </dsp:sp>
    <dsp:sp modelId="{90651B12-C168-4A0E-BE47-BDC25F486220}">
      <dsp:nvSpPr>
        <dsp:cNvPr id="0" name=""/>
        <dsp:cNvSpPr/>
      </dsp:nvSpPr>
      <dsp:spPr>
        <a:xfrm>
          <a:off x="0" y="1130176"/>
          <a:ext cx="3600400" cy="453600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2FDA382A-FB4D-4211-BCA9-A1D1F08B5184}">
      <dsp:nvSpPr>
        <dsp:cNvPr id="0" name=""/>
        <dsp:cNvSpPr/>
      </dsp:nvSpPr>
      <dsp:spPr>
        <a:xfrm>
          <a:off x="180020" y="864496"/>
          <a:ext cx="2939226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61" tIns="0" rIns="9526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Свыше 200 млн. упаковок в год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5959" y="890435"/>
        <a:ext cx="2887348" cy="479482"/>
      </dsp:txXfrm>
    </dsp:sp>
    <dsp:sp modelId="{D95C63F1-AA1B-4872-B046-3E2DDA535047}">
      <dsp:nvSpPr>
        <dsp:cNvPr id="0" name=""/>
        <dsp:cNvSpPr/>
      </dsp:nvSpPr>
      <dsp:spPr>
        <a:xfrm>
          <a:off x="0" y="1950407"/>
          <a:ext cx="3600400" cy="453600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5BC1A292-C08C-43D3-93F4-805D069078E7}">
      <dsp:nvSpPr>
        <dsp:cNvPr id="0" name=""/>
        <dsp:cNvSpPr/>
      </dsp:nvSpPr>
      <dsp:spPr>
        <a:xfrm>
          <a:off x="180020" y="1680976"/>
          <a:ext cx="2704361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61" tIns="0" rIns="9526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Оборот свыше 5 млрд. руб.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5959" y="1706915"/>
        <a:ext cx="2652483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40BA9A-0EB7-48CF-8580-963D8EC87357}">
      <dsp:nvSpPr>
        <dsp:cNvPr id="0" name=""/>
        <dsp:cNvSpPr/>
      </dsp:nvSpPr>
      <dsp:spPr>
        <a:xfrm>
          <a:off x="0" y="356552"/>
          <a:ext cx="3672408" cy="504000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97511ADB-B2DD-4211-9D63-CA5A3212F444}">
      <dsp:nvSpPr>
        <dsp:cNvPr id="0" name=""/>
        <dsp:cNvSpPr/>
      </dsp:nvSpPr>
      <dsp:spPr>
        <a:xfrm>
          <a:off x="183620" y="61351"/>
          <a:ext cx="2253385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166" tIns="0" rIns="9716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11 наименований ЛС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2441" y="90172"/>
        <a:ext cx="2195743" cy="532758"/>
      </dsp:txXfrm>
    </dsp:sp>
    <dsp:sp modelId="{90651B12-C168-4A0E-BE47-BDC25F486220}">
      <dsp:nvSpPr>
        <dsp:cNvPr id="0" name=""/>
        <dsp:cNvSpPr/>
      </dsp:nvSpPr>
      <dsp:spPr>
        <a:xfrm>
          <a:off x="0" y="1263752"/>
          <a:ext cx="3672408" cy="504000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2FDA382A-FB4D-4211-BCA9-A1D1F08B5184}">
      <dsp:nvSpPr>
        <dsp:cNvPr id="0" name=""/>
        <dsp:cNvSpPr/>
      </dsp:nvSpPr>
      <dsp:spPr>
        <a:xfrm>
          <a:off x="183620" y="968552"/>
          <a:ext cx="2570685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166" tIns="0" rIns="9716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Свыше 1,5 млн. упаковок в месяц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2441" y="997373"/>
        <a:ext cx="2513043" cy="532758"/>
      </dsp:txXfrm>
    </dsp:sp>
    <dsp:sp modelId="{D95C63F1-AA1B-4872-B046-3E2DDA535047}">
      <dsp:nvSpPr>
        <dsp:cNvPr id="0" name=""/>
        <dsp:cNvSpPr/>
      </dsp:nvSpPr>
      <dsp:spPr>
        <a:xfrm>
          <a:off x="0" y="2175120"/>
          <a:ext cx="3672408" cy="504000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5BC1A292-C08C-43D3-93F4-805D069078E7}">
      <dsp:nvSpPr>
        <dsp:cNvPr id="0" name=""/>
        <dsp:cNvSpPr/>
      </dsp:nvSpPr>
      <dsp:spPr>
        <a:xfrm>
          <a:off x="183620" y="1875752"/>
          <a:ext cx="2758448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166" tIns="0" rIns="9716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Выручка за 2015 год более 300,0 млн. руб.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2441" y="1904573"/>
        <a:ext cx="2700806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866AAB8-A014-4C08-98F1-C107E55AA9A5}" type="datetimeFigureOut">
              <a:rPr lang="ru-RU"/>
              <a:pPr>
                <a:defRPr/>
              </a:pPr>
              <a:t>06.05.2016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9CA51EF-2C7D-4708-A4CE-A0A8844C22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2253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КАРТИНКИ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8C3CD2-2727-4D7D-B883-55A8EA714364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Добавить слайд с проектами технопарками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904DFE-E72A-433A-8E97-6B9B16E9D5FF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A73FE4-3C53-46D2-8E39-21318738EEF9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Протезы меникс + металорезина</a:t>
            </a:r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35A2D5-85A7-4026-9602-72354003265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0395D1-6C6C-4C69-A6DF-B40A7313631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Фото с губернатором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257E4C-161B-4F03-B6AD-FD13736FF79B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EBD894-28A3-46A3-9717-0015E279C9B9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727D374-EA7F-4AC3-BAB4-B6F1321CB53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ceHolder 1"/>
          <p:cNvSpPr>
            <a:spLocks noGrp="1"/>
          </p:cNvSpPr>
          <p:nvPr>
            <p:ph type="body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ru-RU" sz="2000" smtClean="0">
                <a:latin typeface="Arial" pitchFamily="34" charset="0"/>
              </a:rPr>
              <a:t>Фото с губернатором</a:t>
            </a:r>
            <a:endParaRPr lang="ru-RU" smtClean="0"/>
          </a:p>
        </p:txBody>
      </p:sp>
      <p:sp>
        <p:nvSpPr>
          <p:cNvPr id="47107" name="CustomShape 2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b"/>
          <a:lstStyle/>
          <a:p>
            <a:pPr algn="r"/>
            <a:fld id="{C69AA6A1-912F-433A-8E01-5B20CD8AC78B}" type="slidenum">
              <a:rPr lang="ru-RU" sz="1200">
                <a:solidFill>
                  <a:srgbClr val="000000"/>
                </a:solidFill>
                <a:ea typeface="ＭＳ Ｐゴシック" pitchFamily="34" charset="-128"/>
              </a:rPr>
              <a:pPr algn="r"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PlaceHolder 1"/>
          <p:cNvSpPr>
            <a:spLocks noGrp="1"/>
          </p:cNvSpPr>
          <p:nvPr>
            <p:ph type="body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ru-RU" sz="2000" smtClean="0">
                <a:latin typeface="Arial" pitchFamily="34" charset="0"/>
              </a:rPr>
              <a:t>Фото с губернатором</a:t>
            </a:r>
            <a:endParaRPr lang="ru-RU" smtClean="0"/>
          </a:p>
        </p:txBody>
      </p:sp>
      <p:sp>
        <p:nvSpPr>
          <p:cNvPr id="48131" name="CustomShape 2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b"/>
          <a:lstStyle/>
          <a:p>
            <a:pPr algn="r"/>
            <a:fld id="{C612FF18-28F2-4488-8E42-E237243ABC15}" type="slidenum">
              <a:rPr lang="ru-RU" sz="1200">
                <a:solidFill>
                  <a:srgbClr val="000000"/>
                </a:solidFill>
                <a:ea typeface="ＭＳ Ｐゴシック" pitchFamily="34" charset="-128"/>
              </a:rPr>
              <a:pPr algn="r"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PlaceHolder 1"/>
          <p:cNvSpPr>
            <a:spLocks noGrp="1"/>
          </p:cNvSpPr>
          <p:nvPr>
            <p:ph type="body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ru-RU" sz="2000" smtClean="0">
                <a:latin typeface="Arial" pitchFamily="34" charset="0"/>
              </a:rPr>
              <a:t>Фото с губернатором</a:t>
            </a:r>
            <a:endParaRPr lang="ru-RU" smtClean="0"/>
          </a:p>
        </p:txBody>
      </p:sp>
      <p:sp>
        <p:nvSpPr>
          <p:cNvPr id="49155" name="CustomShape 2"/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b"/>
          <a:lstStyle/>
          <a:p>
            <a:pPr algn="r"/>
            <a:fld id="{AAAF6D1E-7EEB-47C5-AD3F-0E8F8C77DED7}" type="slidenum">
              <a:rPr lang="ru-RU" sz="1200">
                <a:solidFill>
                  <a:srgbClr val="000000"/>
                </a:solidFill>
                <a:ea typeface="ＭＳ Ｐゴシック" pitchFamily="34" charset="-128"/>
              </a:rPr>
              <a:pPr algn="r"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960D8A-9506-4A52-BAC1-7F26BAB9A97A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30A7A-8394-4CAE-BC49-3238362B4BFC}" type="datetimeFigureOut">
              <a:rPr lang="ru-RU"/>
              <a:pPr>
                <a:defRPr/>
              </a:pPr>
              <a:t>06.05.2016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B2B87-2645-4C24-9A1C-E2FFC103E9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011554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5A967-9081-45BA-BAB5-AEE21523B140}" type="datetimeFigureOut">
              <a:rPr lang="ru-RU"/>
              <a:pPr>
                <a:defRPr/>
              </a:pPr>
              <a:t>06.05.2016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AC66D-2D26-4519-8F92-04FBB96DCE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716703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80996-76AD-43B4-AFA1-8FE4B716AD08}" type="datetimeFigureOut">
              <a:rPr lang="ru-RU"/>
              <a:pPr>
                <a:defRPr/>
              </a:pPr>
              <a:t>06.05.2016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ADE9B-6DFB-4A5F-AFC2-B9D91F2444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227751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17"/>
          <p:cNvGrpSpPr/>
          <p:nvPr userDrawn="1"/>
        </p:nvGrpSpPr>
        <p:grpSpPr>
          <a:xfrm>
            <a:off x="0" y="763289"/>
            <a:ext cx="9144000" cy="1246485"/>
            <a:chOff x="0" y="763289"/>
            <a:chExt cx="9144000" cy="124648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Rektangel 2"/>
            <p:cNvSpPr>
              <a:spLocks noChangeArrowheads="1"/>
            </p:cNvSpPr>
            <p:nvPr/>
          </p:nvSpPr>
          <p:spPr bwMode="auto">
            <a:xfrm>
              <a:off x="0" y="772815"/>
              <a:ext cx="9144000" cy="1231200"/>
            </a:xfrm>
            <a:prstGeom prst="rect">
              <a:avLst/>
            </a:prstGeom>
            <a:gradFill flip="none" rotWithShape="1">
              <a:gsLst>
                <a:gs pos="89000">
                  <a:srgbClr val="C00000"/>
                </a:gs>
                <a:gs pos="20000">
                  <a:srgbClr val="F50736"/>
                </a:gs>
                <a:gs pos="11000">
                  <a:srgbClr val="F50736"/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indent="-342900" algn="ctr" fontAlgn="auto"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  <a:defRPr/>
              </a:pPr>
              <a:endParaRPr lang="da-DK" noProof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pic>
          <p:nvPicPr>
            <p:cNvPr id="7" name="Billede 3" descr="dreamstime_Hospital doctor.jpg"/>
            <p:cNvPicPr>
              <a:picLocks noChangeAspect="1"/>
            </p:cNvPicPr>
            <p:nvPr/>
          </p:nvPicPr>
          <p:blipFill>
            <a:blip r:embed="rId2" cstate="screen">
              <a:extLst/>
            </a:blip>
            <a:srcRect/>
            <a:stretch>
              <a:fillRect/>
            </a:stretch>
          </p:blipFill>
          <p:spPr>
            <a:xfrm>
              <a:off x="7455258" y="763289"/>
              <a:ext cx="1688742" cy="12464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2298700"/>
            <a:ext cx="8229600" cy="3827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a-DK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77800" y="833438"/>
            <a:ext cx="4584700" cy="563562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da-DK" dirty="0"/>
          </a:p>
        </p:txBody>
      </p:sp>
      <p:sp>
        <p:nvSpPr>
          <p:cNvPr id="11" name="Pladsholder til tekst 2"/>
          <p:cNvSpPr>
            <a:spLocks noGrp="1"/>
          </p:cNvSpPr>
          <p:nvPr>
            <p:ph type="body" idx="13"/>
          </p:nvPr>
        </p:nvSpPr>
        <p:spPr>
          <a:xfrm>
            <a:off x="177800" y="1447801"/>
            <a:ext cx="6489700" cy="3587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Pladsholder til dato 3"/>
          <p:cNvSpPr>
            <a:spLocks noGrp="1"/>
          </p:cNvSpPr>
          <p:nvPr userDrawn="1">
            <p:ph type="dt" sz="half" idx="14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da-DK"/>
              <a:t>Your footnote</a:t>
            </a:r>
          </a:p>
        </p:txBody>
      </p:sp>
      <p:sp>
        <p:nvSpPr>
          <p:cNvPr id="9" name="Pladsholder til diasnummer 5"/>
          <p:cNvSpPr>
            <a:spLocks noGrp="1"/>
          </p:cNvSpPr>
          <p:nvPr userDrawn="1">
            <p:ph type="sldNum" sz="quarter" idx="15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da-DK"/>
              <a:t>Your Logo</a:t>
            </a:r>
          </a:p>
        </p:txBody>
      </p:sp>
    </p:spTree>
    <p:extLst>
      <p:ext uri="{BB962C8B-B14F-4D97-AF65-F5344CB8AC3E}">
        <p14:creationId xmlns:p14="http://schemas.microsoft.com/office/powerpoint/2010/main" val="1739404055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CF219-8618-4CF0-8BB1-79A4A8DF37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278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B687F-A1AD-49BF-BFEB-B15CDA28ACC6}" type="datetimeFigureOut">
              <a:rPr lang="ru-RU"/>
              <a:pPr>
                <a:defRPr/>
              </a:pPr>
              <a:t>06.05.2016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BD4FF-299A-46E4-99F8-79D83BA0B0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858324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12725-D729-4CEE-AF0B-7F1C1AC62F9D}" type="datetimeFigureOut">
              <a:rPr lang="ru-RU"/>
              <a:pPr>
                <a:defRPr/>
              </a:pPr>
              <a:t>06.05.2016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06F25-9FFE-452A-BC34-48E0CB784E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272840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B1EF8-3347-4BD7-921B-02F5AE741D8D}" type="datetimeFigureOut">
              <a:rPr lang="ru-RU"/>
              <a:pPr>
                <a:defRPr/>
              </a:pPr>
              <a:t>06.05.2016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1D1E2-C258-4BE6-9A0D-AC498FCD7F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073793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E647E-84F2-4EC8-8ED1-55A4A7E4FB67}" type="datetimeFigureOut">
              <a:rPr lang="ru-RU"/>
              <a:pPr>
                <a:defRPr/>
              </a:pPr>
              <a:t>06.05.2016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E9E55-F5A4-40D7-BBBE-DAFCE202E2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37537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80C46-6093-4D34-9F2A-43B8512489AC}" type="datetimeFigureOut">
              <a:rPr lang="ru-RU"/>
              <a:pPr>
                <a:defRPr/>
              </a:pPr>
              <a:t>06.05.2016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CE49B-65BC-437F-9A0C-D814AA01A0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436058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F589B-3ED9-4490-BA6D-6C8C05D68185}" type="datetimeFigureOut">
              <a:rPr lang="ru-RU"/>
              <a:pPr>
                <a:defRPr/>
              </a:pPr>
              <a:t>06.05.2016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60B88-3B45-4602-A797-D16292C6F3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213767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5ED1C-C6FC-4C32-960F-957452800248}" type="datetimeFigureOut">
              <a:rPr lang="ru-RU"/>
              <a:pPr>
                <a:defRPr/>
              </a:pPr>
              <a:t>06.05.2016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25836-1752-4B6C-82E0-7A255423A1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151459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1CA20-981A-4EB2-B1D5-2058124986C8}" type="datetimeFigureOut">
              <a:rPr lang="ru-RU"/>
              <a:pPr>
                <a:defRPr/>
              </a:pPr>
              <a:t>06.05.2016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8542E-7670-46E1-A73C-A5958AEAC2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283555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AE4A2B6-BE11-4114-BBB8-760BCB05D80A}" type="datetimeFigureOut">
              <a:rPr lang="ru-RU"/>
              <a:pPr>
                <a:defRPr/>
              </a:pPr>
              <a:t>06.05.2016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45D21F-73F5-43B0-80C8-67D0986DDC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11" Type="http://schemas.openxmlformats.org/officeDocument/2006/relationships/image" Target="../media/image5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1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90.jpeg"/><Relationship Id="rId7" Type="http://schemas.openxmlformats.org/officeDocument/2006/relationships/image" Target="../media/image89.emf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7.png"/><Relationship Id="rId5" Type="http://schemas.openxmlformats.org/officeDocument/2006/relationships/image" Target="../media/image92.jpeg"/><Relationship Id="rId10" Type="http://schemas.openxmlformats.org/officeDocument/2006/relationships/image" Target="../media/image95.jpeg"/><Relationship Id="rId4" Type="http://schemas.openxmlformats.org/officeDocument/2006/relationships/image" Target="../media/image91.jpeg"/><Relationship Id="rId9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6.jpe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11" Type="http://schemas.openxmlformats.org/officeDocument/2006/relationships/image" Target="../media/image5.png"/><Relationship Id="rId5" Type="http://schemas.openxmlformats.org/officeDocument/2006/relationships/image" Target="../media/image17.png"/><Relationship Id="rId10" Type="http://schemas.openxmlformats.org/officeDocument/2006/relationships/image" Target="../media/image102.jpeg"/><Relationship Id="rId4" Type="http://schemas.openxmlformats.org/officeDocument/2006/relationships/image" Target="../media/image97.png"/><Relationship Id="rId9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5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5.pn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4.jpeg"/><Relationship Id="rId7" Type="http://schemas.openxmlformats.org/officeDocument/2006/relationships/image" Target="../media/image11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hyperlink" Target="http://www.linadent.ru/img/imp11.jpg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7.png"/><Relationship Id="rId7" Type="http://schemas.openxmlformats.org/officeDocument/2006/relationships/image" Target="../media/image1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png"/><Relationship Id="rId4" Type="http://schemas.openxmlformats.org/officeDocument/2006/relationships/image" Target="../media/image122.jpeg"/><Relationship Id="rId9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7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jpeg"/><Relationship Id="rId11" Type="http://schemas.openxmlformats.org/officeDocument/2006/relationships/image" Target="../media/image35.png"/><Relationship Id="rId5" Type="http://schemas.openxmlformats.org/officeDocument/2006/relationships/image" Target="../media/image37.jpe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36.jpe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Billede 20" descr="dreamstime_Hospital doc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87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 descr="http://extra.upmc.com/2010Extra/Dec3/images/computer.jpg"/>
          <p:cNvPicPr>
            <a:picLocks noChangeAspect="1" noChangeArrowheads="1"/>
          </p:cNvPicPr>
          <p:nvPr/>
        </p:nvPicPr>
        <p:blipFill>
          <a:blip r:embed="rId3">
            <a:lum bright="36000" contrast="-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713" y="-161925"/>
            <a:ext cx="9893301" cy="701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ktangel 8"/>
          <p:cNvSpPr/>
          <p:nvPr/>
        </p:nvSpPr>
        <p:spPr>
          <a:xfrm>
            <a:off x="-396875" y="5805488"/>
            <a:ext cx="9937750" cy="1079500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da-DK" sz="2000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gray">
          <a:xfrm>
            <a:off x="115888" y="5927725"/>
            <a:ext cx="83470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01688"/>
            <a:endParaRPr lang="ru-RU" b="1">
              <a:solidFill>
                <a:schemeClr val="bg1"/>
              </a:solidFill>
              <a:latin typeface="Calibri" pitchFamily="34" charset="0"/>
            </a:endParaRPr>
          </a:p>
          <a:p>
            <a:pPr defTabSz="801688"/>
            <a:r>
              <a:rPr lang="ru-RU" b="1">
                <a:solidFill>
                  <a:schemeClr val="bg1"/>
                </a:solidFill>
                <a:latin typeface="Calibri" pitchFamily="34" charset="0"/>
              </a:rPr>
              <a:t>Директор Института инновационного развития СамГМУ</a:t>
            </a:r>
          </a:p>
          <a:p>
            <a:pPr defTabSz="801688"/>
            <a:r>
              <a:rPr lang="ru-RU" b="1">
                <a:solidFill>
                  <a:schemeClr val="bg1"/>
                </a:solidFill>
                <a:latin typeface="Calibri" pitchFamily="34" charset="0"/>
              </a:rPr>
              <a:t>Председатель Координационного совета инновационного территориального  Кластера медицинских и фармацевтических технологий Самарской области</a:t>
            </a:r>
          </a:p>
          <a:p>
            <a:pPr defTabSz="801688"/>
            <a:r>
              <a:rPr lang="ru-RU" b="1">
                <a:solidFill>
                  <a:schemeClr val="bg1"/>
                </a:solidFill>
                <a:latin typeface="Calibri" pitchFamily="34" charset="0"/>
              </a:rPr>
              <a:t>профессор А.В. Колсанов</a:t>
            </a:r>
            <a:br>
              <a:rPr lang="ru-RU" b="1">
                <a:solidFill>
                  <a:schemeClr val="bg1"/>
                </a:solidFill>
                <a:latin typeface="Calibri" pitchFamily="34" charset="0"/>
              </a:rPr>
            </a:br>
            <a:endParaRPr lang="en-US" b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102" name="Picture 4" descr="http://samsmu.net/samsmu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-100013"/>
            <a:ext cx="1081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gray">
          <a:xfrm>
            <a:off x="1482725" y="161925"/>
            <a:ext cx="64738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F0000"/>
                </a:solidFill>
                <a:latin typeface="+mn-lt"/>
                <a:cs typeface="+mn-cs"/>
              </a:rPr>
              <a:t>Министерство здравоохранения Российской Федерации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F0000"/>
                </a:solidFill>
                <a:latin typeface="+mn-lt"/>
                <a:cs typeface="+mn-cs"/>
              </a:rPr>
              <a:t>Самарский государственный медицинский университет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tx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6213" y="1095375"/>
            <a:ext cx="8967787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005EA4"/>
                </a:solidFill>
                <a:latin typeface="Arial" charset="0"/>
                <a:cs typeface="Arial" charset="0"/>
              </a:rPr>
              <a:t>  </a:t>
            </a:r>
            <a:endParaRPr lang="ru-RU" sz="2800" b="1" dirty="0">
              <a:solidFill>
                <a:srgbClr val="005E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4105" name="Picture 10" descr="логотип-кластера-мед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100013"/>
            <a:ext cx="1152526" cy="115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188" y="1582738"/>
            <a:ext cx="7561262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Инновационный территориальный кластер медицинских и фармацевтических технологий Самарской области: синергетическое объединение компетенций СамГМУ, системы практического здравоохранения, научно-производственного потенциала и органов исполнительной власти региона в повышении эффективности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жизнесберегающих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 технологий здравоохранения Российской Федерации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ktangel 30"/>
          <p:cNvSpPr>
            <a:spLocks noChangeArrowheads="1"/>
          </p:cNvSpPr>
          <p:nvPr/>
        </p:nvSpPr>
        <p:spPr bwMode="auto">
          <a:xfrm>
            <a:off x="1763713" y="2109788"/>
            <a:ext cx="5661025" cy="646112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tx1"/>
              </a:gs>
            </a:gsLst>
            <a:lin ang="162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a-DK" sz="1200" dirty="0">
              <a:solidFill>
                <a:srgbClr val="FFFFFF"/>
              </a:solidFill>
              <a:ea typeface="ＭＳ Ｐゴシック" pitchFamily="-97" charset="-128"/>
              <a:cs typeface="Arial" charset="0"/>
            </a:endParaRPr>
          </a:p>
        </p:txBody>
      </p:sp>
      <p:sp>
        <p:nvSpPr>
          <p:cNvPr id="13315" name="Заголовок 2"/>
          <p:cNvSpPr>
            <a:spLocks noGrp="1"/>
          </p:cNvSpPr>
          <p:nvPr>
            <p:ph type="title"/>
          </p:nvPr>
        </p:nvSpPr>
        <p:spPr>
          <a:xfrm>
            <a:off x="-36513" y="674688"/>
            <a:ext cx="9180513" cy="1400175"/>
          </a:xfrm>
          <a:solidFill>
            <a:schemeClr val="tx2"/>
          </a:solidFill>
        </p:spPr>
        <p:txBody>
          <a:bodyPr/>
          <a:lstStyle/>
          <a:p>
            <a:r>
              <a:rPr lang="ru-RU" sz="2400" smtClean="0">
                <a:solidFill>
                  <a:schemeClr val="bg1"/>
                </a:solidFill>
                <a:cs typeface="Arial" pitchFamily="34" charset="0"/>
              </a:rPr>
              <a:t>         Реализация проектов участников Кластера </a:t>
            </a:r>
            <a:br>
              <a:rPr lang="ru-RU" sz="2400" smtClean="0">
                <a:solidFill>
                  <a:schemeClr val="bg1"/>
                </a:solidFill>
                <a:cs typeface="Arial" pitchFamily="34" charset="0"/>
              </a:rPr>
            </a:br>
            <a:r>
              <a:rPr lang="ru-RU" sz="2400" smtClean="0">
                <a:solidFill>
                  <a:schemeClr val="bg1"/>
                </a:solidFill>
                <a:cs typeface="Arial" pitchFamily="34" charset="0"/>
              </a:rPr>
              <a:t>         в сфере биотехнологий</a:t>
            </a:r>
          </a:p>
        </p:txBody>
      </p:sp>
      <p:pic>
        <p:nvPicPr>
          <p:cNvPr id="13316" name="Picture 4" descr="http://samsmu.net/samsmu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-26988"/>
            <a:ext cx="67945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5"/>
          <p:cNvSpPr txBox="1">
            <a:spLocks noChangeArrowheads="1"/>
          </p:cNvSpPr>
          <p:nvPr/>
        </p:nvSpPr>
        <p:spPr bwMode="gray">
          <a:xfrm>
            <a:off x="44450" y="-28575"/>
            <a:ext cx="9099550" cy="7032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sz="2800" b="1">
                <a:solidFill>
                  <a:schemeClr val="bg1"/>
                </a:solidFill>
              </a:rPr>
              <a:t>Деятельность в рамках Кластера:</a:t>
            </a:r>
          </a:p>
        </p:txBody>
      </p:sp>
      <p:sp>
        <p:nvSpPr>
          <p:cNvPr id="13318" name="Rectangle 9"/>
          <p:cNvSpPr>
            <a:spLocks noChangeArrowheads="1"/>
          </p:cNvSpPr>
          <p:nvPr/>
        </p:nvSpPr>
        <p:spPr bwMode="auto">
          <a:xfrm>
            <a:off x="6324600" y="1905000"/>
            <a:ext cx="184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 altLang="ru-RU" sz="1600" b="1" i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3319" name="Номер слайда 16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endParaRPr lang="ru-RU" altLang="ru-RU" sz="1400">
              <a:solidFill>
                <a:srgbClr val="000000"/>
              </a:solidFill>
            </a:endParaRPr>
          </a:p>
        </p:txBody>
      </p:sp>
      <p:pic>
        <p:nvPicPr>
          <p:cNvPr id="13320" name="Picture 17" descr="C:\Documents and Settings\ЦНИЛ\Рабочий стол\Новая папка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857500"/>
            <a:ext cx="2143125" cy="2819400"/>
          </a:xfrm>
          <a:prstGeom prst="rect">
            <a:avLst/>
          </a:prstGeom>
          <a:noFill/>
          <a:ln w="9525">
            <a:solidFill>
              <a:srgbClr val="DDDDD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16" descr="C:\Documents and Settings\ЦНИЛ\Рабочий стол\Новая папка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2895600"/>
            <a:ext cx="2503487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788" y="4071938"/>
            <a:ext cx="7493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2257425"/>
            <a:ext cx="785812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3733800"/>
            <a:ext cx="760412" cy="110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5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5251450"/>
            <a:ext cx="785812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6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5" y="2586038"/>
            <a:ext cx="76676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788" y="5173663"/>
            <a:ext cx="831850" cy="130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8" name="Rectangle 7"/>
          <p:cNvSpPr>
            <a:spLocks noChangeArrowheads="1"/>
          </p:cNvSpPr>
          <p:nvPr/>
        </p:nvSpPr>
        <p:spPr bwMode="auto">
          <a:xfrm>
            <a:off x="1489075" y="5754688"/>
            <a:ext cx="6324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200">
                <a:solidFill>
                  <a:srgbClr val="000000"/>
                </a:solidFill>
              </a:rPr>
              <a:t>Изготавливается более 100 вариантов биоимплантатов из костной и хрящевой тканей, сухожилий, фасций, ТМО для клинического применения во взрослой и детской  травматологии и ортопедии, стоматологии, офтальмологии, ЛОР, офтальмологии, общей хирургии. Продукция применяется в 50 городах РФ, известна в Германии, Испании</a:t>
            </a:r>
            <a:r>
              <a:rPr lang="ru-RU" altLang="ru-RU" sz="1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3329" name="TextBox 1"/>
          <p:cNvSpPr txBox="1">
            <a:spLocks noChangeArrowheads="1"/>
          </p:cNvSpPr>
          <p:nvPr/>
        </p:nvSpPr>
        <p:spPr bwMode="auto">
          <a:xfrm>
            <a:off x="1763713" y="2201863"/>
            <a:ext cx="54911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200">
                <a:solidFill>
                  <a:srgbClr val="000000"/>
                </a:solidFill>
              </a:rPr>
              <a:t>10 патентов на технологии получения тканевых биоимплантатов, более 30 патентов на способы клинического применения.</a:t>
            </a:r>
          </a:p>
        </p:txBody>
      </p:sp>
      <p:pic>
        <p:nvPicPr>
          <p:cNvPr id="13330" name="Picture 10" descr="логотип-кластера-мед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6360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1" name="Rectangle 7"/>
          <p:cNvSpPr>
            <a:spLocks noChangeArrowheads="1"/>
          </p:cNvSpPr>
          <p:nvPr/>
        </p:nvSpPr>
        <p:spPr bwMode="auto">
          <a:xfrm>
            <a:off x="-149225" y="1092200"/>
            <a:ext cx="912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b="1" i="1">
                <a:solidFill>
                  <a:srgbClr val="000000"/>
                </a:solidFill>
                <a:latin typeface="Tahoma" pitchFamily="34" charset="0"/>
              </a:rPr>
              <a:t> </a:t>
            </a:r>
          </a:p>
        </p:txBody>
      </p:sp>
      <p:pic>
        <p:nvPicPr>
          <p:cNvPr id="13332" name="Picture 4" descr="http://samsmu.net/samsmu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225" y="-26988"/>
            <a:ext cx="67945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8"/>
          <p:cNvSpPr/>
          <p:nvPr/>
        </p:nvSpPr>
        <p:spPr>
          <a:xfrm>
            <a:off x="0" y="0"/>
            <a:ext cx="9144000" cy="658813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4339" name="Заголовок 1"/>
          <p:cNvSpPr txBox="1">
            <a:spLocks/>
          </p:cNvSpPr>
          <p:nvPr/>
        </p:nvSpPr>
        <p:spPr bwMode="auto">
          <a:xfrm>
            <a:off x="12700" y="0"/>
            <a:ext cx="8243888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2400" b="1">
                <a:solidFill>
                  <a:schemeClr val="bg1"/>
                </a:solidFill>
                <a:latin typeface="Calibri" pitchFamily="34" charset="0"/>
              </a:rPr>
              <a:t>Деятельность в рамках Кластера: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sz="2400" b="1">
                <a:solidFill>
                  <a:schemeClr val="bg1"/>
                </a:solidFill>
                <a:latin typeface="Calibri" pitchFamily="34" charset="0"/>
              </a:rPr>
              <a:t>Развитие инфраструктуры </a:t>
            </a:r>
          </a:p>
        </p:txBody>
      </p:sp>
      <p:pic>
        <p:nvPicPr>
          <p:cNvPr id="14340" name="Picture 4" descr="http://samsmu.net/samsmu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63" y="44450"/>
            <a:ext cx="620712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flipH="1">
            <a:off x="793750" y="760413"/>
            <a:ext cx="7659688" cy="652462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342" name="Заголовок 1"/>
          <p:cNvSpPr>
            <a:spLocks noGrp="1"/>
          </p:cNvSpPr>
          <p:nvPr>
            <p:ph type="title"/>
          </p:nvPr>
        </p:nvSpPr>
        <p:spPr>
          <a:xfrm>
            <a:off x="793750" y="760413"/>
            <a:ext cx="7659688" cy="652462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chemeClr val="bg1"/>
                </a:solidFill>
              </a:rPr>
              <a:t>Создание совместной международной биотехнологической лаборатории</a:t>
            </a:r>
          </a:p>
        </p:txBody>
      </p:sp>
      <p:sp>
        <p:nvSpPr>
          <p:cNvPr id="19" name="Объект 2"/>
          <p:cNvSpPr>
            <a:spLocks noGrp="1"/>
          </p:cNvSpPr>
          <p:nvPr>
            <p:ph idx="1"/>
          </p:nvPr>
        </p:nvSpPr>
        <p:spPr>
          <a:xfrm>
            <a:off x="250825" y="1611313"/>
            <a:ext cx="5400675" cy="4926012"/>
          </a:xfrm>
          <a:solidFill>
            <a:schemeClr val="bg1"/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600" dirty="0" smtClean="0"/>
              <a:t>В 2015 году создана международная биотехнологическая лаборатория </a:t>
            </a:r>
            <a:r>
              <a:rPr lang="ru-RU" sz="1600" dirty="0"/>
              <a:t>по выращиванию </a:t>
            </a:r>
            <a:r>
              <a:rPr lang="ru-RU" sz="1600" dirty="0" smtClean="0"/>
              <a:t>клапанов сердца совместно СамГМУ, СНИУ имени академика С.П. Королева и </a:t>
            </a:r>
            <a:r>
              <a:rPr lang="ru-RU" sz="1600" dirty="0" err="1" smtClean="0"/>
              <a:t>Дюссельдорфским</a:t>
            </a:r>
            <a:r>
              <a:rPr lang="ru-RU" sz="1600" dirty="0" smtClean="0"/>
              <a:t> университетом имени г. Гейне. Руководитель </a:t>
            </a:r>
            <a:r>
              <a:rPr lang="ru-RU" sz="1600" dirty="0"/>
              <a:t>лаборатории – профессор Артур Лихтенберг, директор клиники кардиохирургии </a:t>
            </a:r>
            <a:r>
              <a:rPr lang="ru-RU" sz="1600" dirty="0" smtClean="0"/>
              <a:t>Дюссельдорфского </a:t>
            </a:r>
            <a:r>
              <a:rPr lang="ru-RU" sz="1600" dirty="0"/>
              <a:t>университета (Германия), один из ведущих ученых мира по выращиванию тканей</a:t>
            </a:r>
            <a:r>
              <a:rPr lang="ru-RU" sz="1600" dirty="0" smtClean="0"/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600" dirty="0" smtClean="0"/>
              <a:t>2016-2018 гг. – организация биотехнологического центра по выращиванию тканей и органов (сердечные заплаты, трахея, кожа, сердце, легкие, печень, костный мозг).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600" dirty="0" smtClean="0"/>
              <a:t>2018-2020 гг. перенос и развертывание биотехнологического центра на площадке Технополиса «Гагарин-центр»; проведение работ по 3</a:t>
            </a:r>
            <a:r>
              <a:rPr lang="en-US" sz="1600" dirty="0" smtClean="0"/>
              <a:t>D</a:t>
            </a:r>
            <a:r>
              <a:rPr lang="ru-RU" sz="1600" dirty="0" smtClean="0"/>
              <a:t>-</a:t>
            </a:r>
            <a:r>
              <a:rPr lang="ru-RU" sz="1600" dirty="0" err="1" smtClean="0"/>
              <a:t>принтингу</a:t>
            </a:r>
            <a:r>
              <a:rPr lang="ru-RU" sz="1600" dirty="0" smtClean="0"/>
              <a:t> органов и тканей; вхождение лаборатории в пятерку ведущих европейских лабораторий по выращиванию органов и тканей; активное участие предприятий реального сектора экономики в сфере биотехнологий 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1800" dirty="0"/>
          </a:p>
          <a:p>
            <a:pPr marL="0" indent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dirty="0"/>
          </a:p>
        </p:txBody>
      </p:sp>
      <p:pic>
        <p:nvPicPr>
          <p:cNvPr id="14344" name="Picture 2" descr="C:\Users\Сергей\Downloads\891317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8" y="1543050"/>
            <a:ext cx="252095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3" descr="C:\Users\Сергей\Downloads\E6E3x900y9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3286125"/>
            <a:ext cx="315912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4" descr="C:\Users\Сергей\Downloads\nwxwjtekbag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5084763"/>
            <a:ext cx="2881312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4" descr="http://samsmu.net/samsmu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4450"/>
            <a:ext cx="6207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0" descr="логотип-кластера-мед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6360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8"/>
          <p:cNvSpPr/>
          <p:nvPr/>
        </p:nvSpPr>
        <p:spPr>
          <a:xfrm>
            <a:off x="0" y="0"/>
            <a:ext cx="9144000" cy="658813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5363" name="Заголовок 1"/>
          <p:cNvSpPr txBox="1">
            <a:spLocks/>
          </p:cNvSpPr>
          <p:nvPr/>
        </p:nvSpPr>
        <p:spPr bwMode="auto">
          <a:xfrm>
            <a:off x="12700" y="0"/>
            <a:ext cx="8243888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2400" b="1">
                <a:solidFill>
                  <a:schemeClr val="bg1"/>
                </a:solidFill>
                <a:latin typeface="Calibri" pitchFamily="34" charset="0"/>
              </a:rPr>
              <a:t>Деятельность в рамках Кластера: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sz="2400" b="1">
                <a:solidFill>
                  <a:schemeClr val="bg1"/>
                </a:solidFill>
                <a:latin typeface="Calibri" pitchFamily="34" charset="0"/>
              </a:rPr>
              <a:t>Развитие инфраструктуры</a:t>
            </a:r>
          </a:p>
        </p:txBody>
      </p:sp>
      <p:pic>
        <p:nvPicPr>
          <p:cNvPr id="15364" name="Picture 4" descr="http://samsmu.net/samsmu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63" y="44450"/>
            <a:ext cx="620712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flipH="1">
            <a:off x="793750" y="688975"/>
            <a:ext cx="7659688" cy="674688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366" name="Заголовок 1"/>
          <p:cNvSpPr>
            <a:spLocks noGrp="1"/>
          </p:cNvSpPr>
          <p:nvPr>
            <p:ph type="title"/>
          </p:nvPr>
        </p:nvSpPr>
        <p:spPr>
          <a:xfrm>
            <a:off x="793750" y="760413"/>
            <a:ext cx="7659688" cy="598487"/>
          </a:xfrm>
        </p:spPr>
        <p:txBody>
          <a:bodyPr/>
          <a:lstStyle/>
          <a:p>
            <a:r>
              <a:rPr lang="ru-RU" sz="2400" b="1" smtClean="0">
                <a:solidFill>
                  <a:schemeClr val="bg1"/>
                </a:solidFill>
              </a:rPr>
              <a:t>Развитие новой отрасли экономики «ИТ-Медицина»</a:t>
            </a:r>
          </a:p>
        </p:txBody>
      </p:sp>
      <p:sp>
        <p:nvSpPr>
          <p:cNvPr id="15367" name="Прямоугольник 5"/>
          <p:cNvSpPr>
            <a:spLocks noChangeArrowheads="1"/>
          </p:cNvSpPr>
          <p:nvPr/>
        </p:nvSpPr>
        <p:spPr bwMode="auto">
          <a:xfrm>
            <a:off x="12700" y="1377950"/>
            <a:ext cx="6072188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200"/>
              <a:t>08.08.2013г. – По инициативе СамГМУ и бизнес-сообщества состоялось совещание у Губернатора Самарской области Н.И. Меркушкина по вопросу формирования новой отрасли экономики Самарской области  «ИТ-Медицина» 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sz="1200"/>
              <a:t>Разработан и реализуется План мероприятий («Дорожная карта») по поддержке «ИТ-Медицина» в Самарском регионе;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sz="1200"/>
              <a:t>Выиграны 4 федеральных конкурса (2 Минпромторга РФ и 2 Минобрнауки РФ), 5 проектов в Фонде Бортника по конкурсу «Развитие»; общий объем федерального финансирования с учетом софинансирования составляет за несколько лет около 1,0 млрд.руб.(в текущем году более 250 млн.руб.)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sz="1200"/>
              <a:t>По тематике «ИТ-Медицина» на базе ЦПИ реализуются более 25 инновационных проектов мирового и российского уровня; 5 из них доведены до серийного образца и началась коммерциализация; научно-техническое и финансовое взаимодействие идет с 30 российскими компаниями;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sz="1200"/>
              <a:t>Апробация проектов идет на базе Клиник СамГМУ и ведущих российских медицинских центрах с последующим внедрением в другие ЛПУ России.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sz="1200"/>
              <a:t>Сотрудничество по коммерциализации инновационных проектов по тематике «ИТ-Медицина» с участием федеральных компаний: Электрон, Гэотар; реальный интерес проявляют венчурные компании (РВК, </a:t>
            </a:r>
            <a:r>
              <a:rPr lang="en-US" sz="1200"/>
              <a:t>RBV) </a:t>
            </a:r>
            <a:r>
              <a:rPr lang="ru-RU" sz="1200"/>
              <a:t>и частные инвесторы.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sz="1200"/>
              <a:t>Выстраивается сотрудничество с университетами Франции, Германии, Бразилии, Перу, Люксембурга.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ru-RU" sz="1400"/>
          </a:p>
        </p:txBody>
      </p:sp>
      <p:pic>
        <p:nvPicPr>
          <p:cNvPr id="15368" name="Picture 2" descr="DataLife Engine Версия для печати Николай Меркушкин провел совещание с ректорами вузов регио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525" y="1477963"/>
            <a:ext cx="2622550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2" descr="C:\Users\Сергей\Desktop\Рисунок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525" y="3271838"/>
            <a:ext cx="2794000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5" descr="C:\Users\Сергей\Desktop\Рисунок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525" y="5091113"/>
            <a:ext cx="27844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0" descr="логотип-кластера-мед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6360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8"/>
          <p:cNvSpPr/>
          <p:nvPr/>
        </p:nvSpPr>
        <p:spPr>
          <a:xfrm>
            <a:off x="0" y="0"/>
            <a:ext cx="9144000" cy="658813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6387" name="Заголовок 1"/>
          <p:cNvSpPr txBox="1">
            <a:spLocks/>
          </p:cNvSpPr>
          <p:nvPr/>
        </p:nvSpPr>
        <p:spPr bwMode="auto">
          <a:xfrm>
            <a:off x="12700" y="0"/>
            <a:ext cx="8243888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2400" b="1">
                <a:solidFill>
                  <a:schemeClr val="bg1"/>
                </a:solidFill>
                <a:latin typeface="Calibri" pitchFamily="34" charset="0"/>
              </a:rPr>
              <a:t>Инновационные проекты в области ИТ-Медицина, выполняемые в рамках Кластера:</a:t>
            </a:r>
          </a:p>
        </p:txBody>
      </p:sp>
      <p:pic>
        <p:nvPicPr>
          <p:cNvPr id="16388" name="Picture 4" descr="http://samsmu.net/samsmu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63" y="44450"/>
            <a:ext cx="620712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flipH="1">
            <a:off x="107950" y="765175"/>
            <a:ext cx="4811713" cy="646113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390" name="Rectangle 5"/>
          <p:cNvSpPr txBox="1">
            <a:spLocks noChangeArrowheads="1"/>
          </p:cNvSpPr>
          <p:nvPr/>
        </p:nvSpPr>
        <p:spPr bwMode="gray">
          <a:xfrm>
            <a:off x="149225" y="765175"/>
            <a:ext cx="46386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ru-RU" sz="1600" b="1">
                <a:solidFill>
                  <a:schemeClr val="bg1"/>
                </a:solidFill>
              </a:rPr>
              <a:t>АПК «3</a:t>
            </a:r>
            <a:r>
              <a:rPr lang="en-US" sz="1600" b="1">
                <a:solidFill>
                  <a:schemeClr val="bg1"/>
                </a:solidFill>
              </a:rPr>
              <a:t>D - </a:t>
            </a:r>
            <a:r>
              <a:rPr lang="ru-RU" sz="1600" b="1">
                <a:solidFill>
                  <a:schemeClr val="bg1"/>
                </a:solidFill>
              </a:rPr>
              <a:t>Виртуальный хирург»,</a:t>
            </a:r>
          </a:p>
          <a:p>
            <a:pPr>
              <a:lnSpc>
                <a:spcPct val="95000"/>
              </a:lnSpc>
            </a:pPr>
            <a:r>
              <a:rPr lang="ru-RU" sz="1600" b="1">
                <a:solidFill>
                  <a:schemeClr val="bg1"/>
                </a:solidFill>
              </a:rPr>
              <a:t>Проект Минобрнауки РФ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27" name="Tekstboks 17"/>
          <p:cNvSpPr txBox="1">
            <a:spLocks noChangeArrowheads="1"/>
          </p:cNvSpPr>
          <p:nvPr/>
        </p:nvSpPr>
        <p:spPr bwMode="auto">
          <a:xfrm>
            <a:off x="255588" y="2033588"/>
            <a:ext cx="3240087" cy="13239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b="1" dirty="0">
                <a:solidFill>
                  <a:srgbClr val="171717"/>
                </a:solidFill>
                <a:latin typeface="Arial" charset="0"/>
                <a:cs typeface="Arial" charset="0"/>
              </a:rPr>
              <a:t>Эндоскопической хирургии</a:t>
            </a:r>
            <a:r>
              <a:rPr lang="ru-RU" sz="1600" dirty="0">
                <a:solidFill>
                  <a:srgbClr val="171717"/>
                </a:solidFill>
                <a:latin typeface="Arial" charset="0"/>
                <a:cs typeface="Arial" charset="0"/>
              </a:rPr>
              <a:t>. Для освоения базовых навыков, техники </a:t>
            </a:r>
            <a:r>
              <a:rPr lang="ru-RU" sz="1600" dirty="0" err="1">
                <a:solidFill>
                  <a:srgbClr val="171717"/>
                </a:solidFill>
                <a:latin typeface="Arial" charset="0"/>
                <a:cs typeface="Arial" charset="0"/>
              </a:rPr>
              <a:t>холецистэктомии</a:t>
            </a:r>
            <a:r>
              <a:rPr lang="ru-RU" sz="1600" dirty="0">
                <a:solidFill>
                  <a:srgbClr val="171717"/>
                </a:solidFill>
                <a:latin typeface="Arial" charset="0"/>
                <a:cs typeface="Arial" charset="0"/>
              </a:rPr>
              <a:t>, операций при грыжах</a:t>
            </a:r>
            <a:endParaRPr lang="da-DK" sz="1600" dirty="0">
              <a:solidFill>
                <a:srgbClr val="171717"/>
              </a:solidFill>
              <a:latin typeface="Arial" charset="0"/>
              <a:cs typeface="Arial" charset="0"/>
            </a:endParaRPr>
          </a:p>
          <a:p>
            <a:pPr algn="just">
              <a:defRPr/>
            </a:pPr>
            <a:endParaRPr lang="da-DK" sz="1600" dirty="0">
              <a:solidFill>
                <a:srgbClr val="171717"/>
              </a:solidFill>
              <a:latin typeface="Arial" charset="0"/>
              <a:cs typeface="Arial" charset="0"/>
            </a:endParaRPr>
          </a:p>
        </p:txBody>
      </p:sp>
      <p:sp>
        <p:nvSpPr>
          <p:cNvPr id="16392" name="Rectangle 5"/>
          <p:cNvSpPr txBox="1">
            <a:spLocks noChangeArrowheads="1"/>
          </p:cNvSpPr>
          <p:nvPr/>
        </p:nvSpPr>
        <p:spPr bwMode="gray">
          <a:xfrm>
            <a:off x="468313" y="1657350"/>
            <a:ext cx="223202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ru-RU" sz="2000" b="1">
                <a:solidFill>
                  <a:schemeClr val="tx2"/>
                </a:solidFill>
              </a:rPr>
              <a:t>3</a:t>
            </a:r>
            <a:r>
              <a:rPr lang="en-US" sz="2000" b="1">
                <a:solidFill>
                  <a:schemeClr val="tx2"/>
                </a:solidFill>
              </a:rPr>
              <a:t>D</a:t>
            </a:r>
            <a:r>
              <a:rPr lang="ru-RU" sz="2000" b="1">
                <a:solidFill>
                  <a:schemeClr val="tx2"/>
                </a:solidFill>
              </a:rPr>
              <a:t>-симуляторы</a:t>
            </a:r>
            <a:endParaRPr lang="en-US" sz="2000" b="1">
              <a:solidFill>
                <a:schemeClr val="tx2"/>
              </a:solidFill>
            </a:endParaRPr>
          </a:p>
        </p:txBody>
      </p:sp>
      <p:sp>
        <p:nvSpPr>
          <p:cNvPr id="29" name="Tekstboks 17"/>
          <p:cNvSpPr txBox="1">
            <a:spLocks noChangeArrowheads="1"/>
          </p:cNvSpPr>
          <p:nvPr/>
        </p:nvSpPr>
        <p:spPr bwMode="auto">
          <a:xfrm>
            <a:off x="255588" y="3473450"/>
            <a:ext cx="3240087" cy="13239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b="1" dirty="0" err="1">
                <a:solidFill>
                  <a:srgbClr val="171717"/>
                </a:solidFill>
                <a:latin typeface="Arial" charset="0"/>
                <a:cs typeface="Arial" charset="0"/>
              </a:rPr>
              <a:t>Эндоваскулярной</a:t>
            </a:r>
            <a:r>
              <a:rPr lang="ru-RU" sz="1600" b="1" dirty="0">
                <a:solidFill>
                  <a:srgbClr val="171717"/>
                </a:solidFill>
                <a:latin typeface="Arial" charset="0"/>
                <a:cs typeface="Arial" charset="0"/>
              </a:rPr>
              <a:t> хирургии</a:t>
            </a:r>
            <a:r>
              <a:rPr lang="ru-RU" sz="1600" dirty="0">
                <a:solidFill>
                  <a:srgbClr val="171717"/>
                </a:solidFill>
                <a:latin typeface="Arial" charset="0"/>
                <a:cs typeface="Arial" charset="0"/>
              </a:rPr>
              <a:t>. Для врачей-</a:t>
            </a:r>
            <a:r>
              <a:rPr lang="ru-RU" sz="1600" dirty="0" err="1">
                <a:solidFill>
                  <a:srgbClr val="171717"/>
                </a:solidFill>
                <a:latin typeface="Arial" charset="0"/>
                <a:cs typeface="Arial" charset="0"/>
              </a:rPr>
              <a:t>эндоваскулярных</a:t>
            </a:r>
            <a:r>
              <a:rPr lang="ru-RU" sz="1600" dirty="0">
                <a:solidFill>
                  <a:srgbClr val="171717"/>
                </a:solidFill>
                <a:latin typeface="Arial" charset="0"/>
                <a:cs typeface="Arial" charset="0"/>
              </a:rPr>
              <a:t> хирургов – для освоения сложных навыков, решения клинических задач</a:t>
            </a:r>
            <a:endParaRPr lang="da-DK" sz="1600" dirty="0">
              <a:solidFill>
                <a:srgbClr val="171717"/>
              </a:solidFill>
              <a:latin typeface="Arial" charset="0"/>
              <a:cs typeface="Arial" charset="0"/>
            </a:endParaRPr>
          </a:p>
          <a:p>
            <a:pPr algn="just">
              <a:defRPr/>
            </a:pPr>
            <a:endParaRPr lang="da-DK" sz="1600" dirty="0">
              <a:solidFill>
                <a:srgbClr val="171717"/>
              </a:solidFill>
              <a:latin typeface="Arial" charset="0"/>
              <a:cs typeface="Arial" charset="0"/>
            </a:endParaRPr>
          </a:p>
        </p:txBody>
      </p:sp>
      <p:sp>
        <p:nvSpPr>
          <p:cNvPr id="30" name="Tekstboks 17"/>
          <p:cNvSpPr txBox="1">
            <a:spLocks noChangeArrowheads="1"/>
          </p:cNvSpPr>
          <p:nvPr/>
        </p:nvSpPr>
        <p:spPr bwMode="auto">
          <a:xfrm>
            <a:off x="255588" y="4900613"/>
            <a:ext cx="3278187" cy="13239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rgbClr val="171717"/>
                </a:solidFill>
                <a:latin typeface="Arial" charset="0"/>
                <a:cs typeface="Arial" charset="0"/>
              </a:rPr>
              <a:t>Для студентов медицинских вузов, интернов и ординаторов, средних медицинских учебных заведений, врачей</a:t>
            </a:r>
            <a:endParaRPr lang="da-DK" sz="1600" dirty="0">
              <a:solidFill>
                <a:srgbClr val="171717"/>
              </a:solidFill>
              <a:latin typeface="Arial" charset="0"/>
              <a:cs typeface="Arial" charset="0"/>
            </a:endParaRPr>
          </a:p>
          <a:p>
            <a:pPr algn="just">
              <a:defRPr/>
            </a:pPr>
            <a:endParaRPr lang="da-DK" sz="1600" dirty="0">
              <a:solidFill>
                <a:srgbClr val="171717"/>
              </a:solidFill>
              <a:latin typeface="Arial" charset="0"/>
              <a:cs typeface="Arial" charset="0"/>
            </a:endParaRPr>
          </a:p>
        </p:txBody>
      </p:sp>
      <p:pic>
        <p:nvPicPr>
          <p:cNvPr id="16395" name="Рисунок 3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1657350"/>
            <a:ext cx="1963737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2" descr="C:\Users\1\Desktop\Симулятор\eva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179763"/>
            <a:ext cx="406717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Рисунок 1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1285875"/>
            <a:ext cx="2382838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10" descr="логотип-кластера-мед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6360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 flipH="1">
            <a:off x="3625850" y="6203950"/>
            <a:ext cx="5518150" cy="646113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97" name="AutoShape 1"/>
          <p:cNvSpPr>
            <a:spLocks/>
          </p:cNvSpPr>
          <p:nvPr/>
        </p:nvSpPr>
        <p:spPr bwMode="auto">
          <a:xfrm rot="11220000" flipH="1">
            <a:off x="3165475" y="1108075"/>
            <a:ext cx="5257800" cy="41148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0984" y="0"/>
                </a:lnTo>
                <a:lnTo>
                  <a:pt x="21600" y="788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1"/>
          </a:solidFill>
          <a:ln w="3175" cap="rnd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7499943" algn="ctr" rotWithShape="0">
              <a:schemeClr val="bg2">
                <a:alpha val="2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4098" name="AutoShape 2"/>
          <p:cNvSpPr>
            <a:spLocks/>
          </p:cNvSpPr>
          <p:nvPr/>
        </p:nvSpPr>
        <p:spPr bwMode="auto">
          <a:xfrm rot="11220000" flipH="1">
            <a:off x="8002588" y="5359400"/>
            <a:ext cx="155575" cy="155575"/>
          </a:xfrm>
          <a:prstGeom prst="rtTriangle">
            <a:avLst/>
          </a:prstGeom>
          <a:solidFill>
            <a:schemeClr val="accent1"/>
          </a:solidFill>
          <a:ln w="12700" cap="flat">
            <a:solidFill>
              <a:srgbClr val="FFFFFF"/>
            </a:solidFill>
            <a:prstDash val="solid"/>
            <a:bevel/>
            <a:headEnd type="none" w="med" len="med"/>
            <a:tailEnd type="none" w="med" len="med"/>
          </a:ln>
          <a:effectLst>
            <a:outerShdw blurRad="25400" algn="ctr" rotWithShape="0">
              <a:schemeClr val="bg2">
                <a:alpha val="46999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7413" name="Rectangle 5"/>
          <p:cNvSpPr>
            <a:spLocks/>
          </p:cNvSpPr>
          <p:nvPr/>
        </p:nvSpPr>
        <p:spPr bwMode="auto">
          <a:xfrm>
            <a:off x="2627313" y="403225"/>
            <a:ext cx="6348412" cy="54737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FF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9" name="AutoShape 1"/>
          <p:cNvSpPr>
            <a:spLocks/>
          </p:cNvSpPr>
          <p:nvPr/>
        </p:nvSpPr>
        <p:spPr bwMode="auto">
          <a:xfrm rot="11220000" flipH="1">
            <a:off x="3165475" y="1108075"/>
            <a:ext cx="5257800" cy="41148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0984" y="0"/>
                </a:lnTo>
                <a:lnTo>
                  <a:pt x="21600" y="788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1"/>
          </a:solidFill>
          <a:ln w="3175" cap="rnd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7499943" algn="ctr" rotWithShape="0">
              <a:schemeClr val="bg2">
                <a:alpha val="2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0" name="AutoShape 2"/>
          <p:cNvSpPr>
            <a:spLocks/>
          </p:cNvSpPr>
          <p:nvPr/>
        </p:nvSpPr>
        <p:spPr bwMode="auto">
          <a:xfrm rot="11220000" flipH="1">
            <a:off x="8002588" y="5359400"/>
            <a:ext cx="155575" cy="155575"/>
          </a:xfrm>
          <a:prstGeom prst="rtTriangle">
            <a:avLst/>
          </a:prstGeom>
          <a:solidFill>
            <a:schemeClr val="accent1"/>
          </a:solidFill>
          <a:ln w="12700" cap="flat">
            <a:solidFill>
              <a:srgbClr val="FFFFFF"/>
            </a:solidFill>
            <a:prstDash val="solid"/>
            <a:bevel/>
            <a:headEnd type="none" w="med" len="med"/>
            <a:tailEnd type="none" w="med" len="med"/>
          </a:ln>
          <a:effectLst>
            <a:outerShdw blurRad="25400" algn="ctr" rotWithShape="0">
              <a:schemeClr val="bg2">
                <a:alpha val="46999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7416" name="Rectangle 5"/>
          <p:cNvSpPr>
            <a:spLocks/>
          </p:cNvSpPr>
          <p:nvPr/>
        </p:nvSpPr>
        <p:spPr bwMode="auto">
          <a:xfrm>
            <a:off x="2627313" y="403225"/>
            <a:ext cx="6348412" cy="5473700"/>
          </a:xfrm>
          <a:prstGeom prst="rect">
            <a:avLst/>
          </a:prstGeom>
          <a:solidFill>
            <a:schemeClr val="bg1"/>
          </a:solidFill>
          <a:ln w="25400">
            <a:solidFill>
              <a:srgbClr val="FFFFFF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17417" name="Group 9"/>
          <p:cNvGrpSpPr>
            <a:grpSpLocks/>
          </p:cNvGrpSpPr>
          <p:nvPr/>
        </p:nvGrpSpPr>
        <p:grpSpPr bwMode="auto">
          <a:xfrm>
            <a:off x="33338" y="866775"/>
            <a:ext cx="4968875" cy="1511300"/>
            <a:chOff x="0" y="0"/>
            <a:chExt cx="3129" cy="952"/>
          </a:xfrm>
        </p:grpSpPr>
        <p:sp>
          <p:nvSpPr>
            <p:cNvPr id="17428" name="Rectangle 7"/>
            <p:cNvSpPr>
              <a:spLocks/>
            </p:cNvSpPr>
            <p:nvPr/>
          </p:nvSpPr>
          <p:spPr bwMode="auto">
            <a:xfrm>
              <a:off x="0" y="0"/>
              <a:ext cx="3129" cy="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7429" name="Rectangle 8"/>
            <p:cNvSpPr>
              <a:spLocks/>
            </p:cNvSpPr>
            <p:nvPr/>
          </p:nvSpPr>
          <p:spPr bwMode="auto">
            <a:xfrm>
              <a:off x="0" y="0"/>
              <a:ext cx="3128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marL="266700" indent="-266700">
                <a:spcBef>
                  <a:spcPts val="663"/>
                </a:spcBef>
                <a:buClr>
                  <a:srgbClr val="0070C0"/>
                </a:buClr>
                <a:buSzPct val="93000"/>
                <a:buFont typeface="Wingdings" pitchFamily="2" charset="2"/>
                <a:buChar char="ü"/>
              </a:pPr>
              <a:r>
                <a:rPr lang="en-US" sz="2400" b="1">
                  <a:solidFill>
                    <a:srgbClr val="990000"/>
                  </a:solidFill>
                  <a:latin typeface="Constantia" pitchFamily="18" charset="0"/>
                  <a:ea typeface="Lucida Grande"/>
                  <a:cs typeface="Lucida Grande"/>
                  <a:sym typeface="Lucida Grande"/>
                </a:rPr>
                <a:t>Около 2</a:t>
              </a:r>
              <a:r>
                <a:rPr lang="ru-RU" sz="2400" b="1">
                  <a:solidFill>
                    <a:srgbClr val="990000"/>
                  </a:solidFill>
                  <a:latin typeface="Constantia" pitchFamily="18" charset="0"/>
                  <a:ea typeface="Lucida Grande"/>
                  <a:cs typeface="Lucida Grande"/>
                  <a:sym typeface="Lucida Grande"/>
                </a:rPr>
                <a:t> </a:t>
              </a:r>
              <a:r>
                <a:rPr lang="en-US" sz="2400" b="1">
                  <a:solidFill>
                    <a:srgbClr val="990000"/>
                  </a:solidFill>
                  <a:latin typeface="Constantia" pitchFamily="18" charset="0"/>
                  <a:ea typeface="Lucida Grande"/>
                  <a:cs typeface="Lucida Grande"/>
                  <a:sym typeface="Lucida Grande"/>
                </a:rPr>
                <a:t>000 3D объектов</a:t>
              </a:r>
              <a:r>
                <a:rPr lang="en-US" sz="2400">
                  <a:latin typeface="Constantia" pitchFamily="18" charset="0"/>
                  <a:ea typeface="Lucida Grande"/>
                  <a:cs typeface="Lucida Grande"/>
                  <a:sym typeface="Lucida Grande"/>
                </a:rPr>
                <a:t>, </a:t>
              </a:r>
              <a:r>
                <a:rPr lang="en-US" sz="2000">
                  <a:latin typeface="Constantia" pitchFamily="18" charset="0"/>
                  <a:ea typeface="Lucida Grande"/>
                  <a:cs typeface="Lucida Grande"/>
                  <a:sym typeface="Lucida Grande"/>
                </a:rPr>
                <a:t>включая долевое и сегментарное строение органов, внутриорганные структуры, связочный аппарат</a:t>
              </a:r>
            </a:p>
          </p:txBody>
        </p:sp>
      </p:grpSp>
      <p:pic>
        <p:nvPicPr>
          <p:cNvPr id="17418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4394200"/>
            <a:ext cx="3074988" cy="2346325"/>
          </a:xfrm>
          <a:prstGeom prst="rect">
            <a:avLst/>
          </a:prstGeom>
          <a:noFill/>
          <a:ln w="38100">
            <a:solidFill>
              <a:srgbClr val="0F6FC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9" name="Picture 1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8" y="2738438"/>
            <a:ext cx="3333750" cy="2286000"/>
          </a:xfrm>
          <a:prstGeom prst="rect">
            <a:avLst/>
          </a:prstGeom>
          <a:noFill/>
          <a:ln w="38100">
            <a:solidFill>
              <a:srgbClr val="0F6FC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938213"/>
            <a:ext cx="3490913" cy="2232025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1" name="Rectangle 13"/>
          <p:cNvSpPr>
            <a:spLocks/>
          </p:cNvSpPr>
          <p:nvPr/>
        </p:nvSpPr>
        <p:spPr bwMode="auto">
          <a:xfrm>
            <a:off x="0" y="2559050"/>
            <a:ext cx="28829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marL="266700" indent="-266700">
              <a:spcBef>
                <a:spcPts val="613"/>
              </a:spcBef>
              <a:buClr>
                <a:srgbClr val="0070C0"/>
              </a:buClr>
              <a:buSzPct val="100000"/>
              <a:buFont typeface="Wingdings" pitchFamily="2" charset="2"/>
              <a:buChar char="ü"/>
            </a:pPr>
            <a:r>
              <a:rPr lang="en-US" sz="2600">
                <a:latin typeface="Constantia" pitchFamily="18" charset="0"/>
                <a:ea typeface="Lucida Grande"/>
                <a:cs typeface="Lucida Grande"/>
                <a:sym typeface="Lucida Grande"/>
              </a:rPr>
              <a:t>Порядка </a:t>
            </a:r>
            <a:r>
              <a:rPr lang="en-US" sz="2800" b="1">
                <a:solidFill>
                  <a:srgbClr val="990000"/>
                </a:solidFill>
                <a:latin typeface="Constantia" pitchFamily="18" charset="0"/>
                <a:ea typeface="Lucida Grande"/>
                <a:cs typeface="Lucida Grande"/>
                <a:sym typeface="Lucida Grande"/>
              </a:rPr>
              <a:t>300 </a:t>
            </a:r>
            <a:r>
              <a:rPr lang="en-US" sz="2600" b="1">
                <a:solidFill>
                  <a:srgbClr val="990000"/>
                </a:solidFill>
                <a:latin typeface="Constantia" pitchFamily="18" charset="0"/>
                <a:ea typeface="Lucida Grande"/>
                <a:cs typeface="Lucida Grande"/>
                <a:sym typeface="Lucida Grande"/>
              </a:rPr>
              <a:t>естественных текстур </a:t>
            </a:r>
            <a:r>
              <a:rPr lang="en-US" sz="2600">
                <a:latin typeface="Constantia" pitchFamily="18" charset="0"/>
                <a:ea typeface="Lucida Grande"/>
                <a:cs typeface="Lucida Grande"/>
                <a:sym typeface="Lucida Grande"/>
              </a:rPr>
              <a:t>3D объектов</a:t>
            </a:r>
          </a:p>
        </p:txBody>
      </p:sp>
      <p:sp>
        <p:nvSpPr>
          <p:cNvPr id="17422" name="Rectangle 14"/>
          <p:cNvSpPr>
            <a:spLocks/>
          </p:cNvSpPr>
          <p:nvPr/>
        </p:nvSpPr>
        <p:spPr bwMode="auto">
          <a:xfrm>
            <a:off x="3779838" y="5327650"/>
            <a:ext cx="40767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marL="266700" indent="-266700">
              <a:spcBef>
                <a:spcPts val="663"/>
              </a:spcBef>
              <a:buClr>
                <a:srgbClr val="0070C0"/>
              </a:buClr>
              <a:buSzPct val="100000"/>
              <a:buFont typeface="Wingdings" pitchFamily="2" charset="2"/>
              <a:buChar char="ü"/>
            </a:pPr>
            <a:r>
              <a:rPr lang="en-US" sz="2800">
                <a:latin typeface="Constantia" pitchFamily="18" charset="0"/>
                <a:ea typeface="Lucida Grande"/>
                <a:cs typeface="Lucida Grande"/>
                <a:sym typeface="Lucida Grande"/>
              </a:rPr>
              <a:t>Порядка </a:t>
            </a:r>
            <a:r>
              <a:rPr lang="en-US" sz="2800" b="1">
                <a:solidFill>
                  <a:srgbClr val="990000"/>
                </a:solidFill>
                <a:latin typeface="Constantia" pitchFamily="18" charset="0"/>
                <a:ea typeface="Lucida Grande"/>
                <a:cs typeface="Lucida Grande"/>
                <a:sym typeface="Lucida Grande"/>
              </a:rPr>
              <a:t>100 </a:t>
            </a:r>
            <a:r>
              <a:rPr lang="en-US" sz="2600" b="1">
                <a:solidFill>
                  <a:srgbClr val="990000"/>
                </a:solidFill>
                <a:latin typeface="Constantia" pitchFamily="18" charset="0"/>
                <a:ea typeface="Lucida Grande"/>
                <a:cs typeface="Lucida Grande"/>
                <a:sym typeface="Lucida Grande"/>
              </a:rPr>
              <a:t>типовых патологий</a:t>
            </a:r>
          </a:p>
        </p:txBody>
      </p:sp>
      <p:sp>
        <p:nvSpPr>
          <p:cNvPr id="17423" name="Rectangle 15"/>
          <p:cNvSpPr>
            <a:spLocks/>
          </p:cNvSpPr>
          <p:nvPr/>
        </p:nvSpPr>
        <p:spPr bwMode="auto">
          <a:xfrm>
            <a:off x="6256338" y="3341688"/>
            <a:ext cx="28829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marL="266700" indent="-266700">
              <a:spcBef>
                <a:spcPts val="663"/>
              </a:spcBef>
              <a:buClr>
                <a:srgbClr val="0070C0"/>
              </a:buClr>
              <a:buSzPct val="100000"/>
              <a:buFont typeface="Wingdings" pitchFamily="2" charset="2"/>
              <a:buChar char="ü"/>
            </a:pPr>
            <a:r>
              <a:rPr lang="en-US" sz="2600" b="1">
                <a:solidFill>
                  <a:srgbClr val="990000"/>
                </a:solidFill>
                <a:latin typeface="Constantia" pitchFamily="18" charset="0"/>
                <a:ea typeface="Lucida Grande"/>
                <a:cs typeface="Lucida Grande"/>
                <a:sym typeface="Lucida Grande"/>
              </a:rPr>
              <a:t>Более 4 GB </a:t>
            </a:r>
          </a:p>
          <a:p>
            <a:pPr marL="266700" indent="-266700">
              <a:spcBef>
                <a:spcPts val="663"/>
              </a:spcBef>
            </a:pPr>
            <a:r>
              <a:rPr lang="ru-RU" sz="2400">
                <a:latin typeface="Constantia" pitchFamily="18" charset="0"/>
                <a:ea typeface="Lucida Grande"/>
                <a:cs typeface="Lucida Grande"/>
                <a:sym typeface="Lucida Grande"/>
              </a:rPr>
              <a:t>д</a:t>
            </a:r>
            <a:r>
              <a:rPr lang="en-US" sz="2400">
                <a:latin typeface="Constantia" pitchFamily="18" charset="0"/>
                <a:ea typeface="Lucida Grande"/>
                <a:cs typeface="Lucida Grande"/>
                <a:sym typeface="Lucida Grande"/>
              </a:rPr>
              <a:t>иагностической</a:t>
            </a:r>
            <a:r>
              <a:rPr lang="ru-RU" sz="2400">
                <a:latin typeface="Constantia" pitchFamily="18" charset="0"/>
                <a:ea typeface="Lucida Grande"/>
                <a:cs typeface="Lucida Grande"/>
                <a:sym typeface="Lucida Grande"/>
              </a:rPr>
              <a:t> </a:t>
            </a:r>
            <a:r>
              <a:rPr lang="en-US" sz="2400">
                <a:latin typeface="Constantia" pitchFamily="18" charset="0"/>
                <a:ea typeface="Lucida Grande"/>
                <a:cs typeface="Lucida Grande"/>
                <a:sym typeface="Lucida Grande"/>
              </a:rPr>
              <a:t>информации</a:t>
            </a:r>
          </a:p>
        </p:txBody>
      </p:sp>
      <p:pic>
        <p:nvPicPr>
          <p:cNvPr id="17424" name="Picture 1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6318250"/>
            <a:ext cx="34290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" name="Заголовок 1"/>
          <p:cNvSpPr txBox="1">
            <a:spLocks/>
          </p:cNvSpPr>
          <p:nvPr/>
        </p:nvSpPr>
        <p:spPr>
          <a:xfrm>
            <a:off x="0" y="0"/>
            <a:ext cx="9144000" cy="866775"/>
          </a:xfrm>
          <a:prstGeom prst="rect">
            <a:avLst/>
          </a:prstGeom>
          <a:solidFill>
            <a:srgbClr val="F50736"/>
          </a:solidFill>
        </p:spPr>
        <p:txBody>
          <a:bodyPr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0" hangingPunct="0">
              <a:lnSpc>
                <a:spcPct val="95000"/>
              </a:lnSpc>
              <a:defRPr/>
            </a:pPr>
            <a:r>
              <a:rPr lang="ru-RU" sz="2800" b="1" dirty="0" smtClean="0">
                <a:solidFill>
                  <a:schemeClr val="bg1"/>
                </a:solidFill>
              </a:rPr>
              <a:t>3</a:t>
            </a:r>
            <a:r>
              <a:rPr lang="en-US" sz="2800" b="1" dirty="0" smtClean="0">
                <a:solidFill>
                  <a:schemeClr val="bg1"/>
                </a:solidFill>
              </a:rPr>
              <a:t>D  </a:t>
            </a:r>
            <a:r>
              <a:rPr lang="ru-RU" sz="2800" b="1" dirty="0" smtClean="0">
                <a:solidFill>
                  <a:schemeClr val="bg1"/>
                </a:solidFill>
              </a:rPr>
              <a:t>атлас «</a:t>
            </a:r>
            <a:r>
              <a:rPr lang="en-US" sz="2800" b="1" dirty="0" err="1" smtClean="0">
                <a:solidFill>
                  <a:schemeClr val="bg1"/>
                </a:solidFill>
              </a:rPr>
              <a:t>Inbody</a:t>
            </a:r>
            <a:r>
              <a:rPr lang="en-US" sz="2800" b="1" dirty="0" smtClean="0">
                <a:solidFill>
                  <a:schemeClr val="bg1"/>
                </a:solidFill>
              </a:rPr>
              <a:t> anatomy</a:t>
            </a:r>
            <a:r>
              <a:rPr lang="ru-RU" sz="2800" b="1" dirty="0" smtClean="0">
                <a:solidFill>
                  <a:schemeClr val="bg1"/>
                </a:solidFill>
              </a:rPr>
              <a:t>»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 eaLnBrk="0" hangingPunct="0">
              <a:lnSpc>
                <a:spcPct val="95000"/>
              </a:lnSpc>
              <a:defRPr/>
            </a:pPr>
            <a:r>
              <a:rPr lang="en-US" sz="2800" b="1" dirty="0" err="1" smtClean="0">
                <a:solidFill>
                  <a:schemeClr val="bg1"/>
                </a:solidFill>
                <a:ea typeface="ヒラギノ角ゴ ProN W6" charset="0"/>
                <a:cs typeface="ヒラギノ角ゴ ProN W6" charset="0"/>
                <a:sym typeface="Lucida Grande" charset="0"/>
              </a:rPr>
              <a:t>интерактивн</a:t>
            </a:r>
            <a:r>
              <a:rPr lang="ru-RU" sz="2800" b="1" dirty="0" err="1">
                <a:solidFill>
                  <a:schemeClr val="bg1"/>
                </a:solidFill>
                <a:ea typeface="ヒラギノ角ゴ ProN W6" charset="0"/>
                <a:cs typeface="ヒラギノ角ゴ ProN W6" charset="0"/>
                <a:sym typeface="Lucida Grande" charset="0"/>
              </a:rPr>
              <a:t>ый</a:t>
            </a:r>
            <a:r>
              <a:rPr lang="en-US" sz="2800" b="1" dirty="0">
                <a:solidFill>
                  <a:schemeClr val="bg1"/>
                </a:solidFill>
                <a:ea typeface="ヒラギノ角ゴ ProN W6" charset="0"/>
                <a:cs typeface="ヒラギノ角ゴ ProN W6" charset="0"/>
                <a:sym typeface="Lucida Grande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ea typeface="ヒラギノ角ゴ ProN W6" charset="0"/>
                <a:cs typeface="ヒラギノ角ゴ ProN W6" charset="0"/>
                <a:sym typeface="Lucida Grande" charset="0"/>
              </a:rPr>
              <a:t> атлас</a:t>
            </a:r>
            <a:r>
              <a:rPr lang="en-US" sz="2800" b="1" dirty="0" smtClean="0">
                <a:solidFill>
                  <a:schemeClr val="bg1"/>
                </a:solidFill>
                <a:ea typeface="ヒラギノ角ゴ ProN W6" charset="0"/>
                <a:cs typeface="ヒラギノ角ゴ ProN W6" charset="0"/>
                <a:sym typeface="Lucida Grande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a typeface="ヒラギノ角ゴ ProN W6" charset="0"/>
                <a:cs typeface="ヒラギノ角ゴ ProN W6" charset="0"/>
                <a:sym typeface="Lucida Grande" charset="0"/>
              </a:rPr>
              <a:t>человеческого</a:t>
            </a:r>
            <a:r>
              <a:rPr lang="en-US" sz="2800" b="1" dirty="0">
                <a:solidFill>
                  <a:schemeClr val="bg1"/>
                </a:solidFill>
                <a:ea typeface="ヒラギノ角ゴ ProN W6" charset="0"/>
                <a:cs typeface="ヒラギノ角ゴ ProN W6" charset="0"/>
                <a:sym typeface="Lucida Grande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a typeface="ヒラギノ角ゴ ProN W6" charset="0"/>
                <a:cs typeface="ヒラギノ角ゴ ProN W6" charset="0"/>
                <a:sym typeface="Lucida Grande" charset="0"/>
              </a:rPr>
              <a:t>тела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7426" name="Picture 4" descr="http://samsmu.net/samsmu_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888" y="-38100"/>
            <a:ext cx="827087" cy="904875"/>
          </a:xfrm>
          <a:prstGeom prst="rect">
            <a:avLst/>
          </a:prstGeom>
          <a:solidFill>
            <a:srgbClr val="F507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10" descr="логотип-кластера-мед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6360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2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Содержимое 2"/>
          <p:cNvSpPr txBox="1">
            <a:spLocks/>
          </p:cNvSpPr>
          <p:nvPr/>
        </p:nvSpPr>
        <p:spPr bwMode="auto">
          <a:xfrm>
            <a:off x="107950" y="1371600"/>
            <a:ext cx="3552825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rgbClr val="000000"/>
                </a:solidFill>
                <a:latin typeface="Arial" charset="0"/>
                <a:cs typeface="Arial" charset="0"/>
              </a:rPr>
              <a:t>В натуральном масштабе: а</a:t>
            </a:r>
            <a:r>
              <a:rPr lang="ru-RU" sz="1600" dirty="0">
                <a:solidFill>
                  <a:srgbClr val="000000"/>
                </a:solidFill>
                <a:latin typeface="+mn-lt"/>
                <a:cs typeface="Arial" charset="0"/>
              </a:rPr>
              <a:t>натомия человека, топографическая анатомия, патологическая анатомия, лучевая диагностика 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rgbClr val="000000"/>
                </a:solidFill>
                <a:latin typeface="+mn-lt"/>
                <a:cs typeface="Arial" charset="0"/>
              </a:rPr>
              <a:t>Интерактивное управление  на столе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rgbClr val="000000"/>
                </a:solidFill>
                <a:latin typeface="+mn-lt"/>
                <a:cs typeface="Arial" charset="0"/>
              </a:rPr>
              <a:t>Возможность загрузить и изучить отдельные диагностические  данные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rgbClr val="000000"/>
                </a:solidFill>
                <a:latin typeface="+mn-lt"/>
                <a:cs typeface="Arial" charset="0"/>
              </a:rPr>
              <a:t>Соответствие между 3D моделями и диагностическими данными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rgbClr val="00007D"/>
              </a:buClr>
              <a:buSzPct val="75000"/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rgbClr val="000000"/>
                </a:solidFill>
                <a:latin typeface="+mn-lt"/>
                <a:cs typeface="Arial" charset="0"/>
              </a:rPr>
              <a:t>Применим и для студентов, молодых специалистов и для молодых врачей</a:t>
            </a:r>
          </a:p>
        </p:txBody>
      </p:sp>
      <p:pic>
        <p:nvPicPr>
          <p:cNvPr id="18435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1135063"/>
            <a:ext cx="2516188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http://samsmu.net/samsmu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863" y="-19050"/>
            <a:ext cx="9826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 descr="IB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" r="325"/>
          <a:stretch>
            <a:fillRect/>
          </a:stretch>
        </p:blipFill>
        <p:spPr bwMode="auto">
          <a:xfrm>
            <a:off x="6221413" y="1533525"/>
            <a:ext cx="2805112" cy="16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0" y="0"/>
            <a:ext cx="9144000" cy="866775"/>
          </a:xfrm>
          <a:prstGeom prst="rect">
            <a:avLst/>
          </a:prstGeom>
          <a:solidFill>
            <a:srgbClr val="F50736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  <a:latin typeface="+mn-lt"/>
              </a:rPr>
              <a:t>Интерактивный Анатомический </a:t>
            </a: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стол</a:t>
            </a:r>
            <a:endParaRPr lang="en-US" sz="2800" b="1" dirty="0" smtClean="0">
              <a:solidFill>
                <a:schemeClr val="bg1"/>
              </a:solidFill>
              <a:latin typeface="+mn-lt"/>
            </a:endParaRPr>
          </a:p>
          <a:p>
            <a:pPr algn="ctr"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+mn-lt"/>
              </a:rPr>
              <a:t>«Пирогов»</a:t>
            </a:r>
          </a:p>
        </p:txBody>
      </p:sp>
      <p:pic>
        <p:nvPicPr>
          <p:cNvPr id="18439" name="Picture 4" descr="http://samsmu.net/samsmu_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75" y="-38100"/>
            <a:ext cx="939800" cy="904875"/>
          </a:xfrm>
          <a:prstGeom prst="rect">
            <a:avLst/>
          </a:prstGeom>
          <a:solidFill>
            <a:srgbClr val="F507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 flipH="1">
            <a:off x="6350" y="6175375"/>
            <a:ext cx="9137650" cy="674688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ru-RU" sz="1200" dirty="0"/>
          </a:p>
        </p:txBody>
      </p:sp>
      <p:sp>
        <p:nvSpPr>
          <p:cNvPr id="18441" name="Picture 2" descr="C:\Users\Danil\Desktop\Aikush\ЦПИ\стол для буклета.tif"/>
          <p:cNvSpPr>
            <a:spLocks noChangeAspect="1" noChangeArrowheads="1"/>
          </p:cNvSpPr>
          <p:nvPr/>
        </p:nvSpPr>
        <p:spPr bwMode="auto">
          <a:xfrm>
            <a:off x="3668713" y="3519488"/>
            <a:ext cx="2552700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844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4624388"/>
            <a:ext cx="2760662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0" descr="логотип-кластера-мед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6360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hangingPunct="0">
              <a:defRPr/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19459" name="Picture 2" descr="C:\Users\Aikush\Downloads\^F2D5AF8EDBEEEBF04890B61159553962CB111DB0FEF4013C23^pimgpsh_fullsize_dist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2759075"/>
            <a:ext cx="2576512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C:\Users\Aikush\Downloads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4464050"/>
            <a:ext cx="24892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8438" y="1042988"/>
            <a:ext cx="4878387" cy="5137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171450" indent="-171450" algn="just">
              <a:buFontTx/>
              <a:buChar char="-"/>
              <a:defRPr/>
            </a:pPr>
            <a:r>
              <a:rPr lang="ru-RU" sz="1400" b="1" dirty="0">
                <a:solidFill>
                  <a:schemeClr val="tx1"/>
                </a:solidFill>
                <a:cs typeface="Times New Roman" panose="02020603050405020304" pitchFamily="18" charset="0"/>
              </a:rPr>
              <a:t>Приложение позволяет студентам изучать хирургический инструментарий в трехмерном формате;</a:t>
            </a:r>
          </a:p>
          <a:p>
            <a:pPr algn="just">
              <a:defRPr/>
            </a:pPr>
            <a:endParaRPr lang="ru-RU" sz="1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171450" indent="-171450" algn="just">
              <a:buFontTx/>
              <a:buChar char="-"/>
              <a:defRPr/>
            </a:pPr>
            <a:r>
              <a:rPr lang="ru-RU" sz="1400" b="1" dirty="0">
                <a:solidFill>
                  <a:schemeClr val="tx1"/>
                </a:solidFill>
                <a:cs typeface="Times New Roman" panose="02020603050405020304" pitchFamily="18" charset="0"/>
              </a:rPr>
              <a:t>Все инструменты разделены на группы согласно классификации;</a:t>
            </a:r>
          </a:p>
          <a:p>
            <a:pPr algn="just">
              <a:defRPr/>
            </a:pPr>
            <a:endParaRPr lang="ru-RU" sz="1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171450" indent="-171450" algn="just">
              <a:buFontTx/>
              <a:buChar char="-"/>
              <a:defRPr/>
            </a:pPr>
            <a:r>
              <a:rPr lang="ru-RU" sz="1400" b="1" dirty="0">
                <a:solidFill>
                  <a:schemeClr val="tx1"/>
                </a:solidFill>
              </a:rPr>
              <a:t>К каждому инструменту предлагается полное текстовое описание (название, назначение, применение и др.);</a:t>
            </a:r>
          </a:p>
          <a:p>
            <a:pPr algn="just">
              <a:defRPr/>
            </a:pPr>
            <a:endParaRPr lang="ru-RU" sz="1400" b="1" dirty="0">
              <a:solidFill>
                <a:schemeClr val="tx1"/>
              </a:solidFill>
            </a:endParaRPr>
          </a:p>
          <a:p>
            <a:pPr marL="171450" indent="-171450" algn="just">
              <a:buFontTx/>
              <a:buChar char="-"/>
              <a:defRPr/>
            </a:pPr>
            <a:r>
              <a:rPr lang="ru-RU" sz="1400" b="1" dirty="0">
                <a:solidFill>
                  <a:schemeClr val="tx1"/>
                </a:solidFill>
              </a:rPr>
              <a:t>Реализовано вращение инструментов и возможность изучения их механизмов действия;</a:t>
            </a:r>
          </a:p>
          <a:p>
            <a:pPr algn="just">
              <a:defRPr/>
            </a:pPr>
            <a:endParaRPr lang="ru-RU" sz="1400" b="1" dirty="0">
              <a:solidFill>
                <a:schemeClr val="tx1"/>
              </a:solidFill>
            </a:endParaRPr>
          </a:p>
          <a:p>
            <a:pPr marL="171450" indent="-171450" algn="just">
              <a:buFontTx/>
              <a:buChar char="-"/>
              <a:defRPr/>
            </a:pPr>
            <a:r>
              <a:rPr lang="ru-RU" sz="1400" b="1" dirty="0">
                <a:solidFill>
                  <a:schemeClr val="tx1"/>
                </a:solidFill>
              </a:rPr>
              <a:t>Данный практикум не имеет аналогов в мире и  может занять свою нишу при подготовке студентов медицинских ВУЗов на хирургических кафедрах, а также операционных медицинских сестер;</a:t>
            </a:r>
          </a:p>
          <a:p>
            <a:pPr algn="just">
              <a:defRPr/>
            </a:pPr>
            <a:endParaRPr lang="ru-RU" sz="1400" b="1" dirty="0">
              <a:solidFill>
                <a:schemeClr val="tx1"/>
              </a:solidFill>
            </a:endParaRPr>
          </a:p>
          <a:p>
            <a:pPr marL="171450" indent="-171450" algn="just">
              <a:buFontTx/>
              <a:buChar char="-"/>
              <a:defRPr/>
            </a:pPr>
            <a:r>
              <a:rPr lang="ru-RU" sz="1400" b="1" dirty="0">
                <a:solidFill>
                  <a:schemeClr val="tx1"/>
                </a:solidFill>
                <a:cs typeface="Times New Roman" panose="02020603050405020304" pitchFamily="18" charset="0"/>
              </a:rPr>
              <a:t>На данный момент в практикуме представлено более 200 хирургических инструментов, в том числе </a:t>
            </a:r>
            <a:r>
              <a:rPr lang="ru-RU" sz="1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лапароскопических</a:t>
            </a:r>
            <a:r>
              <a:rPr lang="ru-RU" sz="1400" b="1" dirty="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0"/>
            <a:ext cx="9144000" cy="866775"/>
          </a:xfrm>
          <a:prstGeom prst="rect">
            <a:avLst/>
          </a:prstGeom>
          <a:solidFill>
            <a:srgbClr val="F50736"/>
          </a:solidFill>
        </p:spPr>
        <p:txBody>
          <a:bodyPr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200" b="1" dirty="0">
                <a:solidFill>
                  <a:schemeClr val="bg1"/>
                </a:solidFill>
                <a:latin typeface="+mn-lt"/>
              </a:rPr>
              <a:t>3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D</a:t>
            </a:r>
            <a:r>
              <a:rPr lang="ru-RU" sz="3200" b="1" dirty="0">
                <a:solidFill>
                  <a:schemeClr val="bg1"/>
                </a:solidFill>
                <a:latin typeface="+mn-lt"/>
              </a:rPr>
              <a:t>-практикум хирургических </a:t>
            </a:r>
            <a:endParaRPr lang="en-US" sz="3200" b="1" dirty="0" smtClean="0">
              <a:solidFill>
                <a:schemeClr val="bg1"/>
              </a:solidFill>
              <a:latin typeface="+mn-lt"/>
            </a:endParaRPr>
          </a:p>
          <a:p>
            <a:pPr algn="ctr"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+mn-lt"/>
              </a:rPr>
              <a:t>инструментов</a:t>
            </a:r>
            <a:endParaRPr lang="ru-RU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9463" name="Picture 4" descr="http://samsmu.net/samsmu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0"/>
            <a:ext cx="900112" cy="866775"/>
          </a:xfrm>
          <a:prstGeom prst="rect">
            <a:avLst/>
          </a:prstGeom>
          <a:solidFill>
            <a:srgbClr val="F507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 flipH="1">
            <a:off x="6350" y="6175375"/>
            <a:ext cx="9137650" cy="674688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946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963613"/>
            <a:ext cx="2598737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 descr="логотип-кластера-мед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6360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 algn="ctr" eaLnBrk="0" hangingPunct="0"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20483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7100" y="3551238"/>
            <a:ext cx="3911600" cy="2446337"/>
          </a:xfrm>
        </p:spPr>
      </p:pic>
      <p:pic>
        <p:nvPicPr>
          <p:cNvPr id="20484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3551238"/>
            <a:ext cx="3567112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8310563" cy="866775"/>
          </a:xfrm>
          <a:prstGeom prst="rect">
            <a:avLst/>
          </a:prstGeom>
          <a:solidFill>
            <a:srgbClr val="F50736"/>
          </a:solidFill>
        </p:spPr>
        <p:txBody>
          <a:bodyPr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+mn-lt"/>
              </a:rPr>
              <a:t>Тренажер для аускультации тонов сердца и легких</a:t>
            </a:r>
            <a:endParaRPr lang="en-US" sz="3200" b="1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486" name="Picture 4" descr="http://samsmu.net/samsmu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38" y="0"/>
            <a:ext cx="900112" cy="866775"/>
          </a:xfrm>
          <a:prstGeom prst="rect">
            <a:avLst/>
          </a:prstGeom>
          <a:solidFill>
            <a:srgbClr val="F507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Заголовок 2"/>
          <p:cNvSpPr>
            <a:spLocks noGrp="1"/>
          </p:cNvSpPr>
          <p:nvPr>
            <p:ph type="title"/>
          </p:nvPr>
        </p:nvSpPr>
        <p:spPr>
          <a:xfrm>
            <a:off x="511175" y="1381125"/>
            <a:ext cx="8229600" cy="1998663"/>
          </a:xfrm>
        </p:spPr>
        <p:txBody>
          <a:bodyPr anchor="t"/>
          <a:lstStyle/>
          <a:p>
            <a:r>
              <a:rPr lang="ru-RU" sz="1400" smtClean="0"/>
              <a:t>Тренажер разработан для обучения студентов навыкам аускультации тонов сердца и легких в норме и патологии;</a:t>
            </a:r>
            <a:br>
              <a:rPr lang="ru-RU" sz="1400" smtClean="0"/>
            </a:br>
            <a:r>
              <a:rPr lang="ru-RU" sz="1400" smtClean="0"/>
              <a:t/>
            </a:r>
            <a:br>
              <a:rPr lang="ru-RU" sz="1400" smtClean="0"/>
            </a:br>
            <a:r>
              <a:rPr lang="ru-RU" sz="1400" smtClean="0"/>
              <a:t>Записано и обработано 12 патологий сердца и 18 патологий легких;</a:t>
            </a:r>
            <a:br>
              <a:rPr lang="ru-RU" sz="1400" smtClean="0"/>
            </a:br>
            <a:r>
              <a:rPr lang="ru-RU" sz="1400" smtClean="0"/>
              <a:t/>
            </a:r>
            <a:br>
              <a:rPr lang="ru-RU" sz="1400" smtClean="0"/>
            </a:br>
            <a:r>
              <a:rPr lang="ru-RU" sz="1400" smtClean="0"/>
              <a:t>Аускультативная база набиралась в 1 и 2 кардиологических отделениях и отделении пульмонологии и аллергологии  Клиник СамГМУ с помощью электронного фонендоскопа </a:t>
            </a:r>
            <a:r>
              <a:rPr lang="en-US" sz="1400" smtClean="0"/>
              <a:t>Litmann</a:t>
            </a:r>
            <a:r>
              <a:rPr lang="ru-RU" sz="1400" smtClean="0"/>
              <a:t> 3200. Каждый звук записывался с реального больного с обозначенной патологией.</a:t>
            </a: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6350" y="6183313"/>
            <a:ext cx="9137650" cy="674687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ru-RU" sz="1200" dirty="0"/>
          </a:p>
        </p:txBody>
      </p:sp>
      <p:pic>
        <p:nvPicPr>
          <p:cNvPr id="20489" name="Picture 10" descr="логотип-кластера-ме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6360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 flipH="1">
            <a:off x="0" y="6183313"/>
            <a:ext cx="9144000" cy="674687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Rektangel 8"/>
          <p:cNvSpPr/>
          <p:nvPr/>
        </p:nvSpPr>
        <p:spPr>
          <a:xfrm>
            <a:off x="0" y="0"/>
            <a:ext cx="9144000" cy="658813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6183313"/>
            <a:ext cx="9144000" cy="666750"/>
          </a:xfrm>
        </p:spPr>
        <p:txBody>
          <a:bodyPr>
            <a:noAutofit/>
          </a:bodyPr>
          <a:lstStyle/>
          <a:p>
            <a:pPr>
              <a:defRPr/>
            </a:pPr>
            <a:endParaRPr lang="ru-RU" sz="1800" b="1" kern="2000" dirty="0">
              <a:solidFill>
                <a:schemeClr val="bg1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9144000" cy="658813"/>
          </a:xfrm>
          <a:prstGeom prst="rect">
            <a:avLst/>
          </a:prstGeom>
          <a:noFill/>
        </p:spPr>
        <p:txBody>
          <a:bodyPr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дополненной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реальности </a:t>
            </a:r>
          </a:p>
          <a:p>
            <a:pPr algn="ctr">
              <a:defRPr/>
            </a:pP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обучения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1000125"/>
            <a:ext cx="3478213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3294063"/>
            <a:ext cx="3148013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Прямоугольник 13"/>
          <p:cNvSpPr>
            <a:spLocks noChangeArrowheads="1"/>
          </p:cNvSpPr>
          <p:nvPr/>
        </p:nvSpPr>
        <p:spPr bwMode="auto">
          <a:xfrm>
            <a:off x="3937000" y="777875"/>
            <a:ext cx="52070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sz="1600">
                <a:solidFill>
                  <a:srgbClr val="22222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Дополненная реальность позволяет студентам лучше понять анатомические особенности органа. </a:t>
            </a:r>
          </a:p>
          <a:p>
            <a:pPr algn="just"/>
            <a:r>
              <a:rPr lang="ru-RU" sz="1600">
                <a:solidFill>
                  <a:srgbClr val="22222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Вместе с атласом будет поставляться приложение, скачав которое, можно будет посмотреть на 3D модель органа, о котором студент читает в данный момент. </a:t>
            </a:r>
          </a:p>
          <a:p>
            <a:pPr algn="just"/>
            <a:r>
              <a:rPr lang="ru-RU" sz="1600">
                <a:solidFill>
                  <a:srgbClr val="22222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Приложение под любую платформу, запускается на устройствах под управлением iOS и Android. </a:t>
            </a:r>
            <a:endParaRPr lang="ru-RU" sz="16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513" name="Прямоугольник 14"/>
          <p:cNvSpPr>
            <a:spLocks noChangeArrowheads="1"/>
          </p:cNvSpPr>
          <p:nvPr/>
        </p:nvSpPr>
        <p:spPr bwMode="auto">
          <a:xfrm>
            <a:off x="219075" y="3633788"/>
            <a:ext cx="5356225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sz="1600">
                <a:solidFill>
                  <a:srgbClr val="222222"/>
                </a:solidFill>
              </a:rPr>
              <a:t>Используемая встроенная камера в устройстве позволяет наложить исходную 3D модель на заранее определенный маркер. </a:t>
            </a:r>
          </a:p>
          <a:p>
            <a:pPr algn="just"/>
            <a:r>
              <a:rPr lang="ru-RU" sz="1600">
                <a:solidFill>
                  <a:srgbClr val="222222"/>
                </a:solidFill>
              </a:rPr>
              <a:t>В атласе маркером является изображение органа. Маркером может являться любое изображение. </a:t>
            </a:r>
          </a:p>
          <a:p>
            <a:pPr algn="just"/>
            <a:r>
              <a:rPr lang="ru-RU" sz="1600">
                <a:solidFill>
                  <a:srgbClr val="222222"/>
                </a:solidFill>
              </a:rPr>
              <a:t>В приложении можно менять масштаб отображения органа, вращать в пространстве, а также разделить на части/сегменты некоторые органы</a:t>
            </a:r>
            <a:r>
              <a:rPr lang="ru-RU">
                <a:solidFill>
                  <a:srgbClr val="222222"/>
                </a:solidFill>
              </a:rPr>
              <a:t>.</a:t>
            </a:r>
            <a:endParaRPr lang="ru-RU"/>
          </a:p>
        </p:txBody>
      </p:sp>
      <p:pic>
        <p:nvPicPr>
          <p:cNvPr id="21514" name="Picture 4" descr="http://samsmu.net/samsmu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-25400"/>
            <a:ext cx="7366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0" descr="логотип-кластера-ме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6360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0" y="6294438"/>
            <a:ext cx="9144000" cy="674687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Rektangel 8"/>
          <p:cNvSpPr/>
          <p:nvPr/>
        </p:nvSpPr>
        <p:spPr>
          <a:xfrm>
            <a:off x="0" y="-47625"/>
            <a:ext cx="9144000" cy="658813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Технологии дополненной реальности </a:t>
            </a:r>
          </a:p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в клинической практике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0" y="6437313"/>
            <a:ext cx="9144000" cy="430212"/>
          </a:xfrm>
        </p:spPr>
        <p:txBody>
          <a:bodyPr>
            <a:noAutofit/>
          </a:bodyPr>
          <a:lstStyle/>
          <a:p>
            <a:pPr>
              <a:defRPr/>
            </a:pPr>
            <a:endParaRPr lang="ru-RU" sz="1800" b="1" kern="2000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8788" y="3503613"/>
            <a:ext cx="4516437" cy="2581275"/>
          </a:xfrm>
        </p:spPr>
        <p:txBody>
          <a:bodyPr>
            <a:normAutofit fontScale="85000"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ru-RU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Помощь в анализе и планировании операции на наглядной трехмерной модели, построенной на основе предоперационного КТ исследования.</a:t>
            </a:r>
          </a:p>
          <a:p>
            <a:pPr>
              <a:buFont typeface="Arial" charset="0"/>
              <a:buChar char="•"/>
              <a:defRPr/>
            </a:pPr>
            <a:r>
              <a:rPr lang="ru-RU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Навигация в процессе операции при помощи наложенной на операционное поле визуализации модели и плана операции</a:t>
            </a:r>
          </a:p>
          <a:p>
            <a:pPr>
              <a:buFont typeface="Arial" charset="0"/>
              <a:buChar char="•"/>
              <a:defRPr/>
            </a:pPr>
            <a:r>
              <a:rPr lang="ru-RU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Выполнены успешно более 200 операций </a:t>
            </a:r>
          </a:p>
          <a:p>
            <a:pPr marL="0" indent="0">
              <a:buFont typeface="Arial" charset="0"/>
              <a:buNone/>
              <a:defRPr/>
            </a:pPr>
            <a:endParaRPr lang="ru-RU" sz="1800" dirty="0"/>
          </a:p>
          <a:p>
            <a:pPr>
              <a:buFontTx/>
              <a:buChar char="-"/>
              <a:defRPr/>
            </a:pPr>
            <a:endParaRPr lang="ru-RU" sz="1800" dirty="0" smtClean="0"/>
          </a:p>
          <a:p>
            <a:pPr marL="0" indent="0">
              <a:buFont typeface="Arial" charset="0"/>
              <a:buNone/>
              <a:defRPr/>
            </a:pPr>
            <a:endParaRPr lang="ru-RU" sz="2000" b="1" dirty="0" smtClean="0"/>
          </a:p>
        </p:txBody>
      </p:sp>
      <p:sp>
        <p:nvSpPr>
          <p:cNvPr id="22534" name="AutoShape 2" descr="Отображается файл &quot;IMG_0055.JPG&quot;"/>
          <p:cNvSpPr>
            <a:spLocks noChangeAspect="1" noChangeArrowheads="1"/>
          </p:cNvSpPr>
          <p:nvPr/>
        </p:nvSpPr>
        <p:spPr bwMode="auto">
          <a:xfrm>
            <a:off x="115888" y="-144463"/>
            <a:ext cx="2286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35" name="AutoShape 2" descr="Отображается файл &quot;42х60 просмотр.jpg&quot;"/>
          <p:cNvSpPr>
            <a:spLocks noChangeAspect="1" noChangeArrowheads="1"/>
          </p:cNvSpPr>
          <p:nvPr/>
        </p:nvSpPr>
        <p:spPr bwMode="auto">
          <a:xfrm>
            <a:off x="230188" y="7938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253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752475"/>
            <a:ext cx="2916237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752475"/>
            <a:ext cx="3095625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752475"/>
            <a:ext cx="290830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97488" y="3503613"/>
            <a:ext cx="3863975" cy="20304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atin typeface="Arial" charset="0"/>
                <a:cs typeface="Arial" charset="0"/>
              </a:rPr>
              <a:t>Область применения: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Arial" charset="0"/>
                <a:cs typeface="Arial" charset="0"/>
              </a:rPr>
              <a:t>общая хирургия;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Arial" charset="0"/>
                <a:cs typeface="Arial" charset="0"/>
              </a:rPr>
              <a:t>челюстно-лицевая хирургия;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Arial" charset="0"/>
                <a:cs typeface="Arial" charset="0"/>
              </a:rPr>
              <a:t>травматология и ортопедия;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Arial" charset="0"/>
                <a:cs typeface="Arial" charset="0"/>
              </a:rPr>
              <a:t>хирургия опухолей и пороков развития;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Arial" charset="0"/>
                <a:cs typeface="Arial" charset="0"/>
              </a:rPr>
              <a:t>реконструктивная хирургия</a:t>
            </a:r>
          </a:p>
        </p:txBody>
      </p:sp>
      <p:pic>
        <p:nvPicPr>
          <p:cNvPr id="22540" name="Picture 4" descr="http://samsmu.net/samsmu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-47625"/>
            <a:ext cx="684212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0" descr="логотип-кластера-мед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6360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http://www.inteps-lider.ru/images/new-d/production-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489200"/>
            <a:ext cx="230187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" descr="http://pskdom.ru/bitrix/templates/pskdom-main/images/client/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1" r="22736"/>
          <a:stretch>
            <a:fillRect/>
          </a:stretch>
        </p:blipFill>
        <p:spPr bwMode="auto">
          <a:xfrm>
            <a:off x="1692275" y="3373438"/>
            <a:ext cx="935038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Содержимое 2"/>
          <p:cNvSpPr>
            <a:spLocks noGrp="1"/>
          </p:cNvSpPr>
          <p:nvPr>
            <p:ph idx="1"/>
          </p:nvPr>
        </p:nvSpPr>
        <p:spPr>
          <a:xfrm>
            <a:off x="457200" y="5222875"/>
            <a:ext cx="8229600" cy="1635125"/>
          </a:xfrm>
        </p:spPr>
        <p:txBody>
          <a:bodyPr/>
          <a:lstStyle/>
          <a:p>
            <a:pPr eaLnBrk="1" hangingPunct="1">
              <a:lnSpc>
                <a:spcPts val="1400"/>
              </a:lnSpc>
              <a:buFont typeface="Arial" pitchFamily="34" charset="0"/>
              <a:buNone/>
            </a:pPr>
            <a:r>
              <a:rPr lang="ru-RU" sz="1400" b="1" smtClean="0">
                <a:solidFill>
                  <a:srgbClr val="005EA4"/>
                </a:solidFill>
                <a:latin typeface="Times New Roman" pitchFamily="18" charset="0"/>
                <a:cs typeface="Times New Roman" pitchFamily="18" charset="0"/>
              </a:rPr>
              <a:t>       Индустриальный сектор Кластера:</a:t>
            </a:r>
          </a:p>
          <a:p>
            <a:pPr eaLnBrk="1" hangingPunct="1">
              <a:lnSpc>
                <a:spcPts val="1400"/>
              </a:lnSpc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Предприятия, выпускающие медицинское оборудование и изделия медицинского назначения - 14;</a:t>
            </a:r>
          </a:p>
          <a:p>
            <a:pPr eaLnBrk="1" hangingPunct="1">
              <a:lnSpc>
                <a:spcPts val="1400"/>
              </a:lnSpc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Предприятия фармацевтической промышленности и смежных отраслей - 7;</a:t>
            </a:r>
          </a:p>
          <a:p>
            <a:pPr eaLnBrk="1" hangingPunct="1">
              <a:lnSpc>
                <a:spcPts val="1400"/>
              </a:lnSpc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IT-компании - 8;</a:t>
            </a:r>
          </a:p>
          <a:p>
            <a:pPr eaLnBrk="1" hangingPunct="1">
              <a:lnSpc>
                <a:spcPts val="1400"/>
              </a:lnSpc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Предприятия, для которых медицинское и фармацевтическое направление является непрофильным видом деятельности – 4;</a:t>
            </a:r>
          </a:p>
          <a:p>
            <a:pPr eaLnBrk="1" hangingPunct="1">
              <a:lnSpc>
                <a:spcPts val="1400"/>
              </a:lnSpc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Клинические учреждения – 3.</a:t>
            </a:r>
          </a:p>
          <a:p>
            <a:pPr eaLnBrk="1" hangingPunct="1">
              <a:lnSpc>
                <a:spcPts val="1400"/>
              </a:lnSpc>
            </a:pPr>
            <a:endParaRPr lang="ru-RU" sz="1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ts val="1400"/>
              </a:lnSpc>
            </a:pPr>
            <a:endParaRPr lang="ru-RU" sz="14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Прямоугольник 3"/>
          <p:cNvSpPr>
            <a:spLocks noChangeArrowheads="1"/>
          </p:cNvSpPr>
          <p:nvPr/>
        </p:nvSpPr>
        <p:spPr bwMode="auto">
          <a:xfrm>
            <a:off x="142875" y="4619625"/>
            <a:ext cx="8929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 Кластер базируется на четырех приоритетных в национальном масштабе промышленных комплексах  – медицинской промышленности, фармацевтической промышленности, электроники и ИТ-технологиях. </a:t>
            </a:r>
          </a:p>
        </p:txBody>
      </p:sp>
      <p:pic>
        <p:nvPicPr>
          <p:cNvPr id="5126" name="Picture 2" descr="http://www.raumfahrer.net/forum/yabbfiles/Attachments/up0282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2492375"/>
            <a:ext cx="151288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4" descr="http://img.cataloxy.ru/logofirms/2881/13/1322397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860800"/>
            <a:ext cx="11430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4" descr="&amp;Scy;&amp;acy;&amp;mcy;&amp;acy;&amp;rcy;&amp;acy;&amp;lcy;&amp;iecy;&amp;kcy;&amp;tcy;&amp;rcy;&amp;acy;&amp;vcy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80" b="13953"/>
          <a:stretch>
            <a:fillRect/>
          </a:stretch>
        </p:blipFill>
        <p:spPr bwMode="auto">
          <a:xfrm>
            <a:off x="4060825" y="3706813"/>
            <a:ext cx="7270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6" descr="http://samsud.ru/images/photos/medium/article2716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657475"/>
            <a:ext cx="237648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8" descr="&amp;Lcy;&amp;ocy;&amp;gcy;&amp;ocy;&amp;tcy;&amp;icy;&amp;pcy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3" t="19261" r="9105" b="8511"/>
          <a:stretch>
            <a:fillRect/>
          </a:stretch>
        </p:blipFill>
        <p:spPr bwMode="auto">
          <a:xfrm>
            <a:off x="5038725" y="2994025"/>
            <a:ext cx="124777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2" descr="http://www.pranapharm.ru/img/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108450"/>
            <a:ext cx="2160587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20" descr="http://samara.hh.ru/employer-logo/732117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095750"/>
            <a:ext cx="1647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30" descr="http://www.webzavod.ru/sites/all/themes/bootstrap/img/logo-wz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5" y="2597150"/>
            <a:ext cx="13684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4" name="Прямоугольник 18"/>
          <p:cNvSpPr>
            <a:spLocks noChangeArrowheads="1"/>
          </p:cNvSpPr>
          <p:nvPr/>
        </p:nvSpPr>
        <p:spPr bwMode="auto">
          <a:xfrm>
            <a:off x="214313" y="1174750"/>
            <a:ext cx="600075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1500"/>
              </a:lnSpc>
              <a:buFont typeface="Arial" pitchFamily="34" charset="0"/>
              <a:buChar char="•"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 В деятельности Кластера участвуют 55 организаций: три  региональных министерства, один департамент, предприятия реального сектора экономики в области фармации, ИТ-медицины, биотехнологий, производства медицинских изделий и оборудования, вузы, НИИ. </a:t>
            </a:r>
          </a:p>
          <a:p>
            <a:pPr>
              <a:lnSpc>
                <a:spcPts val="1500"/>
              </a:lnSpc>
              <a:buFont typeface="Arial" pitchFamily="34" charset="0"/>
              <a:buChar char="•"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 ГБОУ ВПО СамГМУ Минздрава России –организация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координатор Кластера </a:t>
            </a:r>
            <a:r>
              <a:rPr lang="ru-RU" sz="1400" i="1">
                <a:latin typeface="Times New Roman" pitchFamily="18" charset="0"/>
                <a:cs typeface="Times New Roman" pitchFamily="18" charset="0"/>
              </a:rPr>
              <a:t>(подписание соглашения о создании кластера 12.09.2014 г.)</a:t>
            </a:r>
          </a:p>
        </p:txBody>
      </p:sp>
      <p:pic>
        <p:nvPicPr>
          <p:cNvPr id="5135" name="Picture 2" descr="C:\Users\sergin\Downloads\documents-export-2014-10-13 (2)\IMG_488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981075"/>
            <a:ext cx="236855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Nadpis 1"/>
          <p:cNvSpPr txBox="1">
            <a:spLocks/>
          </p:cNvSpPr>
          <p:nvPr/>
        </p:nvSpPr>
        <p:spPr bwMode="auto">
          <a:xfrm>
            <a:off x="0" y="-26988"/>
            <a:ext cx="9144000" cy="107950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>
                <a:solidFill>
                  <a:schemeClr val="bg1"/>
                </a:solidFill>
                <a:ea typeface="+mj-ea"/>
              </a:rPr>
              <a:t/>
            </a:r>
            <a:br>
              <a:rPr lang="ru-RU" sz="2000" dirty="0">
                <a:solidFill>
                  <a:schemeClr val="bg1"/>
                </a:solidFill>
                <a:ea typeface="+mj-ea"/>
              </a:rPr>
            </a:br>
            <a:r>
              <a:rPr lang="ru-RU" sz="2000" b="1" dirty="0">
                <a:solidFill>
                  <a:schemeClr val="bg1"/>
                </a:solidFill>
                <a:ea typeface="+mj-ea"/>
              </a:rPr>
              <a:t>Инновационный территориальный к</a:t>
            </a:r>
            <a:r>
              <a:rPr lang="ru-RU" sz="2000" b="1" dirty="0" err="1">
                <a:solidFill>
                  <a:schemeClr val="bg1"/>
                </a:solidFill>
              </a:rPr>
              <a:t>ластер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</a:rPr>
              <a:t>медицинских и фармацевтических технологий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</a:rPr>
              <a:t>Самарской области</a:t>
            </a:r>
          </a:p>
          <a:p>
            <a:pPr algn="ctr" fontAlgn="auto">
              <a:spcAft>
                <a:spcPts val="0"/>
              </a:spcAft>
              <a:defRPr/>
            </a:pPr>
            <a:endParaRPr lang="ru-RU" sz="2000" dirty="0">
              <a:solidFill>
                <a:schemeClr val="bg1"/>
              </a:solidFill>
              <a:ea typeface="+mj-ea"/>
            </a:endParaRPr>
          </a:p>
        </p:txBody>
      </p:sp>
      <p:pic>
        <p:nvPicPr>
          <p:cNvPr id="5137" name="Picture 10" descr="логотип-кластера-мед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26988"/>
            <a:ext cx="865188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4" descr="http://samsmu.net/samsmu_logo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13" y="-44450"/>
            <a:ext cx="1081087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ustomShape 1"/>
          <p:cNvSpPr>
            <a:spLocks noChangeArrowheads="1"/>
          </p:cNvSpPr>
          <p:nvPr/>
        </p:nvSpPr>
        <p:spPr bwMode="auto">
          <a:xfrm>
            <a:off x="-1588" y="7938"/>
            <a:ext cx="9145588" cy="711200"/>
          </a:xfrm>
          <a:prstGeom prst="rect">
            <a:avLst/>
          </a:prstGeom>
          <a:gradFill rotWithShape="0">
            <a:gsLst>
              <a:gs pos="0">
                <a:srgbClr val="F50736"/>
              </a:gs>
              <a:gs pos="100000">
                <a:srgbClr val="A10000"/>
              </a:gs>
            </a:gsLst>
            <a:lin ang="2700000"/>
          </a:gra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55" name="CustomShape 2"/>
          <p:cNvSpPr>
            <a:spLocks noChangeArrowheads="1"/>
          </p:cNvSpPr>
          <p:nvPr/>
        </p:nvSpPr>
        <p:spPr bwMode="auto">
          <a:xfrm>
            <a:off x="12700" y="0"/>
            <a:ext cx="8243888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-17463"/>
            <a:ext cx="690562" cy="73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CustomShape 3"/>
          <p:cNvSpPr>
            <a:spLocks noChangeArrowheads="1"/>
          </p:cNvSpPr>
          <p:nvPr/>
        </p:nvSpPr>
        <p:spPr bwMode="auto">
          <a:xfrm>
            <a:off x="12700" y="7938"/>
            <a:ext cx="8078788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/>
          <a:p>
            <a:pPr algn="ctr"/>
            <a:endParaRPr lang="ru-RU" sz="2000" b="1">
              <a:solidFill>
                <a:srgbClr val="FFFFFF"/>
              </a:solidFill>
              <a:latin typeface="Calibri" pitchFamily="34" charset="0"/>
            </a:endParaRPr>
          </a:p>
          <a:p>
            <a:pPr algn="ctr"/>
            <a:r>
              <a:rPr lang="ru-RU" sz="2000" b="1">
                <a:solidFill>
                  <a:srgbClr val="FFFFFF"/>
                </a:solidFill>
                <a:latin typeface="Calibri" pitchFamily="34" charset="0"/>
              </a:rPr>
              <a:t>Отдел высокопроизводительных вычислений и обработки больших массивов данных  ЦПИ</a:t>
            </a:r>
            <a:endParaRPr lang="ru-RU" sz="2000"/>
          </a:p>
        </p:txBody>
      </p:sp>
      <p:sp>
        <p:nvSpPr>
          <p:cNvPr id="23558" name="CustomShape 4"/>
          <p:cNvSpPr>
            <a:spLocks noChangeArrowheads="1"/>
          </p:cNvSpPr>
          <p:nvPr/>
        </p:nvSpPr>
        <p:spPr bwMode="auto">
          <a:xfrm>
            <a:off x="720725" y="936625"/>
            <a:ext cx="683260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lvl="1">
              <a:buFont typeface="Arial" pitchFamily="34" charset="0"/>
              <a:buChar char="•"/>
            </a:pPr>
            <a:r>
              <a:rPr lang="ru-RU" sz="1600">
                <a:solidFill>
                  <a:srgbClr val="000000"/>
                </a:solidFill>
                <a:ea typeface="ＭＳ Ｐゴシック" pitchFamily="34" charset="-128"/>
              </a:rPr>
              <a:t>В 2015 году впервые в медицинском вузе России создан вычислительный суперкомпьютерный кластер пиковой производительностью 14 Тфлопс</a:t>
            </a:r>
            <a:endParaRPr lang="ru-RU"/>
          </a:p>
          <a:p>
            <a:pPr lvl="1">
              <a:buFont typeface="Arial" pitchFamily="34" charset="0"/>
              <a:buChar char="•"/>
            </a:pPr>
            <a:r>
              <a:rPr lang="ru-RU" sz="1600">
                <a:solidFill>
                  <a:srgbClr val="000000"/>
                </a:solidFill>
                <a:ea typeface="ＭＳ Ｐゴシック" pitchFamily="34" charset="-128"/>
              </a:rPr>
              <a:t>Самарский государственный медицинский университет включен в Суперкомпьютерный консорциум вузов России</a:t>
            </a:r>
            <a:endParaRPr lang="ru-RU"/>
          </a:p>
          <a:p>
            <a:pPr lvl="1">
              <a:buFont typeface="Arial" pitchFamily="34" charset="0"/>
              <a:buChar char="•"/>
            </a:pPr>
            <a:r>
              <a:rPr lang="ru-RU" sz="1600">
                <a:solidFill>
                  <a:srgbClr val="000000"/>
                </a:solidFill>
                <a:ea typeface="ＭＳ Ｐゴシック" pitchFamily="34" charset="-128"/>
              </a:rPr>
              <a:t>Начаты и успешно ведутся исследования с Университетом ИТМО (Санкт-Петербург), МФТИ (Москва)</a:t>
            </a:r>
            <a:endParaRPr lang="ru-RU"/>
          </a:p>
          <a:p>
            <a:pPr lvl="1">
              <a:buFont typeface="Arial" pitchFamily="34" charset="0"/>
              <a:buChar char="•"/>
            </a:pPr>
            <a:r>
              <a:rPr lang="ru-RU" sz="1600">
                <a:solidFill>
                  <a:srgbClr val="000000"/>
                </a:solidFill>
                <a:ea typeface="ＭＳ Ｐゴシック" pitchFamily="34" charset="-128"/>
              </a:rPr>
              <a:t>Проблематика — системы содействия принятия решения, вычислительные технологии в распознавании потоковых данных и медицинских изображений, вычислительная гемодинамика (Flow Vision).</a:t>
            </a:r>
            <a:endParaRPr lang="ru-RU"/>
          </a:p>
          <a:p>
            <a:endParaRPr lang="ru-RU"/>
          </a:p>
        </p:txBody>
      </p:sp>
      <p:pic>
        <p:nvPicPr>
          <p:cNvPr id="23559" name="Рисунок 3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3816350"/>
            <a:ext cx="197008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CustomShape 5"/>
          <p:cNvSpPr>
            <a:spLocks noChangeArrowheads="1"/>
          </p:cNvSpPr>
          <p:nvPr/>
        </p:nvSpPr>
        <p:spPr bwMode="auto">
          <a:xfrm>
            <a:off x="1427163" y="6388100"/>
            <a:ext cx="1776412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r>
              <a:rPr lang="ru-RU" sz="1100"/>
              <a:t>Расчет кровотока в </a:t>
            </a:r>
            <a:endParaRPr lang="ru-RU"/>
          </a:p>
          <a:p>
            <a:pPr algn="ctr"/>
            <a:r>
              <a:rPr lang="ru-RU" sz="1100"/>
              <a:t>камерах сердца</a:t>
            </a:r>
            <a:endParaRPr lang="ru-RU"/>
          </a:p>
        </p:txBody>
      </p:sp>
      <p:pic>
        <p:nvPicPr>
          <p:cNvPr id="23561" name="Рисунок 3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3816350"/>
            <a:ext cx="48672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CustomShape 6"/>
          <p:cNvSpPr>
            <a:spLocks noChangeArrowheads="1"/>
          </p:cNvSpPr>
          <p:nvPr/>
        </p:nvSpPr>
        <p:spPr bwMode="auto">
          <a:xfrm>
            <a:off x="5280025" y="6389688"/>
            <a:ext cx="1776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algn="ctr"/>
            <a:r>
              <a:rPr lang="ru-RU" sz="1100"/>
              <a:t>Общий вид двух нод СК кластера </a:t>
            </a:r>
            <a:endParaRPr lang="ru-RU"/>
          </a:p>
        </p:txBody>
      </p:sp>
      <p:pic>
        <p:nvPicPr>
          <p:cNvPr id="23563" name="Picture 10" descr="логотип-кластера-мед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6360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ustomShape 1"/>
          <p:cNvSpPr>
            <a:spLocks noChangeArrowheads="1"/>
          </p:cNvSpPr>
          <p:nvPr/>
        </p:nvSpPr>
        <p:spPr bwMode="auto">
          <a:xfrm>
            <a:off x="-1588" y="7938"/>
            <a:ext cx="9145588" cy="711200"/>
          </a:xfrm>
          <a:prstGeom prst="rect">
            <a:avLst/>
          </a:prstGeom>
          <a:gradFill rotWithShape="0">
            <a:gsLst>
              <a:gs pos="0">
                <a:srgbClr val="F50736"/>
              </a:gs>
              <a:gs pos="100000">
                <a:srgbClr val="A10000"/>
              </a:gs>
            </a:gsLst>
            <a:lin ang="2700000"/>
          </a:gra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579" name="CustomShape 2"/>
          <p:cNvSpPr>
            <a:spLocks noChangeArrowheads="1"/>
          </p:cNvSpPr>
          <p:nvPr/>
        </p:nvSpPr>
        <p:spPr bwMode="auto">
          <a:xfrm>
            <a:off x="12700" y="0"/>
            <a:ext cx="8243888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63" y="44450"/>
            <a:ext cx="61912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CustomShape 3"/>
          <p:cNvSpPr>
            <a:spLocks noChangeArrowheads="1"/>
          </p:cNvSpPr>
          <p:nvPr/>
        </p:nvSpPr>
        <p:spPr bwMode="auto">
          <a:xfrm>
            <a:off x="431800" y="79375"/>
            <a:ext cx="76596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/>
          <a:p>
            <a:pPr algn="ctr"/>
            <a:r>
              <a:rPr lang="ru-RU" sz="2000" b="1">
                <a:solidFill>
                  <a:srgbClr val="FFFFFF"/>
                </a:solidFill>
                <a:latin typeface="Calibri" pitchFamily="34" charset="0"/>
              </a:rPr>
              <a:t>Создание аппаратных комплексов для ПАКС-системы</a:t>
            </a:r>
            <a:endParaRPr lang="ru-RU"/>
          </a:p>
        </p:txBody>
      </p:sp>
      <p:pic>
        <p:nvPicPr>
          <p:cNvPr id="24582" name="Рисунок 3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108075"/>
            <a:ext cx="8759825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0" descr="логотип-кластера-ме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6360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ustomShape 1"/>
          <p:cNvSpPr>
            <a:spLocks noChangeArrowheads="1"/>
          </p:cNvSpPr>
          <p:nvPr/>
        </p:nvSpPr>
        <p:spPr bwMode="auto">
          <a:xfrm>
            <a:off x="-1588" y="7938"/>
            <a:ext cx="9145588" cy="711200"/>
          </a:xfrm>
          <a:prstGeom prst="rect">
            <a:avLst/>
          </a:prstGeom>
          <a:gradFill rotWithShape="0">
            <a:gsLst>
              <a:gs pos="0">
                <a:srgbClr val="F50736"/>
              </a:gs>
              <a:gs pos="100000">
                <a:srgbClr val="A10000"/>
              </a:gs>
            </a:gsLst>
            <a:lin ang="2700000"/>
          </a:gra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03" name="CustomShape 2"/>
          <p:cNvSpPr>
            <a:spLocks noChangeArrowheads="1"/>
          </p:cNvSpPr>
          <p:nvPr/>
        </p:nvSpPr>
        <p:spPr bwMode="auto">
          <a:xfrm>
            <a:off x="12700" y="0"/>
            <a:ext cx="8243888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63" y="44450"/>
            <a:ext cx="61912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CustomShape 3"/>
          <p:cNvSpPr>
            <a:spLocks noChangeArrowheads="1"/>
          </p:cNvSpPr>
          <p:nvPr/>
        </p:nvSpPr>
        <p:spPr bwMode="auto">
          <a:xfrm>
            <a:off x="431800" y="79375"/>
            <a:ext cx="76596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/>
          <a:p>
            <a:pPr algn="ctr"/>
            <a:r>
              <a:rPr lang="ru-RU" sz="2000" b="1">
                <a:solidFill>
                  <a:srgbClr val="FFFFFF"/>
                </a:solidFill>
                <a:latin typeface="Calibri" pitchFamily="34" charset="0"/>
              </a:rPr>
              <a:t>Программный продукт ”Луч-С” - ПАКС-система</a:t>
            </a:r>
            <a:endParaRPr lang="ru-RU"/>
          </a:p>
        </p:txBody>
      </p:sp>
      <p:pic>
        <p:nvPicPr>
          <p:cNvPr id="25606" name="Рисунок 3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936625"/>
            <a:ext cx="770255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0" descr="логотип-кластера-ме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6360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ustomShape 1"/>
          <p:cNvSpPr>
            <a:spLocks noChangeArrowheads="1"/>
          </p:cNvSpPr>
          <p:nvPr/>
        </p:nvSpPr>
        <p:spPr bwMode="auto">
          <a:xfrm flipH="1">
            <a:off x="0" y="6294438"/>
            <a:ext cx="9142413" cy="673100"/>
          </a:xfrm>
          <a:prstGeom prst="rect">
            <a:avLst/>
          </a:prstGeom>
          <a:gradFill rotWithShape="0">
            <a:gsLst>
              <a:gs pos="0">
                <a:srgbClr val="004799"/>
              </a:gs>
              <a:gs pos="100000">
                <a:srgbClr val="177FC2"/>
              </a:gs>
            </a:gsLst>
            <a:lin ang="18600000"/>
          </a:gradFill>
          <a:ln>
            <a:noFill/>
          </a:ln>
          <a:extLst>
            <a:ext uri="{91240B29-F687-4F45-9708-019B960494DF}">
              <a14:hiddenLine xmlns:a14="http://schemas.microsoft.com/office/drawing/2010/main" w="255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27" name="CustomShape 2"/>
          <p:cNvSpPr>
            <a:spLocks noChangeArrowheads="1"/>
          </p:cNvSpPr>
          <p:nvPr/>
        </p:nvSpPr>
        <p:spPr bwMode="auto">
          <a:xfrm>
            <a:off x="0" y="0"/>
            <a:ext cx="9144000" cy="739775"/>
          </a:xfrm>
          <a:prstGeom prst="rect">
            <a:avLst/>
          </a:prstGeom>
          <a:gradFill rotWithShape="0">
            <a:gsLst>
              <a:gs pos="0">
                <a:srgbClr val="F50736"/>
              </a:gs>
              <a:gs pos="100000">
                <a:srgbClr val="C00000"/>
              </a:gs>
            </a:gsLst>
            <a:lin ang="16800000"/>
          </a:gra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/>
          <a:p>
            <a:pPr algn="ctr"/>
            <a:r>
              <a:rPr lang="ru-RU" sz="2200" b="1">
                <a:solidFill>
                  <a:srgbClr val="FFFFFF"/>
                </a:solidFill>
                <a:latin typeface="Tahoma" pitchFamily="34" charset="0"/>
                <a:ea typeface="ＭＳ Ｐゴシック" pitchFamily="34" charset="-128"/>
              </a:rPr>
              <a:t> </a:t>
            </a:r>
            <a:r>
              <a:rPr lang="ru-RU" sz="2200">
                <a:solidFill>
                  <a:srgbClr val="FFFFFF"/>
                </a:solidFill>
                <a:latin typeface="Tahoma" pitchFamily="34" charset="0"/>
                <a:ea typeface="ＭＳ Ｐゴシック" pitchFamily="34" charset="-128"/>
              </a:rPr>
              <a:t>Автоматизированная информационная система </a:t>
            </a:r>
            <a:endParaRPr lang="ru-RU"/>
          </a:p>
          <a:p>
            <a:pPr algn="ctr"/>
            <a:r>
              <a:rPr lang="ru-RU" sz="2200">
                <a:solidFill>
                  <a:srgbClr val="FFFFFF"/>
                </a:solidFill>
                <a:latin typeface="Tahoma" pitchFamily="34" charset="0"/>
                <a:ea typeface="ＭＳ Ｐゴシック" pitchFamily="34" charset="-128"/>
              </a:rPr>
              <a:t>"Нефрология. Диализ. Трансплантация"</a:t>
            </a:r>
            <a:endParaRPr lang="ru-RU"/>
          </a:p>
        </p:txBody>
      </p:sp>
      <p:sp>
        <p:nvSpPr>
          <p:cNvPr id="26628" name="CustomShape 3"/>
          <p:cNvSpPr>
            <a:spLocks noChangeArrowheads="1"/>
          </p:cNvSpPr>
          <p:nvPr/>
        </p:nvSpPr>
        <p:spPr bwMode="auto">
          <a:xfrm>
            <a:off x="0" y="6200775"/>
            <a:ext cx="9144000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29" name="CustomShape 4"/>
          <p:cNvSpPr>
            <a:spLocks noChangeArrowheads="1"/>
          </p:cNvSpPr>
          <p:nvPr/>
        </p:nvSpPr>
        <p:spPr bwMode="auto">
          <a:xfrm>
            <a:off x="4895850" y="876300"/>
            <a:ext cx="4049713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endParaRPr lang="ru-RU"/>
          </a:p>
          <a:p>
            <a:r>
              <a:rPr lang="ru-RU" sz="1500">
                <a:solidFill>
                  <a:srgbClr val="000000"/>
                </a:solidFill>
                <a:latin typeface="Calibri" pitchFamily="34" charset="0"/>
              </a:rPr>
              <a:t>Разрабатывается совместно с министерством здравоохранения Самарской области.</a:t>
            </a:r>
            <a:endParaRPr lang="ru-RU"/>
          </a:p>
          <a:p>
            <a:r>
              <a:rPr lang="ru-RU" sz="1500">
                <a:solidFill>
                  <a:srgbClr val="000000"/>
                </a:solidFill>
                <a:latin typeface="Calibri" pitchFamily="34" charset="0"/>
              </a:rPr>
              <a:t>Содержит компоненты принятия решения.</a:t>
            </a:r>
            <a:endParaRPr lang="ru-RU"/>
          </a:p>
          <a:p>
            <a:r>
              <a:rPr lang="ru-RU" sz="1500">
                <a:solidFill>
                  <a:srgbClr val="000000"/>
                </a:solidFill>
                <a:latin typeface="Calibri" pitchFamily="34" charset="0"/>
              </a:rPr>
              <a:t>В настоящее время запущены в рабочую эксплуатацию следующие модули - "Органное донорство", ”Амбулаторная служба”, ”Отчеты баз органного донорства”, ”Лаборатория”</a:t>
            </a:r>
            <a:endParaRPr lang="ru-RU"/>
          </a:p>
        </p:txBody>
      </p:sp>
      <p:sp>
        <p:nvSpPr>
          <p:cNvPr id="26630" name="CustomShape 5"/>
          <p:cNvSpPr>
            <a:spLocks noChangeArrowheads="1"/>
          </p:cNvSpPr>
          <p:nvPr/>
        </p:nvSpPr>
        <p:spPr bwMode="auto">
          <a:xfrm>
            <a:off x="115888" y="-144463"/>
            <a:ext cx="2286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1" name="CustomShape 6"/>
          <p:cNvSpPr>
            <a:spLocks noChangeArrowheads="1"/>
          </p:cNvSpPr>
          <p:nvPr/>
        </p:nvSpPr>
        <p:spPr bwMode="auto">
          <a:xfrm>
            <a:off x="231775" y="7938"/>
            <a:ext cx="2270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2" name="CustomShape 7"/>
          <p:cNvSpPr>
            <a:spLocks noChangeArrowheads="1"/>
          </p:cNvSpPr>
          <p:nvPr/>
        </p:nvSpPr>
        <p:spPr bwMode="auto">
          <a:xfrm>
            <a:off x="5473700" y="4324350"/>
            <a:ext cx="34544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algn="ctr"/>
            <a:r>
              <a:rPr lang="ru-RU" sz="1500">
                <a:solidFill>
                  <a:srgbClr val="000000"/>
                </a:solidFill>
                <a:ea typeface="ＭＳ Ｐゴシック" pitchFamily="34" charset="-128"/>
              </a:rPr>
              <a:t>Применяется расчет качества донорских органов и оптимизация подбора </a:t>
            </a:r>
            <a:endParaRPr lang="ru-RU"/>
          </a:p>
          <a:p>
            <a:pPr algn="ctr"/>
            <a:r>
              <a:rPr lang="ru-RU" sz="1500">
                <a:solidFill>
                  <a:srgbClr val="000000"/>
                </a:solidFill>
                <a:ea typeface="ＭＳ Ｐゴシック" pitchFamily="34" charset="-128"/>
              </a:rPr>
              <a:t>их по математическим критериям.</a:t>
            </a:r>
            <a:endParaRPr lang="ru-RU"/>
          </a:p>
        </p:txBody>
      </p:sp>
      <p:pic>
        <p:nvPicPr>
          <p:cNvPr id="26633" name="Рисунок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936625"/>
            <a:ext cx="454501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275" y="-53975"/>
            <a:ext cx="7207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Рисунок 3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3671888"/>
            <a:ext cx="5129212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0" descr="логотип-кластера-ме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6360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одзаголовок 2"/>
          <p:cNvSpPr txBox="1">
            <a:spLocks/>
          </p:cNvSpPr>
          <p:nvPr/>
        </p:nvSpPr>
        <p:spPr bwMode="auto">
          <a:xfrm>
            <a:off x="585788" y="666750"/>
            <a:ext cx="3544887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endParaRPr lang="ru-RU" sz="160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ru-RU" sz="1600" b="1">
                <a:latin typeface="Calibri" pitchFamily="34" charset="0"/>
              </a:rPr>
              <a:t>Система предназначена для определения положения челюсти пациента и бора, что позволяет оценить правильность сверления отверстия в кости, учитывая глубину и угловые отклонения, при выполнении имплантации.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endParaRPr lang="ru-RU" sz="160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ru-RU" sz="1600">
                <a:latin typeface="Calibri" pitchFamily="34" charset="0"/>
              </a:rPr>
              <a:t>На основании проведенных томографических исследований строится предварительная 3</a:t>
            </a:r>
            <a:r>
              <a:rPr lang="en-US" sz="1600">
                <a:latin typeface="Calibri" pitchFamily="34" charset="0"/>
              </a:rPr>
              <a:t>D </a:t>
            </a:r>
            <a:r>
              <a:rPr lang="ru-RU" sz="1600">
                <a:latin typeface="Calibri" pitchFamily="34" charset="0"/>
              </a:rPr>
              <a:t> модель области операции. Рассчитывается размер подготавливаемого отверстия под имплантат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endParaRPr lang="ru-RU" sz="160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ru-RU" sz="1600">
                <a:latin typeface="Calibri" pitchFamily="34" charset="0"/>
              </a:rPr>
              <a:t>Проецируется электронный шаблон челюсти , фиксирующий ориентацию и положение инструмента для создания заданного программой размера отверстия под имплантат.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endParaRPr lang="ru-RU" sz="1600">
              <a:latin typeface="Calibri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flipH="1">
            <a:off x="0" y="6183313"/>
            <a:ext cx="9144000" cy="674687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Rektangel 8"/>
          <p:cNvSpPr/>
          <p:nvPr/>
        </p:nvSpPr>
        <p:spPr>
          <a:xfrm>
            <a:off x="0" y="0"/>
            <a:ext cx="9144000" cy="658813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6183313"/>
            <a:ext cx="9144000" cy="666750"/>
          </a:xfrm>
        </p:spPr>
        <p:txBody>
          <a:bodyPr>
            <a:noAutofit/>
          </a:bodyPr>
          <a:lstStyle/>
          <a:p>
            <a:pPr>
              <a:defRPr/>
            </a:pPr>
            <a:endParaRPr lang="ru-RU" sz="1800" b="1" kern="2000" dirty="0">
              <a:solidFill>
                <a:schemeClr val="bg1"/>
              </a:solidFill>
            </a:endParaRPr>
          </a:p>
        </p:txBody>
      </p:sp>
      <p:sp>
        <p:nvSpPr>
          <p:cNvPr id="27654" name="Заголовок 1"/>
          <p:cNvSpPr txBox="1">
            <a:spLocks/>
          </p:cNvSpPr>
          <p:nvPr/>
        </p:nvSpPr>
        <p:spPr bwMode="auto">
          <a:xfrm>
            <a:off x="0" y="0"/>
            <a:ext cx="91440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2800" b="1">
                <a:solidFill>
                  <a:schemeClr val="bg1"/>
                </a:solidFill>
                <a:latin typeface="Calibri" pitchFamily="34" charset="0"/>
              </a:rPr>
              <a:t>Навигационная система для челюстно-лицевой хирургии </a:t>
            </a:r>
          </a:p>
          <a:p>
            <a:pPr algn="ctr" eaLnBrk="1" hangingPunct="1">
              <a:lnSpc>
                <a:spcPct val="90000"/>
              </a:lnSpc>
            </a:pPr>
            <a:endParaRPr lang="ru-RU" sz="2800" b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765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787400"/>
            <a:ext cx="3714750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033713"/>
            <a:ext cx="37084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4" descr="http://samsmu.net/samsmu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0"/>
            <a:ext cx="6921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 descr="логотип-кластера-ме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6360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0" y="6294438"/>
            <a:ext cx="9144000" cy="674687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Rektangel 8"/>
          <p:cNvSpPr/>
          <p:nvPr/>
        </p:nvSpPr>
        <p:spPr>
          <a:xfrm>
            <a:off x="0" y="0"/>
            <a:ext cx="9144000" cy="658813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0" y="6200775"/>
            <a:ext cx="9144000" cy="666750"/>
          </a:xfrm>
        </p:spPr>
        <p:txBody>
          <a:bodyPr>
            <a:noAutofit/>
          </a:bodyPr>
          <a:lstStyle/>
          <a:p>
            <a:pPr>
              <a:defRPr/>
            </a:pPr>
            <a:endParaRPr lang="ru-RU" sz="1800" b="1" kern="2000" dirty="0">
              <a:solidFill>
                <a:schemeClr val="bg1"/>
              </a:solidFill>
            </a:endParaRPr>
          </a:p>
        </p:txBody>
      </p:sp>
      <p:sp>
        <p:nvSpPr>
          <p:cNvPr id="28677" name="Заголовок 1"/>
          <p:cNvSpPr txBox="1">
            <a:spLocks/>
          </p:cNvSpPr>
          <p:nvPr/>
        </p:nvSpPr>
        <p:spPr bwMode="auto">
          <a:xfrm>
            <a:off x="0" y="0"/>
            <a:ext cx="91440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2800" b="1">
                <a:solidFill>
                  <a:schemeClr val="bg1"/>
                </a:solidFill>
                <a:latin typeface="Calibri" pitchFamily="34" charset="0"/>
              </a:rPr>
              <a:t>Нейроинтерфейс «Мозг-Компьютер»</a:t>
            </a:r>
          </a:p>
        </p:txBody>
      </p:sp>
      <p:sp>
        <p:nvSpPr>
          <p:cNvPr id="28678" name="AutoShape 2" descr="Отображается файл &quot;IMG_0055.JPG&quot;"/>
          <p:cNvSpPr>
            <a:spLocks noChangeAspect="1" noChangeArrowheads="1"/>
          </p:cNvSpPr>
          <p:nvPr/>
        </p:nvSpPr>
        <p:spPr bwMode="auto">
          <a:xfrm>
            <a:off x="115888" y="-144463"/>
            <a:ext cx="2286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79" name="TextBox 15"/>
          <p:cNvSpPr txBox="1">
            <a:spLocks noChangeArrowheads="1"/>
          </p:cNvSpPr>
          <p:nvPr/>
        </p:nvSpPr>
        <p:spPr bwMode="auto">
          <a:xfrm>
            <a:off x="3214688" y="887413"/>
            <a:ext cx="5449887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b="1"/>
              <a:t>Для управления внешними устройствами</a:t>
            </a:r>
          </a:p>
          <a:p>
            <a:pPr algn="just" eaLnBrk="1" hangingPunct="1"/>
            <a:r>
              <a:rPr lang="ru-RU" sz="1700">
                <a:solidFill>
                  <a:srgbClr val="222222"/>
                </a:solidFill>
              </a:rPr>
              <a:t>Технология определения специфичности сигналов электрической активности головного мозга, соответствующих движениям различных конечностей и позволяющая использовать его в качестве управляющего сигнала для внешних исполнительных устройств.</a:t>
            </a:r>
          </a:p>
          <a:p>
            <a:pPr algn="just" eaLnBrk="1" hangingPunct="1"/>
            <a:r>
              <a:rPr lang="ru-RU" sz="1700">
                <a:solidFill>
                  <a:srgbClr val="222222"/>
                </a:solidFill>
              </a:rPr>
              <a:t> На данный момент удается интерпретировать электрические сигнала головного мозга с получением четырех степеней свободы.</a:t>
            </a:r>
          </a:p>
          <a:p>
            <a:pPr algn="just" eaLnBrk="1" hangingPunct="1"/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214688" y="3389313"/>
            <a:ext cx="5775325" cy="273050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Font typeface="Arial" charset="0"/>
              <a:buNone/>
              <a:defRPr/>
            </a:pPr>
            <a:endParaRPr lang="ru-RU" sz="1800" b="1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Arial" charset="0"/>
              <a:buNone/>
              <a:defRPr/>
            </a:pP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реабилитации пациентов с двигательными </a:t>
            </a: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нарушениями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Font typeface="Arial" charset="0"/>
              <a:buNone/>
              <a:defRPr/>
            </a:pPr>
            <a:r>
              <a:rPr lang="ru-RU" sz="1700" dirty="0">
                <a:solidFill>
                  <a:srgbClr val="222222"/>
                </a:solidFill>
                <a:latin typeface="arial" panose="020B0604020202020204" pitchFamily="34" charset="0"/>
              </a:rPr>
              <a:t>Интерпретация электрической активности головного мозга как управляющего сигнала в ответ на то или иное намерение (желание) позволит облегчить пациентам с выраженными двигательными нарушениями осуществлять контакт с внешней средой. Полученные четыре независимых сигнала позволят уменьшить зависимость таких пациентов от обслуживающего персонала и расширят мобильность данных пациентов, давая им например возможность управления креслом каталкой. Позволит получить возможность управлять  кнопками вызова персонала или сообщать о своих желаниях и потребностях дистанционно.</a:t>
            </a:r>
          </a:p>
          <a:p>
            <a:pPr>
              <a:buFont typeface="Arial" charset="0"/>
              <a:buChar char="•"/>
              <a:defRPr/>
            </a:pPr>
            <a:endParaRPr lang="ru-RU" dirty="0"/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3438525"/>
            <a:ext cx="2170112" cy="269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8682" name="Изображение 2" descr="DSC_03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887413"/>
            <a:ext cx="231775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4" descr="http://samsmu.net/samsmu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638" y="-55563"/>
            <a:ext cx="741362" cy="714376"/>
          </a:xfrm>
          <a:prstGeom prst="rect">
            <a:avLst/>
          </a:prstGeom>
          <a:solidFill>
            <a:srgbClr val="F507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0" descr="логотип-кластера-ме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6360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endParaRPr lang="ru-RU" sz="2000" smtClean="0">
              <a:solidFill>
                <a:schemeClr val="accent2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68413"/>
            <a:ext cx="4114800" cy="518318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Технология реабилитации больных  на основе дополненной </a:t>
            </a: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реальности</a:t>
            </a:r>
          </a:p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endParaRPr lang="ru-RU" sz="14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endParaRPr lang="ru-RU" sz="1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endParaRPr lang="ru-RU" sz="1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Технология “</a:t>
            </a:r>
            <a:r>
              <a:rPr lang="en-US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</a:t>
            </a:r>
            <a:r>
              <a:rPr lang="ru-RU" sz="1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ongue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touch-pad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”  для управления опциями компьютера пациентами с ограниченными двигательными возможностями 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ru-RU" sz="1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ru-RU" sz="14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ru-RU" sz="1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Разработка устройства и методики обучения во сне </a:t>
            </a:r>
            <a:endParaRPr lang="ru-RU" sz="14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endParaRPr lang="ru-RU" sz="1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Терапевтическая 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лампа </a:t>
            </a: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(Опытный </a:t>
            </a: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образец).</a:t>
            </a:r>
          </a:p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endParaRPr lang="ru-RU" sz="1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Технология восстановления целостности поврежденного нерва </a:t>
            </a: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sz="1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ru-RU" sz="14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ru-RU" sz="1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ru-RU" sz="1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Устройство для воздействия на биоритмы  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ru-RU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</a:t>
            </a:r>
            <a:r>
              <a:rPr lang="ru-RU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человека</a:t>
            </a:r>
            <a:endParaRPr lang="ru-RU" sz="1400" dirty="0"/>
          </a:p>
        </p:txBody>
      </p:sp>
      <p:pic>
        <p:nvPicPr>
          <p:cNvPr id="29700" name="Изображение 3" descr="original.jpeg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7763" y="2205038"/>
            <a:ext cx="2916237" cy="1262062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1" name="AutoShape 7"/>
          <p:cNvSpPr>
            <a:spLocks noChangeArrowheads="1"/>
          </p:cNvSpPr>
          <p:nvPr/>
        </p:nvSpPr>
        <p:spPr bwMode="auto">
          <a:xfrm flipV="1">
            <a:off x="4140200" y="2636838"/>
            <a:ext cx="2232025" cy="71437"/>
          </a:xfrm>
          <a:prstGeom prst="rightArrow">
            <a:avLst>
              <a:gd name="adj1" fmla="val 50000"/>
              <a:gd name="adj2" fmla="val 78111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9702" name="Picture 8" descr="DSC_1619[1]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1" t="15169" r="8018" b="23917"/>
          <a:stretch>
            <a:fillRect/>
          </a:stretch>
        </p:blipFill>
        <p:spPr>
          <a:xfrm>
            <a:off x="7308850" y="4076700"/>
            <a:ext cx="811213" cy="14398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3" name="AutoShape 10"/>
          <p:cNvSpPr>
            <a:spLocks noChangeArrowheads="1"/>
          </p:cNvSpPr>
          <p:nvPr/>
        </p:nvSpPr>
        <p:spPr bwMode="auto">
          <a:xfrm>
            <a:off x="4356100" y="4292600"/>
            <a:ext cx="2952750" cy="142875"/>
          </a:xfrm>
          <a:prstGeom prst="rightArrow">
            <a:avLst>
              <a:gd name="adj1" fmla="val 50000"/>
              <a:gd name="adj2" fmla="val 5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9704" name="AutoShape 13"/>
          <p:cNvSpPr>
            <a:spLocks noChangeArrowheads="1"/>
          </p:cNvSpPr>
          <p:nvPr/>
        </p:nvSpPr>
        <p:spPr bwMode="auto">
          <a:xfrm>
            <a:off x="4284663" y="6165850"/>
            <a:ext cx="2160587" cy="71438"/>
          </a:xfrm>
          <a:prstGeom prst="rightArrow">
            <a:avLst>
              <a:gd name="adj1" fmla="val 50000"/>
              <a:gd name="adj2" fmla="val 75610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9705" name="Picture 14" descr="DSC_1421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8" t="43387" r="13173" b="36252"/>
          <a:stretch>
            <a:fillRect/>
          </a:stretch>
        </p:blipFill>
        <p:spPr bwMode="auto">
          <a:xfrm>
            <a:off x="6588125" y="5549900"/>
            <a:ext cx="1871663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706" name="Object 15"/>
          <p:cNvGraphicFramePr>
            <a:graphicFrameLocks noChangeAspect="1"/>
          </p:cNvGraphicFramePr>
          <p:nvPr/>
        </p:nvGraphicFramePr>
        <p:xfrm>
          <a:off x="3924300" y="2836863"/>
          <a:ext cx="2376488" cy="133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7" name="Слайд" r:id="rId6" imgW="6096172" imgH="3429074" progId="PowerPoint.Slide.8">
                  <p:embed/>
                </p:oleObj>
              </mc:Choice>
              <mc:Fallback>
                <p:oleObj name="Слайд" r:id="rId6" imgW="6096172" imgH="3429074" progId="PowerPoint.Slide.8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2836863"/>
                        <a:ext cx="2376488" cy="133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7" name="AutoShape 16"/>
          <p:cNvSpPr>
            <a:spLocks noChangeArrowheads="1"/>
          </p:cNvSpPr>
          <p:nvPr/>
        </p:nvSpPr>
        <p:spPr bwMode="auto">
          <a:xfrm>
            <a:off x="3203575" y="3573463"/>
            <a:ext cx="720725" cy="144462"/>
          </a:xfrm>
          <a:prstGeom prst="rightArrow">
            <a:avLst>
              <a:gd name="adj1" fmla="val 50000"/>
              <a:gd name="adj2" fmla="val 12472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9708" name="Picture 2" descr="C:\Users\ОГ\Desktop\Агаагагага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581525"/>
            <a:ext cx="120491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9" name="AutoShape 18"/>
          <p:cNvSpPr>
            <a:spLocks noChangeArrowheads="1"/>
          </p:cNvSpPr>
          <p:nvPr/>
        </p:nvSpPr>
        <p:spPr bwMode="auto">
          <a:xfrm>
            <a:off x="3851275" y="5013325"/>
            <a:ext cx="1152525" cy="144463"/>
          </a:xfrm>
          <a:prstGeom prst="rightArrow">
            <a:avLst>
              <a:gd name="adj1" fmla="val 50000"/>
              <a:gd name="adj2" fmla="val 1994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9710" name="AutoShape 22"/>
          <p:cNvSpPr>
            <a:spLocks noChangeArrowheads="1"/>
          </p:cNvSpPr>
          <p:nvPr/>
        </p:nvSpPr>
        <p:spPr bwMode="auto">
          <a:xfrm>
            <a:off x="3924300" y="1700213"/>
            <a:ext cx="720725" cy="144462"/>
          </a:xfrm>
          <a:prstGeom prst="rightArrow">
            <a:avLst>
              <a:gd name="adj1" fmla="val 50000"/>
              <a:gd name="adj2" fmla="val 12472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9711" name="Рисунок 37" descr="3а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341438"/>
            <a:ext cx="1152525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Содержимое 31" descr="1а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981075"/>
            <a:ext cx="129540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3" name="CustomShape 1"/>
          <p:cNvSpPr>
            <a:spLocks noChangeArrowheads="1"/>
          </p:cNvSpPr>
          <p:nvPr/>
        </p:nvSpPr>
        <p:spPr bwMode="auto">
          <a:xfrm>
            <a:off x="-1588" y="7938"/>
            <a:ext cx="9145588" cy="711200"/>
          </a:xfrm>
          <a:prstGeom prst="rect">
            <a:avLst/>
          </a:prstGeom>
          <a:gradFill rotWithShape="0">
            <a:gsLst>
              <a:gs pos="0">
                <a:srgbClr val="F50736"/>
              </a:gs>
              <a:gs pos="100000">
                <a:srgbClr val="A10000"/>
              </a:gs>
            </a:gsLst>
            <a:lin ang="2700000"/>
          </a:gra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9714" name="Picture 4" descr="http://samsmu.net/samsmu_log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638" y="7938"/>
            <a:ext cx="741362" cy="714375"/>
          </a:xfrm>
          <a:prstGeom prst="rect">
            <a:avLst/>
          </a:prstGeom>
          <a:solidFill>
            <a:srgbClr val="F507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5" name="TextBox 1"/>
          <p:cNvSpPr txBox="1">
            <a:spLocks noChangeArrowheads="1"/>
          </p:cNvSpPr>
          <p:nvPr/>
        </p:nvSpPr>
        <p:spPr bwMode="auto">
          <a:xfrm>
            <a:off x="173038" y="0"/>
            <a:ext cx="7934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sz="2000"/>
              <a:t>Прикладные технологические разработки</a:t>
            </a:r>
          </a:p>
        </p:txBody>
      </p:sp>
      <p:pic>
        <p:nvPicPr>
          <p:cNvPr id="29716" name="Picture 10" descr="логотип-кластера-мед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6360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771650"/>
            <a:ext cx="9109075" cy="1370013"/>
          </a:xfrm>
        </p:spPr>
        <p:txBody>
          <a:bodyPr/>
          <a:lstStyle/>
          <a:p>
            <a:endParaRPr lang="ru-RU" sz="2400" smtClean="0">
              <a:solidFill>
                <a:schemeClr val="accent2"/>
              </a:solidFill>
            </a:endParaRPr>
          </a:p>
        </p:txBody>
      </p:sp>
      <p:pic>
        <p:nvPicPr>
          <p:cNvPr id="30723" name="Picture 2" descr="http://www.cmmmagazine.com/downloads/1113/download/Figure%202%20c.jpg?cb=d47ac36e30d8919fa2dce01c7f7740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722313"/>
            <a:ext cx="200818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http://www.sle.sharp.co.uk/sharp/apps/sle-web/research/health_medical/lab-on-a-chi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300" y="700088"/>
            <a:ext cx="20447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 flipH="1">
            <a:off x="0" y="6294438"/>
            <a:ext cx="9144000" cy="674687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0"/>
            <a:ext cx="9144000" cy="717550"/>
          </a:xfrm>
          <a:prstGeom prst="rect">
            <a:avLst/>
          </a:prstGeom>
          <a:solidFill>
            <a:srgbClr val="F50736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Научно-образовательный центр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«Медицинские диагностические микросистемы</a:t>
            </a:r>
            <a:r>
              <a:rPr lang="ru-RU" sz="2400" dirty="0" smtClean="0">
                <a:solidFill>
                  <a:schemeClr val="bg1"/>
                </a:solidFill>
              </a:rPr>
              <a:t>»</a:t>
            </a:r>
            <a:endParaRPr lang="ru-RU" sz="2400" b="1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0727" name="Picture 4" descr="http://samsmu.net/samsmu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638" y="7938"/>
            <a:ext cx="741362" cy="714375"/>
          </a:xfrm>
          <a:prstGeom prst="rect">
            <a:avLst/>
          </a:prstGeom>
          <a:solidFill>
            <a:srgbClr val="F507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87563" y="1057275"/>
            <a:ext cx="5011737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200" b="1" dirty="0">
                <a:latin typeface="Arial" charset="0"/>
                <a:cs typeface="Arial" charset="0"/>
              </a:rPr>
              <a:t>Цели и задачи центра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200" dirty="0">
                <a:latin typeface="Arial" charset="0"/>
                <a:cs typeface="Arial" charset="0"/>
              </a:rPr>
              <a:t>внедрение новых методов исследований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200" dirty="0">
                <a:latin typeface="Arial" charset="0"/>
                <a:cs typeface="Arial" charset="0"/>
              </a:rPr>
              <a:t>расширение спектра доступных диагностических анализов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200" dirty="0">
                <a:latin typeface="Arial" charset="0"/>
                <a:cs typeface="Arial" charset="0"/>
              </a:rPr>
              <a:t>увеличение доступности и производительности клинических анализов 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200" dirty="0">
                <a:latin typeface="Arial" charset="0"/>
                <a:cs typeface="Arial" charset="0"/>
              </a:rPr>
              <a:t>уменьшение себестоимости и трудозатрат на диагностические процедуры 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200" dirty="0">
                <a:latin typeface="Arial" charset="0"/>
                <a:cs typeface="Arial" charset="0"/>
              </a:rPr>
              <a:t>разработка технологий массового производства диагностических микрочипов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200" dirty="0">
                <a:latin typeface="Arial" charset="0"/>
                <a:cs typeface="Arial" charset="0"/>
              </a:rPr>
              <a:t>разработка и производство диагностических приборов на основе </a:t>
            </a:r>
            <a:r>
              <a:rPr lang="ru-RU" sz="1200" dirty="0" err="1">
                <a:latin typeface="Arial" charset="0"/>
                <a:cs typeface="Arial" charset="0"/>
              </a:rPr>
              <a:t>микротехнологий</a:t>
            </a:r>
            <a:endParaRPr lang="ru-RU" sz="1200" dirty="0">
              <a:latin typeface="Arial" charset="0"/>
              <a:cs typeface="Arial" charset="0"/>
            </a:endParaRPr>
          </a:p>
          <a:p>
            <a:pPr>
              <a:defRPr/>
            </a:pP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30729" name="TextBox 5"/>
          <p:cNvSpPr txBox="1">
            <a:spLocks noChangeArrowheads="1"/>
          </p:cNvSpPr>
          <p:nvPr/>
        </p:nvSpPr>
        <p:spPr bwMode="auto">
          <a:xfrm>
            <a:off x="6069013" y="6454775"/>
            <a:ext cx="2806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chemeClr val="bg1"/>
                </a:solidFill>
              </a:rPr>
              <a:t>4 проекта в работе</a:t>
            </a:r>
          </a:p>
          <a:p>
            <a:pPr eaLnBrk="1" hangingPunct="1"/>
            <a:r>
              <a:rPr lang="ru-RU" sz="1200">
                <a:solidFill>
                  <a:schemeClr val="bg1"/>
                </a:solidFill>
              </a:rPr>
              <a:t>24 проекта сформулированы</a:t>
            </a:r>
          </a:p>
        </p:txBody>
      </p:sp>
      <p:pic>
        <p:nvPicPr>
          <p:cNvPr id="3073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3179763"/>
            <a:ext cx="1709738" cy="90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3179763"/>
            <a:ext cx="1427163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32" name="TextBox 6"/>
          <p:cNvSpPr txBox="1">
            <a:spLocks noChangeArrowheads="1"/>
          </p:cNvSpPr>
          <p:nvPr/>
        </p:nvSpPr>
        <p:spPr bwMode="auto">
          <a:xfrm>
            <a:off x="3789363" y="3143250"/>
            <a:ext cx="46132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sz="1600" b="1"/>
              <a:t>Экспресс-анализаторы системы крови </a:t>
            </a:r>
          </a:p>
        </p:txBody>
      </p:sp>
      <p:pic>
        <p:nvPicPr>
          <p:cNvPr id="3073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300" y="4084638"/>
            <a:ext cx="186372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310063"/>
            <a:ext cx="1744662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263" y="5110163"/>
            <a:ext cx="1447800" cy="118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36" name="TextBox 13"/>
          <p:cNvSpPr txBox="1">
            <a:spLocks noChangeArrowheads="1"/>
          </p:cNvSpPr>
          <p:nvPr/>
        </p:nvSpPr>
        <p:spPr bwMode="auto">
          <a:xfrm>
            <a:off x="855663" y="4084638"/>
            <a:ext cx="5664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sz="1400" b="1"/>
              <a:t>Анализаторы мочи на основе бумажной микрофлюидики</a:t>
            </a:r>
          </a:p>
          <a:p>
            <a:pPr algn="ctr" eaLnBrk="1" hangingPunct="1"/>
            <a:endParaRPr lang="ru-RU" sz="1400" b="1"/>
          </a:p>
        </p:txBody>
      </p:sp>
      <p:sp>
        <p:nvSpPr>
          <p:cNvPr id="30737" name="TextBox 16"/>
          <p:cNvSpPr txBox="1">
            <a:spLocks noChangeArrowheads="1"/>
          </p:cNvSpPr>
          <p:nvPr/>
        </p:nvSpPr>
        <p:spPr bwMode="auto">
          <a:xfrm>
            <a:off x="1828800" y="4606925"/>
            <a:ext cx="5834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sz="1400" b="1"/>
              <a:t>Экспресс-диагностика острых лихорадочных состояний</a:t>
            </a:r>
          </a:p>
        </p:txBody>
      </p:sp>
      <p:sp>
        <p:nvSpPr>
          <p:cNvPr id="30738" name="TextBox 18"/>
          <p:cNvSpPr txBox="1">
            <a:spLocks noChangeArrowheads="1"/>
          </p:cNvSpPr>
          <p:nvPr/>
        </p:nvSpPr>
        <p:spPr bwMode="auto">
          <a:xfrm>
            <a:off x="233363" y="5480050"/>
            <a:ext cx="74310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sz="1400" b="1"/>
              <a:t>Микрофлюидные системы для комбинаторного синтеза и скрининга лекарственных средств </a:t>
            </a:r>
          </a:p>
        </p:txBody>
      </p:sp>
      <p:pic>
        <p:nvPicPr>
          <p:cNvPr id="30739" name="Picture 10" descr="логотип-кластера-мед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6360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013" y="3373438"/>
            <a:ext cx="4470400" cy="2695575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hangingPunct="0">
              <a:defRPr/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31748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3" y="3455988"/>
            <a:ext cx="4330700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4" descr="http://samsmu.net/samsmu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44450"/>
            <a:ext cx="7842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Прямоугольник 11"/>
          <p:cNvSpPr>
            <a:spLocks noChangeArrowheads="1"/>
          </p:cNvSpPr>
          <p:nvPr/>
        </p:nvSpPr>
        <p:spPr bwMode="auto">
          <a:xfrm>
            <a:off x="536575" y="1057275"/>
            <a:ext cx="845026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/>
              <a:t>Разработана технология изготовления индивидуальных экзопротезов (ушная раковина, нос) и эндопротезов (из металлов и биоматериала Лиопласт: глазных и стоматологических имплантов)  методом цифрового прототипирования; идет практическое внедрение. </a:t>
            </a:r>
            <a:r>
              <a:rPr lang="ru-RU" sz="2000">
                <a:solidFill>
                  <a:srgbClr val="FF0000"/>
                </a:solidFill>
              </a:rPr>
              <a:t/>
            </a:r>
            <a:br>
              <a:rPr lang="ru-RU" sz="2000">
                <a:solidFill>
                  <a:srgbClr val="FF0000"/>
                </a:solidFill>
              </a:rPr>
            </a:br>
            <a:endParaRPr lang="ru-RU" sz="2000"/>
          </a:p>
        </p:txBody>
      </p:sp>
      <p:sp>
        <p:nvSpPr>
          <p:cNvPr id="3175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b="1" smtClean="0">
                <a:solidFill>
                  <a:schemeClr val="bg1"/>
                </a:solidFill>
              </a:rPr>
              <a:t>Новые возможности в научно-исследовательской и инновационной сфере</a:t>
            </a:r>
          </a:p>
        </p:txBody>
      </p:sp>
      <p:pic>
        <p:nvPicPr>
          <p:cNvPr id="3175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2941638"/>
            <a:ext cx="8248650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0" y="0"/>
            <a:ext cx="9144000" cy="866775"/>
          </a:xfrm>
          <a:prstGeom prst="rect">
            <a:avLst/>
          </a:prstGeom>
          <a:solidFill>
            <a:srgbClr val="F50736"/>
          </a:solidFill>
        </p:spPr>
        <p:txBody>
          <a:bodyPr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+mn-lt"/>
              </a:rPr>
              <a:t>Технологии компьютерного моделирования 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+mn-lt"/>
              </a:rPr>
              <a:t>и прототипирования </a:t>
            </a:r>
            <a:endParaRPr lang="ru-RU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1754" name="Picture 4" descr="http://samsmu.net/samsmu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75" y="-38100"/>
            <a:ext cx="939800" cy="904875"/>
          </a:xfrm>
          <a:prstGeom prst="rect">
            <a:avLst/>
          </a:prstGeom>
          <a:solidFill>
            <a:srgbClr val="F507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 flipH="1">
            <a:off x="6350" y="6175375"/>
            <a:ext cx="9137650" cy="674688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1756" name="Picture 10" descr="логотип-кластера-мед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6360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84450" cy="61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55875" y="101600"/>
            <a:ext cx="6588125" cy="6137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772" name="Подзаголовок 2"/>
          <p:cNvSpPr txBox="1">
            <a:spLocks/>
          </p:cNvSpPr>
          <p:nvPr/>
        </p:nvSpPr>
        <p:spPr bwMode="auto">
          <a:xfrm>
            <a:off x="3057525" y="658813"/>
            <a:ext cx="5776913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ru-RU" sz="1600">
                <a:latin typeface="Calibri" pitchFamily="34" charset="0"/>
              </a:rPr>
              <a:t>Устройство устанавливается на прозрачную капельную камеру  инфузионной системы снаружи, фиксирует завершения процедуры вливания капельного вещества с помощью оптического датчика и передает сообщения о завершении процесса на мобильное устройство связи и/или портативный компьютер медсестры</a:t>
            </a:r>
            <a:endParaRPr lang="ru-RU" sz="1600" b="1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endParaRPr lang="ru-RU" sz="1600" b="1">
              <a:solidFill>
                <a:srgbClr val="004799"/>
              </a:solidFill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ru-RU" sz="1600" b="1">
                <a:solidFill>
                  <a:srgbClr val="004799"/>
                </a:solidFill>
                <a:latin typeface="Calibri" pitchFamily="34" charset="0"/>
              </a:rPr>
              <a:t>ПРЕИМУЩЕСТВА ИСПОЛЬЗОВАНИЯ: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ru-RU" sz="1600">
                <a:latin typeface="Calibri" pitchFamily="34" charset="0"/>
              </a:rPr>
              <a:t>• Значительное снижение риска постинфузионных осложнений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ru-RU" sz="1600">
                <a:latin typeface="Calibri" pitchFamily="34" charset="0"/>
              </a:rPr>
              <a:t>• Профилактика стресса у пациентов 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ru-RU" sz="1600">
                <a:latin typeface="Calibri" pitchFamily="34" charset="0"/>
              </a:rPr>
              <a:t>• Снижение нагрузки на младший медицинский персонал и повышение эффективности его работы (в т.ч. в случае ЧС)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ru-RU" sz="1600" b="1">
                <a:solidFill>
                  <a:srgbClr val="004799"/>
                </a:solidFill>
                <a:latin typeface="Calibri" pitchFamily="34" charset="0"/>
              </a:rPr>
              <a:t>ЭФФЕКТИВНОСТЬ: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ru-RU" sz="1600">
                <a:latin typeface="Calibri" pitchFamily="34" charset="0"/>
              </a:rPr>
              <a:t>• Низкая себестоимость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ru-RU" sz="1600">
                <a:latin typeface="Calibri" pitchFamily="34" charset="0"/>
              </a:rPr>
              <a:t>• Совместимость с любым инфузионным устройством.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ru-RU" sz="1600">
                <a:latin typeface="Calibri" pitchFamily="34" charset="0"/>
              </a:rPr>
              <a:t>• Интероперабельность с мобильными устройствами на  ОС Android.</a:t>
            </a:r>
          </a:p>
        </p:txBody>
      </p:sp>
      <p:sp>
        <p:nvSpPr>
          <p:cNvPr id="23" name="Прямоугольник 22"/>
          <p:cNvSpPr/>
          <p:nvPr/>
        </p:nvSpPr>
        <p:spPr>
          <a:xfrm flipH="1">
            <a:off x="0" y="6183313"/>
            <a:ext cx="9144000" cy="674687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Rektangel 8"/>
          <p:cNvSpPr/>
          <p:nvPr/>
        </p:nvSpPr>
        <p:spPr>
          <a:xfrm>
            <a:off x="0" y="-19050"/>
            <a:ext cx="9144000" cy="658813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0" y="6183313"/>
            <a:ext cx="9144000" cy="666750"/>
          </a:xfrm>
        </p:spPr>
        <p:txBody>
          <a:bodyPr>
            <a:noAutofit/>
          </a:bodyPr>
          <a:lstStyle/>
          <a:p>
            <a:pPr>
              <a:defRPr/>
            </a:pPr>
            <a:endParaRPr lang="ru-RU" sz="1800" b="1" kern="2000" dirty="0">
              <a:solidFill>
                <a:schemeClr val="bg1"/>
              </a:solidFill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-77788" y="-7938"/>
            <a:ext cx="9221788" cy="658813"/>
          </a:xfrm>
          <a:prstGeom prst="rect">
            <a:avLst/>
          </a:prstGeom>
          <a:noFill/>
        </p:spPr>
        <p:txBody>
          <a:bodyPr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</a:rPr>
              <a:t>Автономная система оптического контроля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2800" b="1" dirty="0" smtClean="0">
                <a:solidFill>
                  <a:schemeClr val="bg1"/>
                </a:solidFill>
              </a:rPr>
              <a:t>внутривенной </a:t>
            </a:r>
            <a:r>
              <a:rPr lang="ru-RU" sz="2800" b="1" dirty="0" err="1">
                <a:solidFill>
                  <a:schemeClr val="bg1"/>
                </a:solidFill>
              </a:rPr>
              <a:t>инфузии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2777" name="Picture 4" descr="http://samsmu.net/samsmu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63" y="44450"/>
            <a:ext cx="620712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0" descr="логотип-кластера-мед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6360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8"/>
          <p:cNvSpPr/>
          <p:nvPr/>
        </p:nvSpPr>
        <p:spPr>
          <a:xfrm>
            <a:off x="0" y="0"/>
            <a:ext cx="9144000" cy="658813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6147" name="Заголовок 1"/>
          <p:cNvSpPr txBox="1">
            <a:spLocks/>
          </p:cNvSpPr>
          <p:nvPr/>
        </p:nvSpPr>
        <p:spPr bwMode="auto">
          <a:xfrm>
            <a:off x="0" y="0"/>
            <a:ext cx="8243888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2400" b="1">
                <a:solidFill>
                  <a:schemeClr val="bg1"/>
                </a:solidFill>
                <a:latin typeface="Calibri" pitchFamily="34" charset="0"/>
              </a:rPr>
              <a:t>Деятельность  в рамках Кластера: </a:t>
            </a:r>
          </a:p>
        </p:txBody>
      </p:sp>
      <p:pic>
        <p:nvPicPr>
          <p:cNvPr id="6148" name="Picture 4" descr="http://samsmu.net/samsmu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63" y="44450"/>
            <a:ext cx="620712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Прямоугольник 4"/>
          <p:cNvSpPr>
            <a:spLocks noChangeArrowheads="1"/>
          </p:cNvSpPr>
          <p:nvPr/>
        </p:nvSpPr>
        <p:spPr bwMode="auto">
          <a:xfrm>
            <a:off x="323850" y="787400"/>
            <a:ext cx="5597525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>
                <a:latin typeface="Calibri" pitchFamily="34" charset="0"/>
                <a:cs typeface="AngsanaUPC" pitchFamily="18" charset="-34"/>
              </a:rPr>
              <a:t>Наращивается научно-техническое сотрудничество участников Кластера с производственными предприятиями ГК «Ростех» и входящими в его состав концернами (Вега, Швабе, Инеум), Элетрон (всего около 15 российских предприятий); с ведущими российскими вузами (МГУ, МГТУ им. Баумана, ЛЭТИ, Университет ИТМО) и</a:t>
            </a:r>
            <a:r>
              <a:rPr lang="ru-RU" sz="1400">
                <a:latin typeface="Calibri" pitchFamily="34" charset="0"/>
                <a:ea typeface="Calibri" pitchFamily="34" charset="0"/>
                <a:cs typeface="AngsanaUPC" pitchFamily="18" charset="-34"/>
              </a:rPr>
              <a:t> медицинскими центрами (РНЦХ им. академика Б.В. Петровского, Институт хирургии им. А.В. Вишневского, НИИ трансплантологии имени академика В.И. Шумакова и другие);</a:t>
            </a:r>
            <a:r>
              <a:rPr lang="ru-RU" sz="1400">
                <a:latin typeface="Calibri" pitchFamily="34" charset="0"/>
                <a:cs typeface="AngsanaUPC" pitchFamily="18" charset="-34"/>
              </a:rPr>
              <a:t> с ведущими зарубежными организациями (Институты Фраунгофера, швейцарская </a:t>
            </a:r>
            <a:r>
              <a:rPr lang="en-US" sz="1400">
                <a:latin typeface="Calibri" pitchFamily="34" charset="0"/>
                <a:cs typeface="AngsanaUPC" pitchFamily="18" charset="-34"/>
              </a:rPr>
              <a:t>CSEM</a:t>
            </a:r>
            <a:r>
              <a:rPr lang="ru-RU" sz="1400">
                <a:latin typeface="Calibri" pitchFamily="34" charset="0"/>
                <a:cs typeface="AngsanaUPC" pitchFamily="18" charset="-34"/>
              </a:rPr>
              <a:t>,</a:t>
            </a:r>
            <a:r>
              <a:rPr lang="en-US" sz="1400">
                <a:latin typeface="Calibri" pitchFamily="34" charset="0"/>
                <a:cs typeface="AngsanaUPC" pitchFamily="18" charset="-34"/>
              </a:rPr>
              <a:t> </a:t>
            </a:r>
            <a:r>
              <a:rPr lang="ru-RU" sz="1400">
                <a:latin typeface="Calibri" pitchFamily="34" charset="0"/>
                <a:cs typeface="AngsanaUPC" pitchFamily="18" charset="-34"/>
              </a:rPr>
              <a:t>финская</a:t>
            </a:r>
            <a:r>
              <a:rPr lang="en-US" sz="1400">
                <a:latin typeface="Calibri" pitchFamily="34" charset="0"/>
                <a:cs typeface="AngsanaUPC" pitchFamily="18" charset="-34"/>
              </a:rPr>
              <a:t> VTT</a:t>
            </a:r>
            <a:r>
              <a:rPr lang="ru-RU" sz="1400">
                <a:latin typeface="Calibri" pitchFamily="34" charset="0"/>
                <a:cs typeface="AngsanaUPC" pitchFamily="18" charset="-34"/>
              </a:rPr>
              <a:t>, университеты Дюссельдорфа и Эссена и  др.);</a:t>
            </a:r>
            <a:r>
              <a:rPr lang="ru-RU" sz="1400">
                <a:latin typeface="Calibri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ru-RU" sz="1400">
                <a:latin typeface="Calibri" pitchFamily="34" charset="0"/>
              </a:rPr>
              <a:t>Заключены соглашения о сотрудничестве с медико-инженерным кластером Сент-Этьена (ведущий кластер во Франции) и Витебским медико-фармацевтическим Кластером;</a:t>
            </a:r>
            <a:endParaRPr lang="ru-RU" sz="1400">
              <a:latin typeface="Calibri" pitchFamily="34" charset="0"/>
              <a:cs typeface="AngsanaUPC" pitchFamily="18" charset="-34"/>
            </a:endParaRPr>
          </a:p>
          <a:p>
            <a:pPr marL="285750" indent="-285750">
              <a:buFontTx/>
              <a:buChar char="-"/>
            </a:pPr>
            <a:r>
              <a:rPr lang="ru-RU" sz="1400">
                <a:latin typeface="Calibri" pitchFamily="34" charset="0"/>
                <a:cs typeface="AngsanaUPC" pitchFamily="18" charset="-34"/>
              </a:rPr>
              <a:t>Участники Кластера входят в Ассоциацию предприятий оборонно-промышленного комплекса, выпускающих  медицинские изделия; в Технологические платформы: Медицина будущего и Программная платформа.</a:t>
            </a:r>
          </a:p>
          <a:p>
            <a:pPr marL="285750" indent="-285750">
              <a:buFontTx/>
              <a:buChar char="-"/>
            </a:pPr>
            <a:r>
              <a:rPr lang="ru-RU" sz="1400">
                <a:latin typeface="Calibri" pitchFamily="34" charset="0"/>
                <a:cs typeface="AngsanaUPC" pitchFamily="18" charset="-34"/>
              </a:rPr>
              <a:t>Уникальная особенность в регионе: эффективное сотрудничество науки и практического здравоохранения</a:t>
            </a:r>
          </a:p>
          <a:p>
            <a:pPr marL="285750" indent="-285750"/>
            <a:endParaRPr lang="ru-RU" sz="1400">
              <a:latin typeface="Calibri" pitchFamily="34" charset="0"/>
              <a:cs typeface="AngsanaUPC" pitchFamily="18" charset="-34"/>
            </a:endParaRPr>
          </a:p>
        </p:txBody>
      </p:sp>
      <p:pic>
        <p:nvPicPr>
          <p:cNvPr id="6150" name="Picture 26" descr="http://www.kit-e.ru/assets/images/news/2012/logo_eltex_2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081588"/>
            <a:ext cx="23812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6" descr="http://i.obozrevatel.ua/13/1109810/Vega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63" y="5500688"/>
            <a:ext cx="17716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7" t="52414" r="44482" b="29501"/>
          <a:stretch>
            <a:fillRect/>
          </a:stretch>
        </p:blipFill>
        <p:spPr bwMode="auto">
          <a:xfrm>
            <a:off x="381000" y="5753100"/>
            <a:ext cx="13716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4" descr="http://oboronmedprom.ru/img/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811213"/>
            <a:ext cx="253047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2" descr="http://www.mtl.ru/sites/default/files/mtl_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38" y="4992688"/>
            <a:ext cx="16192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4" t="50000" r="45517" b="29387"/>
          <a:stretch>
            <a:fillRect/>
          </a:stretch>
        </p:blipFill>
        <p:spPr bwMode="auto">
          <a:xfrm>
            <a:off x="6951663" y="4551363"/>
            <a:ext cx="1292225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0" descr="Electron Ltd. XRay equipment research-development-servic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5975350"/>
            <a:ext cx="14573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2" descr="C:\Users\sergin\Desktop\134027_html_m38a3a6f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1662113"/>
            <a:ext cx="140811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3" descr="C:\Users\sergin\Desktop\leti-elec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3148013"/>
            <a:ext cx="1077913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4" descr="C:\Users\sergin\Desktop\98828_html_69d39a14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765300"/>
            <a:ext cx="10747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5" descr="C:\Users\sergin\Desktop\114557_html_m589a94af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3317875"/>
            <a:ext cx="11287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7" t="13419" r="29703" b="71950"/>
          <a:stretch>
            <a:fillRect/>
          </a:stretch>
        </p:blipFill>
        <p:spPr bwMode="auto">
          <a:xfrm>
            <a:off x="2268538" y="5470525"/>
            <a:ext cx="2727325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0" descr="логотип-кластера-мед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6360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8"/>
          <p:cNvSpPr/>
          <p:nvPr/>
        </p:nvSpPr>
        <p:spPr>
          <a:xfrm>
            <a:off x="0" y="0"/>
            <a:ext cx="9144000" cy="658813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3795" name="Заголовок 1"/>
          <p:cNvSpPr txBox="1">
            <a:spLocks/>
          </p:cNvSpPr>
          <p:nvPr/>
        </p:nvSpPr>
        <p:spPr bwMode="auto">
          <a:xfrm>
            <a:off x="12700" y="0"/>
            <a:ext cx="8243888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2400" b="1">
                <a:solidFill>
                  <a:schemeClr val="bg1"/>
                </a:solidFill>
                <a:latin typeface="Calibri" pitchFamily="34" charset="0"/>
              </a:rPr>
              <a:t>Развитие инфраструктуры:</a:t>
            </a:r>
          </a:p>
        </p:txBody>
      </p:sp>
      <p:pic>
        <p:nvPicPr>
          <p:cNvPr id="33796" name="Picture 4" descr="http://samsmu.net/samsmu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63" y="44450"/>
            <a:ext cx="620712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flipH="1">
            <a:off x="793750" y="760413"/>
            <a:ext cx="7659688" cy="652462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270" name="Заголовок 1"/>
          <p:cNvSpPr>
            <a:spLocks noGrp="1"/>
          </p:cNvSpPr>
          <p:nvPr>
            <p:ph type="title"/>
          </p:nvPr>
        </p:nvSpPr>
        <p:spPr>
          <a:xfrm>
            <a:off x="793750" y="760413"/>
            <a:ext cx="7659688" cy="6524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400" b="1" smtClean="0">
                <a:solidFill>
                  <a:schemeClr val="bg1"/>
                </a:solidFill>
              </a:rPr>
              <a:t>Создание и развитие Научно-производственного Технопарка </a:t>
            </a:r>
          </a:p>
        </p:txBody>
      </p:sp>
      <p:sp>
        <p:nvSpPr>
          <p:cNvPr id="19" name="Объект 2"/>
          <p:cNvSpPr>
            <a:spLocks noGrp="1"/>
          </p:cNvSpPr>
          <p:nvPr>
            <p:ph idx="1"/>
          </p:nvPr>
        </p:nvSpPr>
        <p:spPr>
          <a:xfrm>
            <a:off x="250825" y="1611313"/>
            <a:ext cx="5400675" cy="4926012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ru-RU" sz="1600" dirty="0" smtClean="0"/>
              <a:t>На площадке СамГМУ организован научно-производственный технопарк (площадь - около 600 </a:t>
            </a:r>
            <a:r>
              <a:rPr lang="ru-RU" sz="1600" dirty="0" err="1"/>
              <a:t>кв.м</a:t>
            </a:r>
            <a:r>
              <a:rPr lang="ru-RU" sz="1600" dirty="0" smtClean="0"/>
              <a:t>.).</a:t>
            </a:r>
            <a:endParaRPr lang="ru-RU" sz="1600" dirty="0"/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ru-RU" sz="1600" dirty="0" smtClean="0"/>
              <a:t>3 </a:t>
            </a:r>
            <a:r>
              <a:rPr lang="ru-RU" sz="1600" dirty="0"/>
              <a:t>отдела: отдел проектирования и моделирования, отдел электронных компонентов, производственный </a:t>
            </a:r>
            <a:r>
              <a:rPr lang="ru-RU" sz="1600" dirty="0" smtClean="0"/>
              <a:t>отдел, отдел </a:t>
            </a:r>
            <a:r>
              <a:rPr lang="en-US" sz="1600" dirty="0" smtClean="0"/>
              <a:t>Lab on Chip</a:t>
            </a:r>
            <a:endParaRPr lang="ru-RU" sz="1600" dirty="0"/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ru-RU" sz="1600" dirty="0" smtClean="0"/>
              <a:t>На площадке Технопарка располагаются: ЦМИТ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1600" dirty="0"/>
              <a:t> </a:t>
            </a:r>
            <a:r>
              <a:rPr lang="ru-RU" sz="1600" dirty="0" smtClean="0"/>
              <a:t>       «ИТ в Медицине», </a:t>
            </a:r>
            <a:r>
              <a:rPr lang="ru-RU" sz="1600" dirty="0"/>
              <a:t>НОЦ </a:t>
            </a:r>
            <a:r>
              <a:rPr lang="ru-RU" sz="1600" dirty="0" smtClean="0"/>
              <a:t>«Аддитивные технологии»,   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1600" dirty="0"/>
              <a:t> </a:t>
            </a:r>
            <a:r>
              <a:rPr lang="ru-RU" sz="1600" dirty="0" smtClean="0"/>
              <a:t>       НОЦ «Новые материалы», НОЦ «Медицинские  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1600" dirty="0"/>
              <a:t> </a:t>
            </a:r>
            <a:r>
              <a:rPr lang="ru-RU" sz="1600" dirty="0" smtClean="0"/>
              <a:t>       микросистемы» мелкосерийные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1600" dirty="0"/>
              <a:t> </a:t>
            </a:r>
            <a:r>
              <a:rPr lang="ru-RU" sz="1600" dirty="0" smtClean="0"/>
              <a:t>       производства </a:t>
            </a:r>
            <a:r>
              <a:rPr lang="ru-RU" sz="1600" dirty="0" err="1" smtClean="0"/>
              <a:t>МИПов</a:t>
            </a:r>
            <a:r>
              <a:rPr lang="ru-RU" sz="1600" dirty="0" smtClean="0"/>
              <a:t>.</a:t>
            </a:r>
            <a:endParaRPr lang="ru-RU" sz="1600" dirty="0"/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ru-RU" sz="1600" dirty="0" smtClean="0"/>
              <a:t>Задачи: Разработка, создание и мелкосерийное производство </a:t>
            </a:r>
            <a:r>
              <a:rPr lang="ru-RU" sz="1600" dirty="0"/>
              <a:t>инновационных медицинских </a:t>
            </a:r>
            <a:r>
              <a:rPr lang="ru-RU" sz="1600" dirty="0" smtClean="0"/>
              <a:t>изделий, </a:t>
            </a:r>
            <a:r>
              <a:rPr lang="ru-RU" sz="1600" dirty="0"/>
              <a:t>выполнение хоздоговорных работ  для сторонних </a:t>
            </a:r>
            <a:r>
              <a:rPr lang="ru-RU" sz="1600" dirty="0" smtClean="0"/>
              <a:t>организаций; в настоящее время выполняется 14 инновационных проектов; научно-техническое сотрудничество с 15 </a:t>
            </a:r>
            <a:r>
              <a:rPr lang="ru-RU" sz="1600" dirty="0" err="1" smtClean="0"/>
              <a:t>МИПами</a:t>
            </a:r>
            <a:r>
              <a:rPr lang="ru-RU" sz="1600" dirty="0" smtClean="0"/>
              <a:t> в области медицины.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ru-RU" sz="1600" dirty="0" smtClean="0"/>
              <a:t>В текущем году на </a:t>
            </a:r>
            <a:r>
              <a:rPr lang="ru-RU" sz="1600" dirty="0"/>
              <a:t>12 инновационных проектов подготовлена проектно-конструкторская документация, сделаны опытные и </a:t>
            </a:r>
            <a:r>
              <a:rPr lang="ru-RU" sz="1600" dirty="0" err="1"/>
              <a:t>предсерийные</a:t>
            </a:r>
            <a:r>
              <a:rPr lang="ru-RU" sz="1600" dirty="0"/>
              <a:t> образцы, ведется подготовка к серийному производству.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ru-RU" sz="1600" dirty="0"/>
          </a:p>
        </p:txBody>
      </p:sp>
      <p:pic>
        <p:nvPicPr>
          <p:cNvPr id="3380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1628775"/>
            <a:ext cx="2705100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433763"/>
            <a:ext cx="10731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8" y="5445125"/>
            <a:ext cx="30416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3" name="Picture 10" descr="логотип-кластера-мед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6360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2"/>
          <p:cNvSpPr>
            <a:spLocks noGrp="1"/>
          </p:cNvSpPr>
          <p:nvPr>
            <p:ph type="title"/>
          </p:nvPr>
        </p:nvSpPr>
        <p:spPr>
          <a:xfrm>
            <a:off x="130175" y="1023938"/>
            <a:ext cx="7170738" cy="563562"/>
          </a:xfrm>
        </p:spPr>
        <p:txBody>
          <a:bodyPr/>
          <a:lstStyle/>
          <a:p>
            <a:r>
              <a:rPr lang="ru-RU" sz="2400" smtClean="0">
                <a:solidFill>
                  <a:schemeClr val="bg1"/>
                </a:solidFill>
              </a:rPr>
              <a:t>Реализация проектов участников Кластера в сфере изготовления медицинского оборудования</a:t>
            </a:r>
            <a:endParaRPr lang="ru-RU" sz="2400" smtClean="0"/>
          </a:p>
        </p:txBody>
      </p:sp>
      <p:pic>
        <p:nvPicPr>
          <p:cNvPr id="34819" name="Picture 4" descr="http://samsmu.net/samsmu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338" y="76200"/>
            <a:ext cx="550862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gray">
          <a:xfrm>
            <a:off x="130175" y="50800"/>
            <a:ext cx="8734425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Деятельность в рамках Кластера:</a:t>
            </a:r>
          </a:p>
        </p:txBody>
      </p:sp>
      <p:sp>
        <p:nvSpPr>
          <p:cNvPr id="20" name="Rektangel 19"/>
          <p:cNvSpPr>
            <a:spLocks noChangeArrowheads="1"/>
          </p:cNvSpPr>
          <p:nvPr/>
        </p:nvSpPr>
        <p:spPr bwMode="auto">
          <a:xfrm>
            <a:off x="257175" y="2243138"/>
            <a:ext cx="344488" cy="346075"/>
          </a:xfrm>
          <a:prstGeom prst="rect">
            <a:avLst/>
          </a:prstGeom>
          <a:gradFill flip="none" rotWithShape="1">
            <a:gsLst>
              <a:gs pos="8900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1000">
                <a:srgbClr val="F50736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1" name="Tekstboks 27"/>
          <p:cNvSpPr txBox="1">
            <a:spLocks noChangeArrowheads="1"/>
          </p:cNvSpPr>
          <p:nvPr/>
        </p:nvSpPr>
        <p:spPr bwMode="auto">
          <a:xfrm>
            <a:off x="271463" y="2279650"/>
            <a:ext cx="322262" cy="27781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noProof="1">
                <a:solidFill>
                  <a:sysClr val="window" lastClr="FFFFFF"/>
                </a:solidFill>
                <a:ea typeface="ＭＳ Ｐゴシック" pitchFamily="-97" charset="-128"/>
                <a:cs typeface="Arial" charset="0"/>
              </a:rPr>
              <a:t>1</a:t>
            </a:r>
            <a:endParaRPr lang="da-DK" sz="1200" kern="0" noProof="1">
              <a:solidFill>
                <a:sysClr val="window" lastClr="FFFFFF"/>
              </a:solidFill>
              <a:ea typeface="ＭＳ Ｐゴシック" pitchFamily="-97" charset="-128"/>
              <a:cs typeface="Arial" charset="0"/>
            </a:endParaRPr>
          </a:p>
        </p:txBody>
      </p:sp>
      <p:sp>
        <p:nvSpPr>
          <p:cNvPr id="22" name="Rektangel 19"/>
          <p:cNvSpPr>
            <a:spLocks noChangeArrowheads="1"/>
          </p:cNvSpPr>
          <p:nvPr/>
        </p:nvSpPr>
        <p:spPr bwMode="auto">
          <a:xfrm>
            <a:off x="258763" y="2968625"/>
            <a:ext cx="344487" cy="346075"/>
          </a:xfrm>
          <a:prstGeom prst="rect">
            <a:avLst/>
          </a:prstGeom>
          <a:gradFill flip="none" rotWithShape="1">
            <a:gsLst>
              <a:gs pos="8900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1000">
                <a:srgbClr val="F50736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3" name="Tekstboks 27"/>
          <p:cNvSpPr txBox="1">
            <a:spLocks noChangeArrowheads="1"/>
          </p:cNvSpPr>
          <p:nvPr/>
        </p:nvSpPr>
        <p:spPr bwMode="auto">
          <a:xfrm>
            <a:off x="273050" y="3005138"/>
            <a:ext cx="322263" cy="27781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noProof="1">
                <a:solidFill>
                  <a:sysClr val="window" lastClr="FFFFFF"/>
                </a:solidFill>
                <a:ea typeface="ＭＳ Ｐゴシック" pitchFamily="-97" charset="-128"/>
                <a:cs typeface="Arial" charset="0"/>
              </a:rPr>
              <a:t>2</a:t>
            </a:r>
            <a:endParaRPr lang="da-DK" sz="1200" kern="0" noProof="1">
              <a:solidFill>
                <a:sysClr val="window" lastClr="FFFFFF"/>
              </a:solidFill>
              <a:ea typeface="ＭＳ Ｐゴシック" pitchFamily="-97" charset="-128"/>
              <a:cs typeface="Arial" charset="0"/>
            </a:endParaRPr>
          </a:p>
        </p:txBody>
      </p:sp>
      <p:sp>
        <p:nvSpPr>
          <p:cNvPr id="24" name="Rektangel 19"/>
          <p:cNvSpPr>
            <a:spLocks noChangeArrowheads="1"/>
          </p:cNvSpPr>
          <p:nvPr/>
        </p:nvSpPr>
        <p:spPr bwMode="auto">
          <a:xfrm>
            <a:off x="274638" y="3816350"/>
            <a:ext cx="344487" cy="346075"/>
          </a:xfrm>
          <a:prstGeom prst="rect">
            <a:avLst/>
          </a:prstGeom>
          <a:gradFill flip="none" rotWithShape="1">
            <a:gsLst>
              <a:gs pos="8900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1000">
                <a:srgbClr val="F50736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5" name="Tekstboks 27"/>
          <p:cNvSpPr txBox="1">
            <a:spLocks noChangeArrowheads="1"/>
          </p:cNvSpPr>
          <p:nvPr/>
        </p:nvSpPr>
        <p:spPr bwMode="auto">
          <a:xfrm>
            <a:off x="288925" y="3852863"/>
            <a:ext cx="322263" cy="27781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noProof="1">
                <a:solidFill>
                  <a:sysClr val="window" lastClr="FFFFFF"/>
                </a:solidFill>
                <a:ea typeface="ＭＳ Ｐゴシック" pitchFamily="-97" charset="-128"/>
                <a:cs typeface="Arial" charset="0"/>
              </a:rPr>
              <a:t>3</a:t>
            </a:r>
            <a:endParaRPr lang="da-DK" sz="1200" kern="0" noProof="1">
              <a:solidFill>
                <a:sysClr val="window" lastClr="FFFFFF"/>
              </a:solidFill>
              <a:ea typeface="ＭＳ Ｐゴシック" pitchFamily="-97" charset="-128"/>
              <a:cs typeface="Arial" charset="0"/>
            </a:endParaRPr>
          </a:p>
        </p:txBody>
      </p:sp>
      <p:sp>
        <p:nvSpPr>
          <p:cNvPr id="26" name="Rektangel 19"/>
          <p:cNvSpPr>
            <a:spLocks noChangeArrowheads="1"/>
          </p:cNvSpPr>
          <p:nvPr/>
        </p:nvSpPr>
        <p:spPr bwMode="auto">
          <a:xfrm>
            <a:off x="277813" y="4897438"/>
            <a:ext cx="344487" cy="346075"/>
          </a:xfrm>
          <a:prstGeom prst="rect">
            <a:avLst/>
          </a:prstGeom>
          <a:gradFill flip="none" rotWithShape="1">
            <a:gsLst>
              <a:gs pos="8900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1000">
                <a:srgbClr val="F50736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7" name="Tekstboks 27"/>
          <p:cNvSpPr txBox="1">
            <a:spLocks noChangeArrowheads="1"/>
          </p:cNvSpPr>
          <p:nvPr/>
        </p:nvSpPr>
        <p:spPr bwMode="auto">
          <a:xfrm>
            <a:off x="292100" y="4933950"/>
            <a:ext cx="322263" cy="27781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noProof="1">
                <a:solidFill>
                  <a:sysClr val="window" lastClr="FFFFFF"/>
                </a:solidFill>
                <a:ea typeface="ＭＳ Ｐゴシック" pitchFamily="-97" charset="-128"/>
                <a:cs typeface="Arial" charset="0"/>
              </a:rPr>
              <a:t>4</a:t>
            </a:r>
            <a:endParaRPr lang="da-DK" sz="1200" kern="0" noProof="1">
              <a:solidFill>
                <a:sysClr val="window" lastClr="FFFFFF"/>
              </a:solidFill>
              <a:ea typeface="ＭＳ Ｐゴシック" pitchFamily="-97" charset="-128"/>
              <a:cs typeface="Arial" charset="0"/>
            </a:endParaRPr>
          </a:p>
        </p:txBody>
      </p:sp>
      <p:sp>
        <p:nvSpPr>
          <p:cNvPr id="2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63588" y="2243138"/>
            <a:ext cx="6062662" cy="4354512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1600" dirty="0">
                <a:cs typeface="Arial" panose="020B0604020202020204" pitchFamily="34" charset="0"/>
              </a:rPr>
              <a:t>Р</a:t>
            </a:r>
            <a:r>
              <a:rPr lang="en-GB" altLang="ru-RU" sz="1600" dirty="0" err="1">
                <a:cs typeface="Arial" panose="020B0604020202020204" pitchFamily="34" charset="0"/>
              </a:rPr>
              <a:t>азработан</a:t>
            </a:r>
            <a:r>
              <a:rPr lang="en-GB" altLang="ru-RU" sz="1600" dirty="0">
                <a:cs typeface="Arial" panose="020B0604020202020204" pitchFamily="34" charset="0"/>
              </a:rPr>
              <a:t> и </a:t>
            </a:r>
            <a:r>
              <a:rPr lang="en-GB" altLang="ru-RU" sz="1600" dirty="0" err="1">
                <a:cs typeface="Arial" panose="020B0604020202020204" pitchFamily="34" charset="0"/>
              </a:rPr>
              <a:t>создан</a:t>
            </a:r>
            <a:r>
              <a:rPr lang="en-GB" altLang="ru-RU" sz="1600" dirty="0">
                <a:cs typeface="Arial" panose="020B0604020202020204" pitchFamily="34" charset="0"/>
              </a:rPr>
              <a:t> </a:t>
            </a:r>
            <a:r>
              <a:rPr lang="en-GB" altLang="ru-RU" sz="1600" dirty="0" err="1">
                <a:cs typeface="Arial" panose="020B0604020202020204" pitchFamily="34" charset="0"/>
              </a:rPr>
              <a:t>лечебн</a:t>
            </a:r>
            <a:r>
              <a:rPr lang="ru-RU" altLang="ru-RU" sz="1600" dirty="0" err="1">
                <a:cs typeface="Arial" panose="020B0604020202020204" pitchFamily="34" charset="0"/>
              </a:rPr>
              <a:t>ый</a:t>
            </a:r>
            <a:r>
              <a:rPr lang="ru-RU" altLang="ru-RU" sz="1600" dirty="0">
                <a:cs typeface="Arial" panose="020B0604020202020204" pitchFamily="34" charset="0"/>
              </a:rPr>
              <a:t> стенд искусственной силы </a:t>
            </a:r>
            <a:r>
              <a:rPr lang="ru-RU" altLang="ru-RU" sz="1600" dirty="0" smtClean="0">
                <a:cs typeface="Arial" panose="020B0604020202020204" pitchFamily="34" charset="0"/>
              </a:rPr>
              <a:t>тяжести (впервые в мире)</a:t>
            </a:r>
            <a:endParaRPr lang="ru-RU" sz="1600" b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ru-RU" sz="1600" b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1600" b="1" dirty="0" smtClean="0"/>
              <a:t>Аппарат «ЦВД»</a:t>
            </a:r>
            <a:r>
              <a:rPr lang="ru-RU" sz="1600" dirty="0" smtClean="0"/>
              <a:t> - для измерения центрального венозного давления и контроля </a:t>
            </a:r>
            <a:r>
              <a:rPr lang="ru-RU" sz="1600" dirty="0" err="1" smtClean="0"/>
              <a:t>инфузии</a:t>
            </a:r>
            <a:r>
              <a:rPr lang="ru-RU" sz="1600" dirty="0" smtClean="0"/>
              <a:t> вводимой жидкости, 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ru-RU" sz="1600" b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1600" b="1" dirty="0" smtClean="0"/>
              <a:t>Прибор </a:t>
            </a:r>
            <a:r>
              <a:rPr lang="ru-RU" sz="1600" dirty="0" smtClean="0"/>
              <a:t>персонального кардиологического мониторинга </a:t>
            </a:r>
            <a:r>
              <a:rPr lang="ru-RU" sz="1600" b="1" dirty="0" smtClean="0"/>
              <a:t>«Кардиотест-01»</a:t>
            </a:r>
            <a:r>
              <a:rPr lang="ru-RU" sz="1600" dirty="0" smtClean="0"/>
              <a:t> для экспресс-диагностики при различных нарушениях ССС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ru-RU" sz="1600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1600" b="1" dirty="0" smtClean="0"/>
              <a:t>Персональный мини – кардиограф</a:t>
            </a:r>
            <a:r>
              <a:rPr lang="ru-RU" sz="1600" dirty="0" smtClean="0"/>
              <a:t> для системы </a:t>
            </a:r>
            <a:r>
              <a:rPr lang="ru-RU" sz="1600" dirty="0" err="1" smtClean="0"/>
              <a:t>телекардиодиагностики</a:t>
            </a:r>
            <a:r>
              <a:rPr lang="ru-RU" sz="1600" dirty="0" smtClean="0"/>
              <a:t> и мониторинга больных, страдающих ССЗ (круглосуточная возможность в консультативной </a:t>
            </a:r>
            <a:r>
              <a:rPr lang="ru-RU" sz="1600" dirty="0" err="1" smtClean="0"/>
              <a:t>кардиопомощи</a:t>
            </a:r>
            <a:r>
              <a:rPr lang="ru-RU" sz="1600" dirty="0" smtClean="0"/>
              <a:t>), 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ru-RU" sz="1600" b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1600" b="1" dirty="0" smtClean="0"/>
              <a:t>Аппарат «Линсор»-</a:t>
            </a:r>
            <a:r>
              <a:rPr lang="ru-RU" sz="1600" dirty="0" smtClean="0"/>
              <a:t> лазерный индикатор сосудистых реакций организма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ru-RU" sz="1600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1600" b="1" dirty="0" smtClean="0"/>
              <a:t>Аппарат «Комбис»-</a:t>
            </a:r>
            <a:r>
              <a:rPr lang="ru-RU" sz="1600" dirty="0" smtClean="0"/>
              <a:t> для лечения последствий трофических нарушений сосудов нижних конечностей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endParaRPr lang="ru-RU" sz="1200" dirty="0" smtClean="0"/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endParaRPr lang="ru-RU" sz="10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400" dirty="0" smtClean="0"/>
              <a:t>    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endParaRPr lang="ru-RU" sz="4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ru-RU" sz="400" dirty="0" smtClean="0"/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431800" y="4238625"/>
            <a:ext cx="8326438" cy="211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120000"/>
              <a:buFontTx/>
              <a:buChar char="•"/>
              <a:defRPr/>
            </a:pPr>
            <a:endParaRPr lang="ru-RU" sz="32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0" name="Picture 7" descr="kt-er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7288" y="3314700"/>
            <a:ext cx="1250950" cy="950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4" descr="IMG_280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93000" y="4398963"/>
            <a:ext cx="1252538" cy="1166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7" descr="общий вид на белом фон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3000" y="5722938"/>
            <a:ext cx="1296988" cy="663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ktangel 19"/>
          <p:cNvSpPr>
            <a:spLocks noChangeArrowheads="1"/>
          </p:cNvSpPr>
          <p:nvPr/>
        </p:nvSpPr>
        <p:spPr bwMode="auto">
          <a:xfrm>
            <a:off x="279400" y="5608638"/>
            <a:ext cx="344488" cy="346075"/>
          </a:xfrm>
          <a:prstGeom prst="rect">
            <a:avLst/>
          </a:prstGeom>
          <a:gradFill flip="none" rotWithShape="1">
            <a:gsLst>
              <a:gs pos="8900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1000">
                <a:srgbClr val="F50736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5" name="Tekstboks 27"/>
          <p:cNvSpPr txBox="1">
            <a:spLocks noChangeArrowheads="1"/>
          </p:cNvSpPr>
          <p:nvPr/>
        </p:nvSpPr>
        <p:spPr bwMode="auto">
          <a:xfrm>
            <a:off x="293688" y="5645150"/>
            <a:ext cx="322262" cy="27781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noProof="1">
                <a:solidFill>
                  <a:sysClr val="window" lastClr="FFFFFF"/>
                </a:solidFill>
                <a:ea typeface="ＭＳ Ｐゴシック" pitchFamily="-97" charset="-128"/>
                <a:cs typeface="Arial" charset="0"/>
              </a:rPr>
              <a:t>5</a:t>
            </a:r>
            <a:endParaRPr lang="da-DK" sz="1200" kern="0" noProof="1">
              <a:solidFill>
                <a:sysClr val="window" lastClr="FFFFFF"/>
              </a:solidFill>
              <a:ea typeface="ＭＳ Ｐゴシック" pitchFamily="-97" charset="-128"/>
              <a:cs typeface="Arial" charset="0"/>
            </a:endParaRPr>
          </a:p>
        </p:txBody>
      </p:sp>
      <p:pic>
        <p:nvPicPr>
          <p:cNvPr id="36" name="Рисунок 6" descr="IMG_0404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9925" y="2243138"/>
            <a:ext cx="1671638" cy="9001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kstboks 27"/>
          <p:cNvSpPr txBox="1">
            <a:spLocks noChangeArrowheads="1"/>
          </p:cNvSpPr>
          <p:nvPr/>
        </p:nvSpPr>
        <p:spPr bwMode="auto">
          <a:xfrm>
            <a:off x="441325" y="4005263"/>
            <a:ext cx="322263" cy="27781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200" kern="0" noProof="1">
              <a:solidFill>
                <a:sysClr val="window" lastClr="FFFFFF"/>
              </a:solidFill>
              <a:ea typeface="ＭＳ Ｐゴシック" pitchFamily="-97" charset="-128"/>
              <a:cs typeface="Arial" charset="0"/>
            </a:endParaRPr>
          </a:p>
        </p:txBody>
      </p:sp>
      <p:pic>
        <p:nvPicPr>
          <p:cNvPr id="34838" name="Picture 10" descr="логотип-кластера-мед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6360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2"/>
          <p:cNvSpPr>
            <a:spLocks noGrp="1"/>
          </p:cNvSpPr>
          <p:nvPr>
            <p:ph type="title"/>
          </p:nvPr>
        </p:nvSpPr>
        <p:spPr>
          <a:xfrm>
            <a:off x="428625" y="1052513"/>
            <a:ext cx="7172325" cy="563562"/>
          </a:xfrm>
        </p:spPr>
        <p:txBody>
          <a:bodyPr/>
          <a:lstStyle/>
          <a:p>
            <a:r>
              <a:rPr lang="ru-RU" sz="2400" smtClean="0">
                <a:solidFill>
                  <a:schemeClr val="bg1"/>
                </a:solidFill>
              </a:rPr>
              <a:t>Реализация проектов участников Кластера в сфере изготовления медицинских изделий</a:t>
            </a:r>
          </a:p>
        </p:txBody>
      </p:sp>
      <p:pic>
        <p:nvPicPr>
          <p:cNvPr id="35843" name="Picture 4" descr="http://samsmu.net/samsmu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338" y="76200"/>
            <a:ext cx="550862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gray">
          <a:xfrm>
            <a:off x="130175" y="50800"/>
            <a:ext cx="8734425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Деятельность в рамках Кластера:</a:t>
            </a:r>
          </a:p>
        </p:txBody>
      </p:sp>
      <p:sp>
        <p:nvSpPr>
          <p:cNvPr id="20" name="Rektangel 19"/>
          <p:cNvSpPr>
            <a:spLocks noChangeArrowheads="1"/>
          </p:cNvSpPr>
          <p:nvPr/>
        </p:nvSpPr>
        <p:spPr bwMode="auto">
          <a:xfrm>
            <a:off x="257175" y="2201863"/>
            <a:ext cx="344488" cy="346075"/>
          </a:xfrm>
          <a:prstGeom prst="rect">
            <a:avLst/>
          </a:prstGeom>
          <a:gradFill flip="none" rotWithShape="1">
            <a:gsLst>
              <a:gs pos="8900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1000">
                <a:srgbClr val="F50736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1" name="Tekstboks 27"/>
          <p:cNvSpPr txBox="1">
            <a:spLocks noChangeArrowheads="1"/>
          </p:cNvSpPr>
          <p:nvPr/>
        </p:nvSpPr>
        <p:spPr bwMode="auto">
          <a:xfrm>
            <a:off x="271463" y="2238375"/>
            <a:ext cx="322262" cy="27781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noProof="1">
                <a:solidFill>
                  <a:sysClr val="window" lastClr="FFFFFF"/>
                </a:solidFill>
                <a:ea typeface="ＭＳ Ｐゴシック" pitchFamily="-97" charset="-128"/>
                <a:cs typeface="Arial" charset="0"/>
              </a:rPr>
              <a:t>1</a:t>
            </a:r>
            <a:endParaRPr lang="da-DK" sz="1200" kern="0" noProof="1">
              <a:solidFill>
                <a:sysClr val="window" lastClr="FFFFFF"/>
              </a:solidFill>
              <a:ea typeface="ＭＳ Ｐゴシック" pitchFamily="-97" charset="-128"/>
              <a:cs typeface="Arial" charset="0"/>
            </a:endParaRPr>
          </a:p>
        </p:txBody>
      </p:sp>
      <p:sp>
        <p:nvSpPr>
          <p:cNvPr id="22" name="Rektangel 19"/>
          <p:cNvSpPr>
            <a:spLocks noChangeArrowheads="1"/>
          </p:cNvSpPr>
          <p:nvPr/>
        </p:nvSpPr>
        <p:spPr bwMode="auto">
          <a:xfrm>
            <a:off x="258763" y="2668588"/>
            <a:ext cx="344487" cy="346075"/>
          </a:xfrm>
          <a:prstGeom prst="rect">
            <a:avLst/>
          </a:prstGeom>
          <a:gradFill flip="none" rotWithShape="1">
            <a:gsLst>
              <a:gs pos="8900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1000">
                <a:srgbClr val="F50736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3" name="Tekstboks 27"/>
          <p:cNvSpPr txBox="1">
            <a:spLocks noChangeArrowheads="1"/>
          </p:cNvSpPr>
          <p:nvPr/>
        </p:nvSpPr>
        <p:spPr bwMode="auto">
          <a:xfrm>
            <a:off x="273050" y="2705100"/>
            <a:ext cx="322263" cy="27781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noProof="1">
                <a:solidFill>
                  <a:sysClr val="window" lastClr="FFFFFF"/>
                </a:solidFill>
                <a:ea typeface="ＭＳ Ｐゴシック" pitchFamily="-97" charset="-128"/>
                <a:cs typeface="Arial" charset="0"/>
              </a:rPr>
              <a:t>2</a:t>
            </a:r>
            <a:endParaRPr lang="da-DK" sz="1200" kern="0" noProof="1">
              <a:solidFill>
                <a:sysClr val="window" lastClr="FFFFFF"/>
              </a:solidFill>
              <a:ea typeface="ＭＳ Ｐゴシック" pitchFamily="-97" charset="-128"/>
              <a:cs typeface="Arial" charset="0"/>
            </a:endParaRPr>
          </a:p>
        </p:txBody>
      </p:sp>
      <p:sp>
        <p:nvSpPr>
          <p:cNvPr id="24" name="Rektangel 19"/>
          <p:cNvSpPr>
            <a:spLocks noChangeArrowheads="1"/>
          </p:cNvSpPr>
          <p:nvPr/>
        </p:nvSpPr>
        <p:spPr bwMode="auto">
          <a:xfrm>
            <a:off x="274638" y="4267200"/>
            <a:ext cx="344487" cy="346075"/>
          </a:xfrm>
          <a:prstGeom prst="rect">
            <a:avLst/>
          </a:prstGeom>
          <a:gradFill flip="none" rotWithShape="1">
            <a:gsLst>
              <a:gs pos="8900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1000">
                <a:srgbClr val="F50736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5" name="Tekstboks 27"/>
          <p:cNvSpPr txBox="1">
            <a:spLocks noChangeArrowheads="1"/>
          </p:cNvSpPr>
          <p:nvPr/>
        </p:nvSpPr>
        <p:spPr bwMode="auto">
          <a:xfrm>
            <a:off x="288925" y="4303713"/>
            <a:ext cx="322263" cy="27781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noProof="1">
                <a:solidFill>
                  <a:sysClr val="window" lastClr="FFFFFF"/>
                </a:solidFill>
                <a:ea typeface="ＭＳ Ｐゴシック" pitchFamily="-97" charset="-128"/>
                <a:cs typeface="Arial" charset="0"/>
              </a:rPr>
              <a:t>3</a:t>
            </a:r>
            <a:endParaRPr lang="da-DK" sz="1200" kern="0" noProof="1">
              <a:solidFill>
                <a:sysClr val="window" lastClr="FFFFFF"/>
              </a:solidFill>
              <a:ea typeface="ＭＳ Ｐゴシック" pitchFamily="-97" charset="-128"/>
              <a:cs typeface="Arial" charset="0"/>
            </a:endParaRP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431800" y="4238625"/>
            <a:ext cx="8326438" cy="211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120000"/>
              <a:buFontTx/>
              <a:buChar char="•"/>
              <a:defRPr/>
            </a:pPr>
            <a:endParaRPr lang="ru-RU" sz="32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4" name="Rektangel 19"/>
          <p:cNvSpPr>
            <a:spLocks noChangeArrowheads="1"/>
          </p:cNvSpPr>
          <p:nvPr/>
        </p:nvSpPr>
        <p:spPr bwMode="auto">
          <a:xfrm>
            <a:off x="1712913" y="5608638"/>
            <a:ext cx="344487" cy="346075"/>
          </a:xfrm>
          <a:prstGeom prst="rect">
            <a:avLst/>
          </a:prstGeom>
          <a:gradFill flip="none" rotWithShape="1">
            <a:gsLst>
              <a:gs pos="8900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1000">
                <a:srgbClr val="F50736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5" name="Tekstboks 27"/>
          <p:cNvSpPr txBox="1">
            <a:spLocks noChangeArrowheads="1"/>
          </p:cNvSpPr>
          <p:nvPr/>
        </p:nvSpPr>
        <p:spPr bwMode="auto">
          <a:xfrm>
            <a:off x="1727200" y="5645150"/>
            <a:ext cx="322263" cy="27781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noProof="1">
                <a:solidFill>
                  <a:sysClr val="window" lastClr="FFFFFF"/>
                </a:solidFill>
                <a:ea typeface="ＭＳ Ｐゴシック" pitchFamily="-97" charset="-128"/>
                <a:cs typeface="Arial" charset="0"/>
              </a:rPr>
              <a:t>5</a:t>
            </a:r>
            <a:endParaRPr lang="da-DK" sz="1200" kern="0" noProof="1">
              <a:solidFill>
                <a:sysClr val="window" lastClr="FFFFFF"/>
              </a:solidFill>
              <a:ea typeface="ＭＳ Ｐゴシック" pitchFamily="-97" charset="-128"/>
              <a:cs typeface="Arial" charset="0"/>
            </a:endParaRPr>
          </a:p>
        </p:txBody>
      </p:sp>
      <p:sp>
        <p:nvSpPr>
          <p:cNvPr id="36" name="Содержимое 2"/>
          <p:cNvSpPr>
            <a:spLocks noGrp="1"/>
          </p:cNvSpPr>
          <p:nvPr>
            <p:ph idx="4294967295"/>
          </p:nvPr>
        </p:nvSpPr>
        <p:spPr>
          <a:xfrm>
            <a:off x="611188" y="2189163"/>
            <a:ext cx="6472237" cy="2970212"/>
          </a:xfrm>
        </p:spPr>
        <p:txBody>
          <a:bodyPr>
            <a:normAutofit/>
          </a:bodyPr>
          <a:lstStyle/>
          <a:p>
            <a:pPr marL="365125" indent="-255588" eaLnBrk="1" hangingPunct="1">
              <a:lnSpc>
                <a:spcPct val="80000"/>
              </a:lnSpc>
              <a:buClr>
                <a:srgbClr val="9BBB59"/>
              </a:buClr>
              <a:buFont typeface="Georgia" pitchFamily="18" charset="0"/>
              <a:buNone/>
              <a:defRPr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изделий мед. назначения для  травматологии, ортопедии и челюстно-лицевой хирургии</a:t>
            </a:r>
          </a:p>
          <a:p>
            <a:pPr marL="365125" indent="-255588" eaLnBrk="1" hangingPunct="1">
              <a:lnSpc>
                <a:spcPct val="80000"/>
              </a:lnSpc>
              <a:buClr>
                <a:srgbClr val="9BBB59"/>
              </a:buClr>
              <a:buFont typeface="Georgia" pitchFamily="18" charset="0"/>
              <a:buNone/>
              <a:defRPr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Перечень разрабатываемой продукции (всего более 15 наименований)</a:t>
            </a:r>
          </a:p>
          <a:p>
            <a:pPr marL="365125" indent="-255588" eaLnBrk="1" hangingPunct="1">
              <a:lnSpc>
                <a:spcPct val="80000"/>
              </a:lnSpc>
              <a:buClr>
                <a:srgbClr val="9BBB59"/>
              </a:buClr>
              <a:buFont typeface="Georgia" pitchFamily="18" charset="0"/>
              <a:buChar char="•"/>
              <a:defRPr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 для внеочагового остеосинтеза</a:t>
            </a:r>
          </a:p>
          <a:p>
            <a:pPr marL="365125" indent="-255588" eaLnBrk="1" hangingPunct="1">
              <a:lnSpc>
                <a:spcPct val="80000"/>
              </a:lnSpc>
              <a:buClr>
                <a:srgbClr val="9BBB59"/>
              </a:buClr>
              <a:buFont typeface="Georgia" pitchFamily="18" charset="0"/>
              <a:buChar char="•"/>
              <a:defRPr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Пластины для накостного остеосинтеза</a:t>
            </a:r>
          </a:p>
          <a:p>
            <a:pPr marL="365125" indent="-255588" eaLnBrk="1" hangingPunct="1">
              <a:lnSpc>
                <a:spcPct val="80000"/>
              </a:lnSpc>
              <a:buClr>
                <a:srgbClr val="9BBB59"/>
              </a:buClr>
              <a:buFont typeface="Georgia" pitchFamily="18" charset="0"/>
              <a:buChar char="•"/>
              <a:defRPr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Интрамедуллярный остеосинтез при помощи самоблокирующихся штифтов</a:t>
            </a:r>
          </a:p>
          <a:p>
            <a:pPr marL="365125" indent="-255588" eaLnBrk="1" hangingPunct="1">
              <a:lnSpc>
                <a:spcPct val="80000"/>
              </a:lnSpc>
              <a:buClr>
                <a:srgbClr val="9BBB59"/>
              </a:buClr>
              <a:buFont typeface="Georgia" pitchFamily="18" charset="0"/>
              <a:buChar char="•"/>
              <a:defRPr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биоактивным напылением и без напыления</a:t>
            </a:r>
          </a:p>
          <a:p>
            <a:pPr marL="109537" indent="0" eaLnBrk="1" hangingPunct="1">
              <a:lnSpc>
                <a:spcPct val="80000"/>
              </a:lnSpc>
              <a:buClr>
                <a:srgbClr val="9BBB59"/>
              </a:buClr>
              <a:buFontTx/>
              <a:buNone/>
              <a:defRPr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Разработана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линейка дентальных имплантатов (спиралевидные, из металлорезины, из биокерамики, </a:t>
            </a:r>
            <a:r>
              <a:rPr 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напыленные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гидроксиапатитом и др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55" name="Picture 3" descr="C:\Users\Sergey\Pictures\2009_04_09\IMG_23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5300663"/>
            <a:ext cx="27432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6" name="Picture 10" descr="Картинка 55 из 42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2279650"/>
            <a:ext cx="1552575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7" name="Picture 2" descr="C:\Users\Sergey\Pictures\2009_04_09\IMG_225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5300663"/>
            <a:ext cx="2351087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8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3" y="5313363"/>
            <a:ext cx="185102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9" name="Picture 10" descr="логотип-кластера-мед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6360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8"/>
          <p:cNvSpPr/>
          <p:nvPr/>
        </p:nvSpPr>
        <p:spPr>
          <a:xfrm>
            <a:off x="0" y="0"/>
            <a:ext cx="9144000" cy="658813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6867" name="Заголовок 1"/>
          <p:cNvSpPr txBox="1">
            <a:spLocks/>
          </p:cNvSpPr>
          <p:nvPr/>
        </p:nvSpPr>
        <p:spPr bwMode="auto">
          <a:xfrm>
            <a:off x="12700" y="0"/>
            <a:ext cx="8243888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2400" b="1">
                <a:solidFill>
                  <a:schemeClr val="bg1"/>
                </a:solidFill>
                <a:latin typeface="Calibri" pitchFamily="34" charset="0"/>
              </a:rPr>
              <a:t>Перспективы развития Кластера: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sz="2400" b="1">
                <a:solidFill>
                  <a:schemeClr val="bg1"/>
                </a:solidFill>
                <a:latin typeface="Calibri" pitchFamily="34" charset="0"/>
              </a:rPr>
              <a:t>Развитие инфраструктуры</a:t>
            </a:r>
          </a:p>
        </p:txBody>
      </p:sp>
      <p:pic>
        <p:nvPicPr>
          <p:cNvPr id="36868" name="Picture 4" descr="http://samsmu.net/samsmu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63" y="44450"/>
            <a:ext cx="620712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flipH="1">
            <a:off x="793750" y="760413"/>
            <a:ext cx="7659688" cy="723900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870" name="Заголовок 1"/>
          <p:cNvSpPr>
            <a:spLocks noGrp="1"/>
          </p:cNvSpPr>
          <p:nvPr>
            <p:ph type="title"/>
          </p:nvPr>
        </p:nvSpPr>
        <p:spPr>
          <a:xfrm>
            <a:off x="793750" y="765175"/>
            <a:ext cx="7659688" cy="723900"/>
          </a:xfrm>
        </p:spPr>
        <p:txBody>
          <a:bodyPr/>
          <a:lstStyle/>
          <a:p>
            <a:r>
              <a:rPr lang="ru-RU" sz="1800" smtClean="0">
                <a:solidFill>
                  <a:schemeClr val="bg1"/>
                </a:solidFill>
              </a:rPr>
              <a:t>Создание научно-производственного  </a:t>
            </a:r>
            <a:br>
              <a:rPr lang="ru-RU" sz="1800" smtClean="0">
                <a:solidFill>
                  <a:schemeClr val="bg1"/>
                </a:solidFill>
              </a:rPr>
            </a:br>
            <a:r>
              <a:rPr lang="ru-RU" sz="1800" smtClean="0">
                <a:solidFill>
                  <a:schemeClr val="bg1"/>
                </a:solidFill>
              </a:rPr>
              <a:t>Центра по разработке гибкой электроники и микроэлектроники на площадке Технополис «Гагарин-центр» </a:t>
            </a:r>
            <a:endParaRPr lang="ru-RU" sz="1800" b="1" smtClean="0">
              <a:solidFill>
                <a:schemeClr val="bg1"/>
              </a:solidFill>
            </a:endParaRPr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457200" y="1700213"/>
            <a:ext cx="4851400" cy="4968875"/>
          </a:xfrm>
        </p:spPr>
        <p:txBody>
          <a:bodyPr>
            <a:normAutofit fontScale="70000" lnSpcReduction="200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ru-RU" sz="3400" dirty="0" smtClean="0"/>
              <a:t>Технологии </a:t>
            </a:r>
            <a:r>
              <a:rPr lang="ru-RU" sz="3400" dirty="0"/>
              <a:t>замещения утраченных функций сенсорных органов.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ru-RU" sz="3400" dirty="0"/>
              <a:t>Технологии создания диагностических эндо- и </a:t>
            </a:r>
            <a:r>
              <a:rPr lang="ru-RU" sz="3400" dirty="0" err="1" smtClean="0"/>
              <a:t>экзодатчиков</a:t>
            </a:r>
            <a:r>
              <a:rPr lang="ru-RU" sz="3400" dirty="0" smtClean="0"/>
              <a:t>, </a:t>
            </a:r>
            <a:r>
              <a:rPr lang="ru-RU" sz="3400" dirty="0" err="1" smtClean="0"/>
              <a:t>биочипов</a:t>
            </a:r>
            <a:endParaRPr lang="ru-RU" sz="3400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ru-RU" sz="3400" dirty="0"/>
              <a:t>Технологии «Лаборатория на чипе»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ru-RU" sz="3400" dirty="0"/>
              <a:t>Технологии создания имплантируемых лечебных систем.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ru-RU" sz="3400" dirty="0"/>
              <a:t>Технологии создания переходных систем (комбинация электроники и биологической ткани в одном интерфейсе)</a:t>
            </a:r>
          </a:p>
          <a:p>
            <a:pPr marL="0" indent="0">
              <a:buFont typeface="Arial" charset="0"/>
              <a:buNone/>
              <a:defRPr/>
            </a:pPr>
            <a:endParaRPr lang="ru-RU" dirty="0"/>
          </a:p>
        </p:txBody>
      </p:sp>
      <p:pic>
        <p:nvPicPr>
          <p:cNvPr id="17" name="Picture 6" descr="http://habrastorage.org/getpro/habr/post_images/362/bba/0a4/362bba0a4ff604aa00d4eef3ff1b4cf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461" y="5276721"/>
            <a:ext cx="2414625" cy="1593653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/>
        </p:spPr>
      </p:pic>
      <p:pic>
        <p:nvPicPr>
          <p:cNvPr id="18" name="Picture 4" descr="https://encrypted-tbn0.gstatic.com/images?q=tbn:ANd9GcSaqGt1dwbdN7p5vNjugowEv-kqpXVfyPS2XdL5kaVeFJDYiEN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82" y="4135814"/>
            <a:ext cx="2538092" cy="1562676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/>
        </p:spPr>
      </p:pic>
      <p:pic>
        <p:nvPicPr>
          <p:cNvPr id="19" name="Picture 2" descr="Мембрана для сердц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996952"/>
            <a:ext cx="2340258" cy="1440159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/>
        </p:spPr>
      </p:pic>
      <p:pic>
        <p:nvPicPr>
          <p:cNvPr id="36875" name="Picture 10" descr="логотип-кластера-мед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6360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3" descr="C:\Users\sergin\Desktop\Фото доклад для ректората\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84313"/>
            <a:ext cx="2530475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8"/>
          <p:cNvSpPr/>
          <p:nvPr/>
        </p:nvSpPr>
        <p:spPr>
          <a:xfrm>
            <a:off x="0" y="0"/>
            <a:ext cx="9144000" cy="658813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7891" name="Заголовок 1"/>
          <p:cNvSpPr txBox="1">
            <a:spLocks/>
          </p:cNvSpPr>
          <p:nvPr/>
        </p:nvSpPr>
        <p:spPr bwMode="auto">
          <a:xfrm>
            <a:off x="12700" y="0"/>
            <a:ext cx="8243888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2400" b="1">
                <a:solidFill>
                  <a:schemeClr val="bg1"/>
                </a:solidFill>
                <a:latin typeface="Calibri" pitchFamily="34" charset="0"/>
              </a:rPr>
              <a:t>Деятельность в рамках Кластера: </a:t>
            </a:r>
          </a:p>
        </p:txBody>
      </p:sp>
      <p:pic>
        <p:nvPicPr>
          <p:cNvPr id="37892" name="Picture 4" descr="http://samsmu.net/samsmu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63" y="44450"/>
            <a:ext cx="620712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flipH="1">
            <a:off x="793750" y="760413"/>
            <a:ext cx="7659688" cy="508000"/>
          </a:xfrm>
          <a:prstGeom prst="rect">
            <a:avLst/>
          </a:prstGeom>
          <a:gradFill>
            <a:gsLst>
              <a:gs pos="99454">
                <a:srgbClr val="39CAFD"/>
              </a:gs>
              <a:gs pos="58000">
                <a:srgbClr val="177FC2"/>
              </a:gs>
              <a:gs pos="12000">
                <a:srgbClr val="004799"/>
              </a:gs>
            </a:gsLst>
            <a:lin ang="186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001">
            <a:schemeClr val="lt1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894" name="Заголовок 1"/>
          <p:cNvSpPr>
            <a:spLocks noGrp="1"/>
          </p:cNvSpPr>
          <p:nvPr>
            <p:ph type="title"/>
          </p:nvPr>
        </p:nvSpPr>
        <p:spPr>
          <a:xfrm>
            <a:off x="793750" y="760413"/>
            <a:ext cx="7659688" cy="581025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chemeClr val="bg1"/>
                </a:solidFill>
              </a:rPr>
              <a:t>Участие Кластера с проектами в самарском наноцентре</a:t>
            </a:r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395288" y="1412875"/>
            <a:ext cx="5256212" cy="5329238"/>
          </a:xfrm>
          <a:solidFill>
            <a:schemeClr val="bg1"/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600" dirty="0" smtClean="0"/>
              <a:t>В настоящее время на инвестиционный комитет самарского </a:t>
            </a:r>
            <a:r>
              <a:rPr lang="ru-RU" sz="1600" dirty="0" err="1" smtClean="0"/>
              <a:t>наноцентра</a:t>
            </a:r>
            <a:r>
              <a:rPr lang="ru-RU" sz="1600" dirty="0" smtClean="0"/>
              <a:t> готовятся 3 проекта: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dirty="0" smtClean="0"/>
              <a:t> -  организация российско-французского предприятия по организации серийного производства медицинских </a:t>
            </a:r>
            <a:r>
              <a:rPr lang="ru-RU" sz="1600" dirty="0" err="1" smtClean="0"/>
              <a:t>эндопротезов</a:t>
            </a:r>
            <a:r>
              <a:rPr lang="ru-RU" sz="1600" dirty="0" smtClean="0"/>
              <a:t> и </a:t>
            </a:r>
            <a:r>
              <a:rPr lang="ru-RU" sz="1600" dirty="0" err="1" smtClean="0"/>
              <a:t>имплантов</a:t>
            </a:r>
            <a:r>
              <a:rPr lang="ru-RU" sz="1600" dirty="0" smtClean="0"/>
              <a:t> совместно с французской компанией </a:t>
            </a:r>
            <a:r>
              <a:rPr lang="ru-RU" sz="1600" dirty="0" err="1" smtClean="0"/>
              <a:t>Меникс</a:t>
            </a:r>
            <a:r>
              <a:rPr lang="ru-RU" sz="1600" dirty="0" smtClean="0"/>
              <a:t> и самарскими инвесторами, планируется выпуск </a:t>
            </a:r>
            <a:r>
              <a:rPr lang="ru-RU" sz="1600" dirty="0" err="1" smtClean="0"/>
              <a:t>эндопротезов</a:t>
            </a:r>
            <a:r>
              <a:rPr lang="ru-RU" sz="1600" dirty="0" smtClean="0"/>
              <a:t> тазобедренного, коленного и плечевого суставов, </a:t>
            </a:r>
            <a:r>
              <a:rPr lang="ru-RU" sz="1600" dirty="0" err="1" smtClean="0"/>
              <a:t>имплантов</a:t>
            </a:r>
            <a:r>
              <a:rPr lang="ru-RU" sz="1600" dirty="0" smtClean="0"/>
              <a:t> для челюстно-лицевой хирургии и стоматологии.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dirty="0" smtClean="0"/>
              <a:t>- организация серийного  производства медицинских изделий из «</a:t>
            </a:r>
            <a:r>
              <a:rPr lang="ru-RU" sz="1600" dirty="0" err="1" smtClean="0"/>
              <a:t>металлорезины</a:t>
            </a:r>
            <a:r>
              <a:rPr lang="ru-RU" sz="1600" dirty="0" smtClean="0"/>
              <a:t>» (дентальные и челюстно-лицевые имплантаты), по разработанным в СГАУ и СамГМУ технологиям. Основное направление:  разработка, производства и реализация собственных инновационных изделий. 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sz="1600" dirty="0"/>
              <a:t>создание международной лаборатории по аддитивным технологиям (СамГМУ, СГНИУ им. СП Королева, инженерная школа </a:t>
            </a:r>
            <a:r>
              <a:rPr lang="ru-RU" sz="1600" dirty="0" err="1"/>
              <a:t>Сент-Этьена</a:t>
            </a:r>
            <a:r>
              <a:rPr lang="ru-RU" sz="1600" dirty="0"/>
              <a:t>).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ru-RU" sz="1200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dirty="0" smtClean="0"/>
          </a:p>
        </p:txBody>
      </p:sp>
      <p:pic>
        <p:nvPicPr>
          <p:cNvPr id="37896" name="Picture 3" descr="C:\Users\sergin\Desktop\Фото доклад для ректората\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484313"/>
            <a:ext cx="2805112" cy="1873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2" descr="Виды зубных имплантов Стоматологическая клиника доктора Рахимова - клиника Рахимова имплантация Самара зубная имплантология дет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75" y="3721100"/>
            <a:ext cx="1243013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4" descr="Дентальные имплантаты с пористой поверхностью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3573463"/>
            <a:ext cx="166370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6" descr="Операция по замену тазобедренного сустав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13" y="4868863"/>
            <a:ext cx="17875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8" descr="Протез тазобедренного сустава цены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857750"/>
            <a:ext cx="1223963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4" descr="http://samsmu.net/samsmu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4450"/>
            <a:ext cx="6207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0" descr="логотип-кластера-мед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6360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8"/>
          <p:cNvSpPr/>
          <p:nvPr/>
        </p:nvSpPr>
        <p:spPr>
          <a:xfrm>
            <a:off x="-36513" y="0"/>
            <a:ext cx="9180513" cy="765175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bg1"/>
              </a:solidFill>
              <a:latin typeface="+mj-lt"/>
              <a:ea typeface="Calibri" pitchFamily="34" charset="0"/>
              <a:cs typeface="Times New Roman" pitchFamily="18" charset="0"/>
            </a:endParaRPr>
          </a:p>
          <a:p>
            <a:pPr indent="-342900"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latin typeface="+mj-lt"/>
                <a:ea typeface="Calibri" pitchFamily="34" charset="0"/>
                <a:cs typeface="Times New Roman" pitchFamily="18" charset="0"/>
              </a:rPr>
              <a:t>Наиболее значимые события года </a:t>
            </a:r>
          </a:p>
          <a:p>
            <a:pPr indent="-342900"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latin typeface="+mj-lt"/>
                <a:ea typeface="Calibri" pitchFamily="34" charset="0"/>
                <a:cs typeface="Times New Roman" pitchFamily="18" charset="0"/>
              </a:rPr>
              <a:t>и мероприятия Кластера</a:t>
            </a:r>
            <a:endParaRPr lang="ru-RU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 indent="-342900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da-DK" b="1" noProof="1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389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8125" y="1214438"/>
            <a:ext cx="1925638" cy="3367087"/>
          </a:xfrm>
        </p:spPr>
      </p:pic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1314450"/>
            <a:ext cx="4022725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4027488"/>
            <a:ext cx="4022725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Box 7"/>
          <p:cNvSpPr txBox="1">
            <a:spLocks noChangeArrowheads="1"/>
          </p:cNvSpPr>
          <p:nvPr/>
        </p:nvSpPr>
        <p:spPr bwMode="auto">
          <a:xfrm>
            <a:off x="352425" y="5248275"/>
            <a:ext cx="43513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600"/>
              <a:t>Обсуждение с министром здравоохранения РФ  В.И. Скворцовой  путей внедрения инновационных разработок Кластера на территории РФ и импортозамещения медицинского оборудования.</a:t>
            </a:r>
          </a:p>
        </p:txBody>
      </p:sp>
      <p:sp>
        <p:nvSpPr>
          <p:cNvPr id="38919" name="Прямоугольник 9"/>
          <p:cNvSpPr>
            <a:spLocks noChangeArrowheads="1"/>
          </p:cNvSpPr>
          <p:nvPr/>
        </p:nvSpPr>
        <p:spPr bwMode="auto">
          <a:xfrm>
            <a:off x="219075" y="1725613"/>
            <a:ext cx="2439988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Инновационные разработки Кластера были представлены на 8 международных и Всероссийских выставках и форумах.</a:t>
            </a:r>
          </a:p>
          <a:p>
            <a:endParaRPr lang="ru-RU" sz="2000" b="1">
              <a:solidFill>
                <a:srgbClr val="0070C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2000" b="1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На общероссийском народном фронте, выставка форума  </a:t>
            </a:r>
          </a:p>
          <a:p>
            <a:r>
              <a:rPr lang="ru-RU" sz="2000" b="1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«За качественную медицину» </a:t>
            </a:r>
          </a:p>
          <a:p>
            <a:endParaRPr lang="ru-RU" sz="2000" b="1">
              <a:solidFill>
                <a:srgbClr val="0070C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endParaRPr lang="ru-RU" sz="2000" b="1">
              <a:solidFill>
                <a:srgbClr val="0070C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8920" name="Picture 10" descr="логотип-кластера-ме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6360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4" descr="http://samsmu.net/samsmu_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4450"/>
            <a:ext cx="6207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7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ktangel 8"/>
          <p:cNvSpPr/>
          <p:nvPr/>
        </p:nvSpPr>
        <p:spPr>
          <a:xfrm>
            <a:off x="1116013" y="2924175"/>
            <a:ext cx="6769100" cy="1296988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2636838"/>
            <a:ext cx="9144000" cy="17446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kern="2000" dirty="0" smtClean="0">
                <a:solidFill>
                  <a:schemeClr val="bg1"/>
                </a:solidFill>
              </a:rPr>
              <a:t>Благодарю за внимание!</a:t>
            </a:r>
            <a:endParaRPr lang="ru-RU" kern="2000" dirty="0">
              <a:solidFill>
                <a:schemeClr val="bg1"/>
              </a:solidFill>
            </a:endParaRPr>
          </a:p>
        </p:txBody>
      </p:sp>
      <p:pic>
        <p:nvPicPr>
          <p:cNvPr id="39941" name="Picture 4" descr="http://samsmu.net/samsmu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-1168400"/>
            <a:ext cx="620712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0" descr="логотип-кластера-мед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6360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4" descr="http://samsmu.net/samsmu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44450"/>
            <a:ext cx="6207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8"/>
          <p:cNvSpPr/>
          <p:nvPr/>
        </p:nvSpPr>
        <p:spPr>
          <a:xfrm>
            <a:off x="0" y="0"/>
            <a:ext cx="9144000" cy="658813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7171" name="Заголовок 1"/>
          <p:cNvSpPr txBox="1">
            <a:spLocks/>
          </p:cNvSpPr>
          <p:nvPr/>
        </p:nvSpPr>
        <p:spPr bwMode="auto">
          <a:xfrm>
            <a:off x="12700" y="0"/>
            <a:ext cx="8243888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ru-RU" sz="2400" b="1">
              <a:solidFill>
                <a:schemeClr val="bg1"/>
              </a:solidFill>
              <a:latin typeface="Calibri" pitchFamily="34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ru-RU" sz="2400" b="1">
                <a:solidFill>
                  <a:schemeClr val="bg1"/>
                </a:solidFill>
                <a:latin typeface="Calibri" pitchFamily="34" charset="0"/>
              </a:rPr>
              <a:t>Роль Самарского государственного медицинского университета в Кластере:</a:t>
            </a:r>
          </a:p>
          <a:p>
            <a:pPr algn="ctr" eaLnBrk="1" hangingPunct="1">
              <a:lnSpc>
                <a:spcPct val="90000"/>
              </a:lnSpc>
            </a:pPr>
            <a:endParaRPr lang="ru-RU" sz="2400" b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7172" name="Picture 4" descr="http://samsmu.net/samsmu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63" y="44450"/>
            <a:ext cx="620712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Объект 2"/>
          <p:cNvSpPr>
            <a:spLocks noGrp="1"/>
          </p:cNvSpPr>
          <p:nvPr>
            <p:ph idx="1"/>
          </p:nvPr>
        </p:nvSpPr>
        <p:spPr>
          <a:xfrm>
            <a:off x="250825" y="765175"/>
            <a:ext cx="6624638" cy="5903913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hlink"/>
              </a:buClr>
              <a:buSzPct val="70000"/>
              <a:buFont typeface="Wingdings" pitchFamily="2" charset="2"/>
              <a:buChar char="q"/>
            </a:pPr>
            <a:r>
              <a:rPr lang="ru-RU" altLang="ru-RU" sz="1600" smtClean="0"/>
              <a:t>11 факультетов</a:t>
            </a:r>
          </a:p>
          <a:p>
            <a:pPr>
              <a:lnSpc>
                <a:spcPct val="90000"/>
              </a:lnSpc>
              <a:buClr>
                <a:schemeClr val="hlink"/>
              </a:buClr>
              <a:buSzPct val="70000"/>
              <a:buFont typeface="Wingdings" pitchFamily="2" charset="2"/>
              <a:buChar char="q"/>
            </a:pPr>
            <a:r>
              <a:rPr lang="ru-RU" altLang="ru-RU" sz="1600" smtClean="0"/>
              <a:t>78 кафедр, на которых обучается более 6500 студентов</a:t>
            </a:r>
          </a:p>
          <a:p>
            <a:pPr>
              <a:lnSpc>
                <a:spcPct val="90000"/>
              </a:lnSpc>
              <a:buClr>
                <a:schemeClr val="hlink"/>
              </a:buClr>
              <a:buSzPct val="70000"/>
              <a:buFont typeface="Wingdings" pitchFamily="2" charset="2"/>
              <a:buChar char="q"/>
            </a:pPr>
            <a:r>
              <a:rPr lang="ru-RU" altLang="ru-RU" sz="1600" smtClean="0"/>
              <a:t>3 образовательных института (последипломного образования, сестринского образования, стоматологический)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FFCC00"/>
              </a:buClr>
              <a:buSzPct val="70000"/>
              <a:buFont typeface="Wingdings" pitchFamily="2" charset="2"/>
              <a:buChar char="q"/>
            </a:pPr>
            <a:r>
              <a:rPr lang="ru-RU" altLang="ru-RU" sz="1600" smtClean="0"/>
              <a:t>Собственные Клиники (на 1100 коек) – уникальная площадка для разработки и внедрения инновационных разработок 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FFCC00"/>
              </a:buClr>
              <a:buSzPct val="70000"/>
              <a:buFont typeface="Wingdings" pitchFamily="2" charset="2"/>
              <a:buChar char="q"/>
            </a:pPr>
            <a:r>
              <a:rPr lang="ru-RU" altLang="ru-RU" sz="1600" smtClean="0"/>
              <a:t>5</a:t>
            </a:r>
            <a:r>
              <a:rPr lang="en-GB" altLang="ru-RU" sz="1600" smtClean="0"/>
              <a:t> научно-исследовательских институтов</a:t>
            </a:r>
            <a:r>
              <a:rPr lang="ru-RU" altLang="ru-RU" sz="1600" smtClean="0"/>
              <a:t>; 6 диссертационных советов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FFCC00"/>
              </a:buClr>
              <a:buSzPct val="70000"/>
              <a:buFont typeface="Wingdings" pitchFamily="2" charset="2"/>
              <a:buChar char="q"/>
            </a:pPr>
            <a:r>
              <a:rPr lang="ru-RU" altLang="ru-RU" sz="1600" smtClean="0"/>
              <a:t>5 уникальных научно-образовательных центров (виртуальные технологии, аддитивные технологии, полимерное бальзамирование, новые материалы, доказательной медицины) 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FFCC00"/>
              </a:buClr>
              <a:buSzPct val="70000"/>
              <a:buFont typeface="Wingdings" pitchFamily="2" charset="2"/>
              <a:buChar char="q"/>
            </a:pPr>
            <a:r>
              <a:rPr lang="ru-RU" altLang="ru-RU" sz="1600" smtClean="0"/>
              <a:t>Центр прорывных исследований «ИТ в медицине»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FFCC00"/>
              </a:buClr>
              <a:buSzPct val="70000"/>
              <a:buFont typeface="Wingdings" pitchFamily="2" charset="2"/>
              <a:buChar char="q"/>
            </a:pPr>
            <a:r>
              <a:rPr lang="ru-RU" altLang="ru-RU" sz="1600" smtClean="0"/>
              <a:t>Научно-производственный Технопарк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FFCC00"/>
              </a:buClr>
              <a:buSzPct val="70000"/>
              <a:buFont typeface="Wingdings" pitchFamily="2" charset="2"/>
              <a:buChar char="q"/>
            </a:pPr>
            <a:r>
              <a:rPr lang="ru-RU" altLang="ru-RU" sz="1600" smtClean="0"/>
              <a:t>2 центра коллективного пользования (по медицине и по фармации)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FFCC00"/>
              </a:buClr>
              <a:buSzPct val="70000"/>
              <a:buFont typeface="Wingdings" pitchFamily="2" charset="2"/>
              <a:buChar char="q"/>
            </a:pPr>
            <a:r>
              <a:rPr lang="ru-RU" altLang="ru-RU" sz="1600" smtClean="0"/>
              <a:t>В малый инновационный пояс университета входят более 40 компаний, из которых 12 созданы с участием СамГМУ (в рамках 217-ФЗ)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FFCC00"/>
              </a:buClr>
              <a:buSzPct val="70000"/>
              <a:buFont typeface="Wingdings" pitchFamily="2" charset="2"/>
              <a:buChar char="q"/>
            </a:pPr>
            <a:r>
              <a:rPr lang="ru-RU" altLang="ru-RU" sz="1600" smtClean="0"/>
              <a:t>СамГМУ – координатор в Кластере медицинских и фармацевтических технологий Самарской области;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FFCC00"/>
              </a:buClr>
              <a:buSzPct val="70000"/>
              <a:buFont typeface="Wingdings" pitchFamily="2" charset="2"/>
              <a:buChar char="q"/>
            </a:pPr>
            <a:r>
              <a:rPr lang="ru-RU" altLang="ru-RU" sz="1600" smtClean="0"/>
              <a:t>СамГМУ – координатор Нижневолжского медицинского научно-образовательного кластера (СамГМУ, ОрГМУ, СГМУ, БГМУ)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FFCC00"/>
              </a:buClr>
              <a:buSzPct val="70000"/>
              <a:buFont typeface="Wingdings" pitchFamily="2" charset="2"/>
              <a:buChar char="q"/>
            </a:pPr>
            <a:r>
              <a:rPr lang="ru-RU" altLang="ru-RU" sz="1600" smtClean="0"/>
              <a:t>СамГМУ – входит в 50 лучших вузов России по оценке ведущих рейтинговых агентств (по итогам последних двух лет).</a:t>
            </a:r>
            <a:endParaRPr lang="en-GB" altLang="ru-RU" sz="1600" smtClean="0"/>
          </a:p>
          <a:p>
            <a:endParaRPr lang="ru-RU" sz="1600" b="1" smtClean="0"/>
          </a:p>
        </p:txBody>
      </p:sp>
      <p:pic>
        <p:nvPicPr>
          <p:cNvPr id="71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0" y="908050"/>
            <a:ext cx="2097088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0" y="2349500"/>
            <a:ext cx="2247900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2" descr="лаборатория тацуд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5" t="11751" r="10060" b="12665"/>
          <a:stretch>
            <a:fillRect/>
          </a:stretch>
        </p:blipFill>
        <p:spPr bwMode="auto">
          <a:xfrm>
            <a:off x="7235825" y="3716338"/>
            <a:ext cx="16192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4" descr="В Екатеринбурге появилась уникальная лаборатория качества бетона &quot; DpBond - строительный online журнал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5013325"/>
            <a:ext cx="165735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логотип-кластера-мед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6360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863601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ru-RU" sz="1800" smtClean="0">
                <a:solidFill>
                  <a:schemeClr val="bg1"/>
                </a:solidFill>
              </a:rPr>
              <a:t/>
            </a:r>
            <a:br>
              <a:rPr lang="ru-RU" sz="1800" smtClean="0">
                <a:solidFill>
                  <a:schemeClr val="bg1"/>
                </a:solidFill>
              </a:rPr>
            </a:br>
            <a:r>
              <a:rPr lang="ru-RU" sz="1800" b="1" smtClean="0">
                <a:solidFill>
                  <a:schemeClr val="bg1"/>
                </a:solidFill>
              </a:rPr>
              <a:t>Функции  Самарского государственного медицинского университета </a:t>
            </a:r>
            <a:br>
              <a:rPr lang="ru-RU" sz="1800" b="1" smtClean="0">
                <a:solidFill>
                  <a:schemeClr val="bg1"/>
                </a:solidFill>
              </a:rPr>
            </a:br>
            <a:r>
              <a:rPr lang="ru-RU" sz="1800" b="1" smtClean="0">
                <a:solidFill>
                  <a:schemeClr val="bg1"/>
                </a:solidFill>
              </a:rPr>
              <a:t>в Кластере как научно-образовательной организации в сфере фармации</a:t>
            </a:r>
            <a:r>
              <a:rPr lang="ru-RU" sz="1800" b="1" noProof="1" smtClean="0">
                <a:solidFill>
                  <a:srgbClr val="FFFFFF"/>
                </a:solidFill>
              </a:rPr>
              <a:t/>
            </a:r>
            <a:br>
              <a:rPr lang="ru-RU" sz="1800" b="1" noProof="1" smtClean="0">
                <a:solidFill>
                  <a:srgbClr val="FFFFFF"/>
                </a:solidFill>
              </a:rPr>
            </a:br>
            <a:endParaRPr lang="ru-RU" sz="1800" smtClean="0">
              <a:solidFill>
                <a:schemeClr val="bg1"/>
              </a:solidFill>
            </a:endParaRPr>
          </a:p>
        </p:txBody>
      </p:sp>
      <p:pic>
        <p:nvPicPr>
          <p:cNvPr id="8195" name="Picture 10" descr="логотип-кластера-мед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Содержимое 11"/>
          <p:cNvSpPr>
            <a:spLocks noGrp="1"/>
          </p:cNvSpPr>
          <p:nvPr>
            <p:ph idx="1"/>
          </p:nvPr>
        </p:nvSpPr>
        <p:spPr>
          <a:xfrm>
            <a:off x="107950" y="981075"/>
            <a:ext cx="6551613" cy="4103688"/>
          </a:xfrm>
        </p:spPr>
        <p:txBody>
          <a:bodyPr/>
          <a:lstStyle/>
          <a:p>
            <a:pPr marL="273050" indent="-273050">
              <a:buFont typeface="Calibri" pitchFamily="34" charset="0"/>
              <a:buAutoNum type="arabicPeriod"/>
            </a:pPr>
            <a:r>
              <a:rPr lang="ru-RU" sz="1200" smtClean="0">
                <a:latin typeface="Arial" pitchFamily="34" charset="0"/>
                <a:cs typeface="Arial" pitchFamily="34" charset="0"/>
              </a:rPr>
              <a:t>Подготовка и переподготовка кадров по специальности «фармация» (провизоры общей практики, провизоры- технологи, провизоры-аналитики, провизоры- организаторы), в т.ч. в формате производственных практик на фармацевтических предприятиях Кластера.</a:t>
            </a:r>
          </a:p>
          <a:p>
            <a:pPr marL="273050" indent="-273050">
              <a:buFont typeface="Calibri" pitchFamily="34" charset="0"/>
              <a:buAutoNum type="arabicPeriod"/>
            </a:pPr>
            <a:r>
              <a:rPr lang="ru-RU" sz="1200" smtClean="0">
                <a:latin typeface="Arial" pitchFamily="34" charset="0"/>
                <a:cs typeface="Arial" pitchFamily="34" charset="0"/>
              </a:rPr>
              <a:t>Подготовка кадров высшей квалификации (преподаватель-исследователь) и организация их защиты в Диссертационном совете Д 208.085.06 при СамГМУ по фармацевтическим наукам.</a:t>
            </a:r>
          </a:p>
          <a:p>
            <a:pPr marL="273050" indent="-273050">
              <a:buFont typeface="Calibri" pitchFamily="34" charset="0"/>
              <a:buAutoNum type="arabicPeriod"/>
            </a:pPr>
            <a:r>
              <a:rPr lang="ru-RU" sz="1200" smtClean="0">
                <a:latin typeface="Arial" pitchFamily="34" charset="0"/>
                <a:cs typeface="Arial" pitchFamily="34" charset="0"/>
              </a:rPr>
              <a:t>Осуществление НИР по широкому спектру проблем с участием молодых ученых, курируемое научной проблемной комиссией по химико-фармацевтическим наукам СамГМУ, в т.ч. выполнение договорных работ с фармацевтическими предприятиями.</a:t>
            </a:r>
          </a:p>
          <a:p>
            <a:pPr marL="273050" indent="-273050">
              <a:buFont typeface="Calibri" pitchFamily="34" charset="0"/>
              <a:buAutoNum type="arabicPeriod"/>
            </a:pPr>
            <a:r>
              <a:rPr lang="ru-RU" sz="1200" smtClean="0">
                <a:latin typeface="Arial" pitchFamily="34" charset="0"/>
                <a:cs typeface="Arial" pitchFamily="34" charset="0"/>
              </a:rPr>
              <a:t>Выполнение НИОКР по созданию оригинальных и импортозамещающих лекарственных средств и субстанций и веществ-стандартов – совместные проекты с фармацевтическими предприятиями Кластера (экстракционные препараты на основе лекарственного растительного сырья, современные лекарственные формы на основе флаволигнанового комплекса расторопши, ресурсосберегающие технологии переработки сырья и биотехнологии).</a:t>
            </a:r>
          </a:p>
          <a:p>
            <a:pPr marL="273050" indent="-273050">
              <a:buFont typeface="Calibri" pitchFamily="34" charset="0"/>
              <a:buAutoNum type="arabicPeriod"/>
            </a:pPr>
            <a:r>
              <a:rPr lang="ru-RU" sz="1200" smtClean="0">
                <a:latin typeface="Arial" pitchFamily="34" charset="0"/>
                <a:cs typeface="Arial" pitchFamily="34" charset="0"/>
              </a:rPr>
              <a:t>Осуществление трансфера разработок через инновационную инфраструктуру СамГМУ (отдел грантовой и договорной деятельности, Стартап-центр, отдел проектного менеджмента, производства и инжиниринга) от идеи до создания новых бизнесов (МИП «Самара-фит», МИП «Феникс-мед», расширение производственных линий на действующих предприятиях).</a:t>
            </a:r>
          </a:p>
          <a:p>
            <a:pPr marL="273050" indent="-273050">
              <a:buFont typeface="Calibri" pitchFamily="34" charset="0"/>
              <a:buAutoNum type="arabicPeriod"/>
            </a:pPr>
            <a:endParaRPr lang="ru-RU" sz="120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7" name="Picture 3" descr="E:\Кафедра фармакогнозии (для сайта)\ФОТО фармакогнозия\аспиранты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57788"/>
            <a:ext cx="220821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4" descr="E:\Кафедра фармакогнозии (для сайта)\ФОТО фармакогнозия\студенты на практике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157788"/>
            <a:ext cx="2160587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3" descr="526_266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052513"/>
            <a:ext cx="2160587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736850"/>
            <a:ext cx="2173287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3362" name="Object 2"/>
          <p:cNvGraphicFramePr>
            <a:graphicFrameLocks noChangeAspect="1"/>
          </p:cNvGraphicFramePr>
          <p:nvPr/>
        </p:nvGraphicFramePr>
        <p:xfrm>
          <a:off x="2484438" y="5157788"/>
          <a:ext cx="2349500" cy="165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CorelPhotoPaint.Image.11" r:id="rId8" imgW="4342857" imgH="3062857" progId="CorelPhotoPaint.Image.11">
                  <p:embed/>
                </p:oleObj>
              </mc:Choice>
              <mc:Fallback>
                <p:oleObj name="CorelPhotoPaint.Image.11" r:id="rId8" imgW="4342857" imgH="3062857" progId="CorelPhotoPaint.Image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5157788"/>
                        <a:ext cx="2349500" cy="165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082" name="Object 6"/>
          <p:cNvGraphicFramePr>
            <a:graphicFrameLocks noChangeAspect="1"/>
          </p:cNvGraphicFramePr>
          <p:nvPr/>
        </p:nvGraphicFramePr>
        <p:xfrm>
          <a:off x="7235825" y="4413250"/>
          <a:ext cx="1800225" cy="240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Фотография Photo Editor" r:id="rId10" imgW="16228571" imgH="21638095" progId="MSPhotoEd.3">
                  <p:embed/>
                </p:oleObj>
              </mc:Choice>
              <mc:Fallback>
                <p:oleObj name="Фотография Photo Editor" r:id="rId10" imgW="16228571" imgH="21638095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lum brigh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5825" y="4413250"/>
                        <a:ext cx="1800225" cy="240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03" name="Picture 4" descr="http://samsmu.net/samsmu_log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838" y="0"/>
            <a:ext cx="79216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4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9167813" cy="836613"/>
          </a:xfrm>
          <a:solidFill>
            <a:srgbClr val="FF0000"/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>
                <a:solidFill>
                  <a:srgbClr val="FF0000"/>
                </a:solidFill>
              </a:rPr>
              <a:t/>
            </a:r>
            <a:br>
              <a:rPr dirty="0">
                <a:solidFill>
                  <a:srgbClr val="FF0000"/>
                </a:solidFill>
              </a:rPr>
            </a:br>
            <a:r>
              <a:rPr dirty="0">
                <a:solidFill>
                  <a:srgbClr val="FF0000"/>
                </a:solidFill>
              </a:rPr>
              <a:t/>
            </a:r>
            <a:br>
              <a:rPr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9219" name="Obdélník 9"/>
          <p:cNvSpPr>
            <a:spLocks noChangeArrowheads="1"/>
          </p:cNvSpPr>
          <p:nvPr/>
        </p:nvSpPr>
        <p:spPr bwMode="auto">
          <a:xfrm>
            <a:off x="1576388" y="44450"/>
            <a:ext cx="58753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200" b="1">
                <a:solidFill>
                  <a:schemeClr val="bg1"/>
                </a:solidFill>
              </a:rPr>
              <a:t>         Предприятие Кластера -Фармацевтическая компания ОЗОН</a:t>
            </a:r>
            <a:r>
              <a:rPr lang="cs-CZ" sz="22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220" name="Obdélník 208"/>
          <p:cNvSpPr>
            <a:spLocks noChangeArrowheads="1"/>
          </p:cNvSpPr>
          <p:nvPr/>
        </p:nvSpPr>
        <p:spPr bwMode="auto">
          <a:xfrm>
            <a:off x="6300788" y="55165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198" name="Obdélník 209"/>
          <p:cNvSpPr>
            <a:spLocks noChangeArrowheads="1"/>
          </p:cNvSpPr>
          <p:nvPr/>
        </p:nvSpPr>
        <p:spPr bwMode="auto">
          <a:xfrm>
            <a:off x="0" y="981075"/>
            <a:ext cx="7921625" cy="314325"/>
          </a:xfrm>
          <a:prstGeom prst="rect">
            <a:avLst/>
          </a:prstGeom>
          <a:gradFill>
            <a:gsLst>
              <a:gs pos="96000">
                <a:schemeClr val="accent1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5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txBody>
          <a:bodyPr>
            <a:spAutoFit/>
          </a:bodyPr>
          <a:lstStyle>
            <a:lvl1pPr marL="476250" indent="-476250" eaLnBrk="0" hangingPunct="0">
              <a:tabLst>
                <a:tab pos="2476500" algn="r"/>
                <a:tab pos="3810000" algn="l"/>
                <a:tab pos="59055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2476500" algn="r"/>
                <a:tab pos="3810000" algn="l"/>
                <a:tab pos="59055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2476500" algn="r"/>
                <a:tab pos="3810000" algn="l"/>
                <a:tab pos="59055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2476500" algn="r"/>
                <a:tab pos="3810000" algn="l"/>
                <a:tab pos="59055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2476500" algn="r"/>
                <a:tab pos="3810000" algn="l"/>
                <a:tab pos="59055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76500" algn="r"/>
                <a:tab pos="3810000" algn="l"/>
                <a:tab pos="59055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76500" algn="r"/>
                <a:tab pos="3810000" algn="l"/>
                <a:tab pos="59055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76500" algn="r"/>
                <a:tab pos="3810000" algn="l"/>
                <a:tab pos="59055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76500" algn="r"/>
                <a:tab pos="3810000" algn="l"/>
                <a:tab pos="59055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F6600"/>
              </a:buClr>
              <a:defRPr/>
            </a:pPr>
            <a:r>
              <a:rPr lang="ru-RU" sz="1600" b="1" i="1" dirty="0" smtClean="0">
                <a:solidFill>
                  <a:schemeClr val="tx2"/>
                </a:solidFill>
              </a:rPr>
              <a:t>Один из ведущих производителей лекарственных средств в России</a:t>
            </a:r>
            <a:endParaRPr lang="cs-CZ" sz="1600" i="1" dirty="0" smtClean="0">
              <a:solidFill>
                <a:schemeClr val="tx2"/>
              </a:solidFill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35496" y="1556792"/>
          <a:ext cx="3600400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23" name="Picture 10" descr="логотип-кластера-мед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716463" y="1484313"/>
            <a:ext cx="4283075" cy="1173162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61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Особая экономическая зона промышленно-производственного типа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муниципального района Ставропольский Самарской области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356100" y="2492375"/>
          <a:ext cx="4248150" cy="130016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48150"/>
              </a:tblGrid>
              <a:tr h="13001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Будет создано около 250 новых рабочих мест</a:t>
                      </a:r>
                      <a:endParaRPr lang="ru-RU" sz="1400" b="0" kern="1200" dirty="0" smtClean="0">
                        <a:solidFill>
                          <a:prstClr val="white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43" marR="91443" marT="45742" marB="45742">
                    <a:gradFill>
                      <a:gsLst>
                        <a:gs pos="92349">
                          <a:srgbClr val="0E6396"/>
                        </a:gs>
                        <a:gs pos="100000">
                          <a:srgbClr val="1C75A4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shade val="96000"/>
                            <a:satMod val="120000"/>
                            <a:lumMod val="9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4824413" y="3429000"/>
            <a:ext cx="4211637" cy="13589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61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30-35% доступного рынка в течение 6 лет после ввода производства в эксплуатацию </a:t>
            </a:r>
            <a:endParaRPr lang="ru-RU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84663" y="4581525"/>
            <a:ext cx="4535487" cy="1216025"/>
          </a:xfrm>
          <a:prstGeom prst="rect">
            <a:avLst/>
          </a:prstGeom>
          <a:gradFill>
            <a:gsLst>
              <a:gs pos="92349">
                <a:srgbClr val="0E6396"/>
              </a:gs>
              <a:gs pos="100000">
                <a:srgbClr val="1C75A4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Увеличение налоговых отчислений в бюджет региона.</a:t>
            </a:r>
          </a:p>
          <a:p>
            <a:pPr>
              <a:defRPr/>
            </a:pPr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Укрепление научно-технологического потенциала</a:t>
            </a:r>
          </a:p>
        </p:txBody>
      </p:sp>
      <p:pic>
        <p:nvPicPr>
          <p:cNvPr id="9233" name="Picture 11" descr="&amp;Pcy;&amp;rcy;&amp;ocy;&amp;dcy;&amp;ucy;&amp;kcy;&amp;tcy;&amp;ocy;&amp;vcy;&amp;ycy;&amp;jcy; &amp;pcy;&amp;ocy;&amp;rcy;&amp;tcy;&amp;fcy;&amp;iecy;&amp;lcy;&amp;softcy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149725"/>
            <a:ext cx="31623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4" name="Nadpis 1"/>
          <p:cNvSpPr txBox="1">
            <a:spLocks/>
          </p:cNvSpPr>
          <p:nvPr/>
        </p:nvSpPr>
        <p:spPr bwMode="auto">
          <a:xfrm>
            <a:off x="3492500" y="6524625"/>
            <a:ext cx="5651500" cy="3333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400" i="1">
                <a:solidFill>
                  <a:srgbClr val="FFFFFF"/>
                </a:solidFill>
                <a:latin typeface="Calibri" pitchFamily="34" charset="0"/>
              </a:rPr>
              <a:t>По данным Минпромтехнологий  Самарской области на 01.11.2015 г. </a:t>
            </a:r>
            <a:endParaRPr lang="cs-CZ" sz="1400" i="1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9235" name="Picture 4" descr="http://samsmu.net/samsmu_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92075"/>
            <a:ext cx="67945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588"/>
            <a:ext cx="9144000" cy="979487"/>
          </a:xfrm>
          <a:solidFill>
            <a:srgbClr val="FF0000"/>
          </a:solidFill>
        </p:spPr>
        <p:txBody>
          <a:bodyPr rtlCol="0">
            <a:normAutofit fontScale="90000"/>
          </a:bodyPr>
          <a:lstStyle/>
          <a:p>
            <a:pPr marL="1074738" algn="l" eaLnBrk="1" hangingPunct="1">
              <a:defRPr/>
            </a:pPr>
            <a:r>
              <a:rPr dirty="0" smtClean="0">
                <a:solidFill>
                  <a:schemeClr val="bg1"/>
                </a:solidFill>
                <a:latin typeface="+mn-lt"/>
              </a:rPr>
              <a:t/>
            </a:r>
            <a:br>
              <a:rPr dirty="0" smtClean="0">
                <a:solidFill>
                  <a:schemeClr val="bg1"/>
                </a:solidFill>
                <a:latin typeface="+mn-lt"/>
              </a:rPr>
            </a:br>
            <a:r>
              <a:rPr lang="ru-RU" sz="2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Предприятие Кластера –</a:t>
            </a:r>
            <a:br>
              <a:rPr lang="ru-RU" sz="2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7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Фармацевтический завод «</a:t>
            </a:r>
            <a:r>
              <a:rPr lang="ru-RU" sz="2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ПРАНАФАРМ</a:t>
            </a:r>
            <a:r>
              <a:rPr lang="ru-RU" sz="27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»</a:t>
            </a:r>
            <a:br>
              <a:rPr lang="ru-RU" sz="27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</a:br>
            <a:r>
              <a:rPr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Прямоугольник 3"/>
          <p:cNvSpPr>
            <a:spLocks noChangeArrowheads="1"/>
          </p:cNvSpPr>
          <p:nvPr/>
        </p:nvSpPr>
        <p:spPr bwMode="auto">
          <a:xfrm>
            <a:off x="5076825" y="563563"/>
            <a:ext cx="45720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65100">
              <a:lnSpc>
                <a:spcPts val="1200"/>
              </a:lnSpc>
              <a:spcAft>
                <a:spcPts val="1175"/>
              </a:spcAft>
            </a:pPr>
            <a:r>
              <a:rPr lang="ru-RU" sz="2000">
                <a:solidFill>
                  <a:srgbClr val="000000"/>
                </a:solidFill>
              </a:rPr>
              <a:t> </a:t>
            </a:r>
            <a:endParaRPr lang="ru-RU" sz="20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165100">
              <a:lnSpc>
                <a:spcPts val="1200"/>
              </a:lnSpc>
              <a:spcAft>
                <a:spcPts val="1175"/>
              </a:spcAft>
            </a:pPr>
            <a:r>
              <a:rPr lang="en-US" sz="2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endParaRPr lang="ru-RU" sz="20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7" name="Схема 16"/>
          <p:cNvGraphicFramePr/>
          <p:nvPr/>
        </p:nvGraphicFramePr>
        <p:xfrm>
          <a:off x="35496" y="1556792"/>
          <a:ext cx="3672408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245" name="TextBox 13"/>
          <p:cNvSpPr txBox="1">
            <a:spLocks noChangeArrowheads="1"/>
          </p:cNvSpPr>
          <p:nvPr/>
        </p:nvSpPr>
        <p:spPr bwMode="auto">
          <a:xfrm>
            <a:off x="179388" y="1074738"/>
            <a:ext cx="7345362" cy="33813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sz="1600" b="1" i="1">
                <a:solidFill>
                  <a:schemeClr val="tx2"/>
                </a:solidFill>
              </a:rPr>
              <a:t>Производство готовых ЛС</a:t>
            </a:r>
          </a:p>
        </p:txBody>
      </p:sp>
      <p:pic>
        <p:nvPicPr>
          <p:cNvPr id="10246" name="Picture 10" descr="логотип-кластера-мед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Nadpis 1"/>
          <p:cNvSpPr txBox="1">
            <a:spLocks/>
          </p:cNvSpPr>
          <p:nvPr/>
        </p:nvSpPr>
        <p:spPr bwMode="auto">
          <a:xfrm>
            <a:off x="3492500" y="6524625"/>
            <a:ext cx="5651500" cy="3333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400" i="1">
                <a:solidFill>
                  <a:srgbClr val="FFFFFF"/>
                </a:solidFill>
                <a:latin typeface="Calibri" pitchFamily="34" charset="0"/>
              </a:rPr>
              <a:t>По данным Минпромтехнологий  Самарской области на 01.11.2015 г. </a:t>
            </a:r>
            <a:endParaRPr lang="cs-CZ" sz="1400" i="1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00563" y="1797050"/>
            <a:ext cx="4532312" cy="1127125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Реализация </a:t>
            </a:r>
            <a:r>
              <a:rPr lang="ru-RU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инвестпроекта</a:t>
            </a:r>
            <a:r>
              <a:rPr lang="ru-RU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«Расширение производства лекарственных средств».</a:t>
            </a:r>
          </a:p>
          <a:p>
            <a:pPr algn="ctr">
              <a:defRPr/>
            </a:pPr>
            <a:r>
              <a:rPr lang="ru-RU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Стоимость проекта 50 </a:t>
            </a:r>
            <a:r>
              <a:rPr lang="ru-RU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млн.руб</a:t>
            </a:r>
            <a:r>
              <a:rPr lang="ru-RU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ctr">
              <a:defRPr/>
            </a:pP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4157663" y="2843213"/>
          <a:ext cx="4302125" cy="11620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02125"/>
              </a:tblGrid>
              <a:tr h="11620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Источники финансирования: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собственные средства; кредитные средства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2" marR="91432" marT="45758" marB="45758">
                    <a:gradFill>
                      <a:gsLst>
                        <a:gs pos="92349">
                          <a:srgbClr val="0E6396"/>
                        </a:gs>
                        <a:gs pos="100000">
                          <a:srgbClr val="1C75A4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shade val="96000"/>
                            <a:satMod val="120000"/>
                            <a:lumMod val="9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4716463" y="3892550"/>
            <a:ext cx="4206875" cy="1192213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Расширение номенклатуры выпускаемых ЛС на 14 позиций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284663" y="4868863"/>
            <a:ext cx="4248150" cy="1152525"/>
          </a:xfrm>
          <a:prstGeom prst="rect">
            <a:avLst/>
          </a:prstGeom>
          <a:gradFill>
            <a:gsLst>
              <a:gs pos="92349">
                <a:srgbClr val="0E6396"/>
              </a:gs>
              <a:gs pos="100000">
                <a:srgbClr val="1C75A4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Начат промышленный выпуск 3 новых  препаратов;</a:t>
            </a:r>
          </a:p>
          <a:p>
            <a:pPr algn="just">
              <a:defRPr/>
            </a:pPr>
            <a:endParaRPr lang="ru-RU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7" name="Picture 16" descr="Phot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4122738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4" descr="http://samsmu.net/samsmu_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75" y="176213"/>
            <a:ext cx="67945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63613"/>
          </a:xfrm>
          <a:solidFill>
            <a:srgbClr val="FF0000"/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>
                <a:solidFill>
                  <a:schemeClr val="bg1"/>
                </a:solidFill>
                <a:latin typeface="+mn-lt"/>
              </a:rPr>
              <a:t/>
            </a:r>
            <a:br>
              <a:rPr dirty="0">
                <a:solidFill>
                  <a:schemeClr val="bg1"/>
                </a:solidFill>
                <a:latin typeface="+mn-lt"/>
              </a:rPr>
            </a:br>
            <a:r>
              <a:rPr dirty="0">
                <a:solidFill>
                  <a:schemeClr val="bg1"/>
                </a:solidFill>
                <a:latin typeface="+mn-lt"/>
              </a:rPr>
              <a:t/>
            </a:r>
            <a:br>
              <a:rPr dirty="0">
                <a:solidFill>
                  <a:schemeClr val="bg1"/>
                </a:solidFill>
                <a:latin typeface="+mn-lt"/>
              </a:rPr>
            </a:br>
            <a:endParaRPr lang="cs-CZ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267" name="Obdélník 9"/>
          <p:cNvSpPr>
            <a:spLocks noChangeArrowheads="1"/>
          </p:cNvSpPr>
          <p:nvPr/>
        </p:nvSpPr>
        <p:spPr bwMode="auto">
          <a:xfrm>
            <a:off x="2268538" y="47625"/>
            <a:ext cx="48212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200" b="1">
                <a:solidFill>
                  <a:srgbClr val="FFFFFF"/>
                </a:solidFill>
              </a:rPr>
              <a:t> Предприятие кластера -</a:t>
            </a:r>
          </a:p>
          <a:p>
            <a:r>
              <a:rPr lang="ru-RU" sz="2200" b="1">
                <a:solidFill>
                  <a:srgbClr val="FFFFFF"/>
                </a:solidFill>
              </a:rPr>
              <a:t>ЗАО «Самаралектравы»</a:t>
            </a:r>
          </a:p>
        </p:txBody>
      </p:sp>
      <p:sp>
        <p:nvSpPr>
          <p:cNvPr id="11268" name="Obdélník 208"/>
          <p:cNvSpPr>
            <a:spLocks noChangeArrowheads="1"/>
          </p:cNvSpPr>
          <p:nvPr/>
        </p:nvSpPr>
        <p:spPr bwMode="auto">
          <a:xfrm>
            <a:off x="6300788" y="55165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269" name="Obdélník 209"/>
          <p:cNvSpPr>
            <a:spLocks noChangeArrowheads="1"/>
          </p:cNvSpPr>
          <p:nvPr/>
        </p:nvSpPr>
        <p:spPr bwMode="auto">
          <a:xfrm>
            <a:off x="179388" y="7424738"/>
            <a:ext cx="878522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76250" indent="-4762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F6600"/>
              </a:buClr>
              <a:tabLst>
                <a:tab pos="2476500" algn="r"/>
                <a:tab pos="3810000" algn="l"/>
                <a:tab pos="5905500" algn="r"/>
              </a:tabLst>
            </a:pPr>
            <a:endParaRPr lang="cs-CZ">
              <a:solidFill>
                <a:srgbClr val="000000"/>
              </a:solidFill>
              <a:latin typeface="Calibri" pitchFamily="34" charset="0"/>
            </a:endParaRPr>
          </a:p>
          <a:p>
            <a:pPr marL="476250" indent="-4762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F6600"/>
              </a:buClr>
              <a:tabLst>
                <a:tab pos="2476500" algn="r"/>
                <a:tab pos="3810000" algn="l"/>
                <a:tab pos="5905500" algn="r"/>
              </a:tabLst>
            </a:pPr>
            <a:endParaRPr lang="cs-CZ">
              <a:solidFill>
                <a:srgbClr val="000000"/>
              </a:solidFill>
              <a:latin typeface="Calibri" pitchFamily="34" charset="0"/>
            </a:endParaRPr>
          </a:p>
          <a:p>
            <a:pPr marL="476250" indent="-476250">
              <a:lnSpc>
                <a:spcPct val="90000"/>
              </a:lnSpc>
              <a:spcBef>
                <a:spcPct val="35000"/>
              </a:spcBef>
              <a:buClr>
                <a:srgbClr val="FF6600"/>
              </a:buClr>
              <a:buFontTx/>
              <a:buChar char="-"/>
              <a:tabLst>
                <a:tab pos="2476500" algn="r"/>
                <a:tab pos="3810000" algn="l"/>
                <a:tab pos="5905500" algn="r"/>
              </a:tabLst>
            </a:pPr>
            <a:endParaRPr lang="cs-CZ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23850" y="1412875"/>
            <a:ext cx="184150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271" name="Прямоугольник 3"/>
          <p:cNvSpPr>
            <a:spLocks noChangeArrowheads="1"/>
          </p:cNvSpPr>
          <p:nvPr/>
        </p:nvSpPr>
        <p:spPr bwMode="auto">
          <a:xfrm>
            <a:off x="5076825" y="593725"/>
            <a:ext cx="33115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65100">
              <a:lnSpc>
                <a:spcPts val="1200"/>
              </a:lnSpc>
              <a:spcAft>
                <a:spcPts val="1175"/>
              </a:spcAft>
            </a:pPr>
            <a:r>
              <a:rPr lang="ru-RU" sz="2000">
                <a:solidFill>
                  <a:srgbClr val="000000"/>
                </a:solidFill>
              </a:rPr>
              <a:t> </a:t>
            </a:r>
            <a:endParaRPr lang="ru-RU" sz="20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272" name="Прямоугольник 7"/>
          <p:cNvSpPr>
            <a:spLocks noChangeArrowheads="1"/>
          </p:cNvSpPr>
          <p:nvPr/>
        </p:nvSpPr>
        <p:spPr bwMode="auto">
          <a:xfrm>
            <a:off x="576263" y="981075"/>
            <a:ext cx="71643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tx2"/>
                </a:solidFill>
              </a:rPr>
              <a:t>Производство лекарственных средств и биологических добавок к пище из местного растительного сырья;</a:t>
            </a:r>
          </a:p>
          <a:p>
            <a:pPr algn="ctr"/>
            <a:r>
              <a:rPr lang="ru-RU" sz="1600" b="1" i="1">
                <a:solidFill>
                  <a:schemeClr val="tx2"/>
                </a:solidFill>
              </a:rPr>
              <a:t>Препарат из плодов расторопши пятнистой «СИЛИМАР»</a:t>
            </a:r>
            <a:endParaRPr lang="cs-CZ" sz="1600" b="1" i="1">
              <a:solidFill>
                <a:schemeClr val="tx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732240" y="2852936"/>
            <a:ext cx="1940660" cy="175952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plastic">
            <a:bevelT w="203200" h="50800" prst="coolSlant"/>
          </a:sp3d>
        </p:spPr>
      </p:pic>
      <p:pic>
        <p:nvPicPr>
          <p:cNvPr id="11274" name="Picture 10" descr="логотип-кластера-мед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Nadpis 1"/>
          <p:cNvSpPr txBox="1">
            <a:spLocks/>
          </p:cNvSpPr>
          <p:nvPr/>
        </p:nvSpPr>
        <p:spPr bwMode="auto">
          <a:xfrm>
            <a:off x="3492500" y="6524625"/>
            <a:ext cx="5651500" cy="3333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400" i="1">
                <a:solidFill>
                  <a:srgbClr val="FFFFFF"/>
                </a:solidFill>
                <a:latin typeface="Calibri" pitchFamily="34" charset="0"/>
              </a:rPr>
              <a:t>По данным Минпромтехнологий  Самарской области на 01.11.2015 г. </a:t>
            </a:r>
            <a:endParaRPr lang="cs-CZ" sz="1400" i="1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11276" name="Диаграмма 10"/>
          <p:cNvGraphicFramePr>
            <a:graphicFrameLocks/>
          </p:cNvGraphicFramePr>
          <p:nvPr/>
        </p:nvGraphicFramePr>
        <p:xfrm>
          <a:off x="107950" y="2060575"/>
          <a:ext cx="6551613" cy="340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name="Диаграмма" r:id="rId5" imgW="8461981" imgH="4407790" progId="Excel.Chart.8">
                  <p:embed/>
                </p:oleObj>
              </mc:Choice>
              <mc:Fallback>
                <p:oleObj name="Диаграмма" r:id="rId5" imgW="8461981" imgH="4407790" progId="Excel.Chart.8">
                  <p:embed/>
                  <p:pic>
                    <p:nvPicPr>
                      <p:cNvPr id="0" name="Диаграмма 10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2060575"/>
                        <a:ext cx="6551613" cy="3408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7" name="Прямоугольник 16"/>
          <p:cNvSpPr>
            <a:spLocks noChangeArrowheads="1"/>
          </p:cNvSpPr>
          <p:nvPr/>
        </p:nvSpPr>
        <p:spPr bwMode="auto">
          <a:xfrm>
            <a:off x="1908175" y="5570538"/>
            <a:ext cx="69119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400"/>
              <a:t>Производственные возможности предприятия при  благоприятных условиях для сбыта продукции  позволят на 88% покрыть потребности Российской Федерации в гепатопротекторах из расторопши</a:t>
            </a:r>
          </a:p>
        </p:txBody>
      </p:sp>
      <p:pic>
        <p:nvPicPr>
          <p:cNvPr id="11278" name="Picture 4" descr="http://samsmu.net/samsmu_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163" y="93663"/>
            <a:ext cx="6794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9109075" cy="1125538"/>
          </a:xfrm>
          <a:solidFill>
            <a:srgbClr val="FF0000"/>
          </a:solidFill>
        </p:spPr>
        <p:txBody>
          <a:bodyPr rtlCol="0">
            <a:normAutofit fontScale="90000"/>
          </a:bodyPr>
          <a:lstStyle/>
          <a:p>
            <a:pPr marL="180975" algn="l" eaLnBrk="1" hangingPunct="1">
              <a:defRPr/>
            </a:pPr>
            <a:r>
              <a:rPr lang="ru-RU" dirty="0" smtClean="0">
                <a:solidFill>
                  <a:schemeClr val="bg1"/>
                </a:solidFill>
                <a:latin typeface="+mn-lt"/>
              </a:rPr>
              <a:t>          </a:t>
            </a:r>
            <a:r>
              <a:rPr lang="ru-RU" sz="2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производства </a:t>
            </a:r>
            <a:br>
              <a:rPr lang="ru-RU" sz="2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ru-RU" sz="22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инфузионных</a:t>
            </a:r>
            <a:r>
              <a:rPr lang="ru-RU" sz="2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растворов</a:t>
            </a:r>
            <a:r>
              <a:rPr lang="ru-RU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1" name="Прямоугольник 3"/>
          <p:cNvSpPr>
            <a:spLocks noChangeArrowheads="1"/>
          </p:cNvSpPr>
          <p:nvPr/>
        </p:nvSpPr>
        <p:spPr bwMode="auto">
          <a:xfrm>
            <a:off x="4121150" y="560388"/>
            <a:ext cx="45720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65100">
              <a:lnSpc>
                <a:spcPts val="1200"/>
              </a:lnSpc>
              <a:spcAft>
                <a:spcPts val="1175"/>
              </a:spcAft>
            </a:pPr>
            <a:r>
              <a:rPr lang="ru-RU" sz="2000">
                <a:solidFill>
                  <a:srgbClr val="000000"/>
                </a:solidFill>
              </a:rPr>
              <a:t> </a:t>
            </a:r>
            <a:endParaRPr lang="ru-RU" sz="20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165100">
              <a:lnSpc>
                <a:spcPts val="1200"/>
              </a:lnSpc>
              <a:spcAft>
                <a:spcPts val="1175"/>
              </a:spcAft>
            </a:pPr>
            <a:r>
              <a:rPr lang="en-US" sz="2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2000" b="1">
                <a:solidFill>
                  <a:srgbClr val="FFFFFF"/>
                </a:solidFill>
                <a:latin typeface="Times New Roman" pitchFamily="18" charset="0"/>
              </a:rPr>
              <a:t>ООО «ВИТА-Мед-П</a:t>
            </a:r>
            <a:r>
              <a:rPr lang="ru-RU" sz="2000" b="1">
                <a:solidFill>
                  <a:schemeClr val="bg1"/>
                </a:solidFill>
                <a:latin typeface="Times New Roman" pitchFamily="18" charset="0"/>
              </a:rPr>
              <a:t>ром</a:t>
            </a:r>
            <a:r>
              <a:rPr lang="ru-RU" sz="2000" b="1">
                <a:solidFill>
                  <a:srgbClr val="008080"/>
                </a:solidFill>
                <a:latin typeface="Times New Roman" pitchFamily="18" charset="0"/>
              </a:rPr>
              <a:t>»</a:t>
            </a:r>
            <a:endParaRPr lang="ru-RU" sz="20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03575" y="2781300"/>
            <a:ext cx="5795963" cy="935038"/>
          </a:xfrm>
          <a:prstGeom prst="rect">
            <a:avLst/>
          </a:prstGeom>
          <a:gradFill>
            <a:gsLst>
              <a:gs pos="0">
                <a:schemeClr val="accent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61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Безенчукский район Самарской области</a:t>
            </a: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строительная площадка общей площадью 4,5 га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92275" y="3500438"/>
          <a:ext cx="6192838" cy="108426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192838"/>
              </a:tblGrid>
              <a:tr h="10842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Финансирование проекта осуществляется за счет заемных средств (80%) и собственных средств (20%)</a:t>
                      </a:r>
                    </a:p>
                  </a:txBody>
                  <a:tcPr marL="91452" marR="91452" marT="45747" marB="45747">
                    <a:gradFill>
                      <a:gsLst>
                        <a:gs pos="92349">
                          <a:srgbClr val="0E6396"/>
                        </a:gs>
                        <a:gs pos="100000">
                          <a:srgbClr val="1C75A4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shade val="96000"/>
                            <a:satMod val="120000"/>
                            <a:lumMod val="9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051050" y="4365625"/>
            <a:ext cx="6913563" cy="1295400"/>
          </a:xfrm>
          <a:prstGeom prst="rect">
            <a:avLst/>
          </a:prstGeom>
          <a:gradFill>
            <a:gsLst>
              <a:gs pos="0">
                <a:schemeClr val="tx2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61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инфузионные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растворы в мягких контейнерах из многослойной пленки на основе полипропилена, не содержащих ПВХ, объемом 100, 250, 500, 1000 мл;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инфузионные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растворы в бутылках на основе полипропилена объемом 100, 250, 500, 1000 мл.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06475" y="5516563"/>
            <a:ext cx="6229350" cy="1008062"/>
          </a:xfrm>
          <a:prstGeom prst="rect">
            <a:avLst/>
          </a:prstGeom>
          <a:gradFill>
            <a:gsLst>
              <a:gs pos="92349">
                <a:srgbClr val="0E6396"/>
              </a:gs>
              <a:gs pos="100000">
                <a:srgbClr val="1C75A4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  Номенклатура:</a:t>
            </a:r>
          </a:p>
          <a:p>
            <a:pPr>
              <a:defRPr/>
            </a:pPr>
            <a:r>
              <a:rPr lang="ru-RU" sz="1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- растворы натрия хлорида  0,9%  -100 мл, 250 мл, 500 мл, 1000 мл; </a:t>
            </a:r>
          </a:p>
          <a:p>
            <a:pPr>
              <a:defRPr/>
            </a:pPr>
            <a:r>
              <a:rPr lang="ru-RU" sz="1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- растворы глюкозы 5%  - 100 мл, 250 мл, 500 мл, 1000 мл .</a:t>
            </a:r>
            <a:endParaRPr lang="ru-RU" sz="1400" dirty="0"/>
          </a:p>
        </p:txBody>
      </p:sp>
      <p:pic>
        <p:nvPicPr>
          <p:cNvPr id="12301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9" b="17424"/>
          <a:stretch>
            <a:fillRect/>
          </a:stretch>
        </p:blipFill>
        <p:spPr bwMode="auto">
          <a:xfrm>
            <a:off x="131763" y="1341438"/>
            <a:ext cx="264001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10" descr="логотип-кластера-ме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863601" cy="8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3" name="Прямоугольник 12"/>
          <p:cNvSpPr>
            <a:spLocks noChangeArrowheads="1"/>
          </p:cNvSpPr>
          <p:nvPr/>
        </p:nvSpPr>
        <p:spPr bwMode="auto">
          <a:xfrm>
            <a:off x="3024188" y="1292225"/>
            <a:ext cx="60848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b="1" i="1"/>
              <a:t>Строительство современного, экологического производственного комплекса по производству инфузионных растворов мощностью 25 млн.шт. в первый год и 30 млн.шт. в последующие годы</a:t>
            </a:r>
            <a:endParaRPr lang="cs-CZ" b="1" i="1"/>
          </a:p>
        </p:txBody>
      </p:sp>
      <p:sp>
        <p:nvSpPr>
          <p:cNvPr id="12304" name="Nadpis 1"/>
          <p:cNvSpPr txBox="1">
            <a:spLocks/>
          </p:cNvSpPr>
          <p:nvPr/>
        </p:nvSpPr>
        <p:spPr bwMode="auto">
          <a:xfrm>
            <a:off x="3492500" y="6524625"/>
            <a:ext cx="5651500" cy="3333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400" i="1">
                <a:solidFill>
                  <a:srgbClr val="FFFFFF"/>
                </a:solidFill>
                <a:latin typeface="Calibri" pitchFamily="34" charset="0"/>
              </a:rPr>
              <a:t>По данным Минпромтехнологий  Самарской области на 01.11.2015 г. </a:t>
            </a:r>
            <a:endParaRPr lang="cs-CZ" sz="1400" i="1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2305" name="Picture 4" descr="http://samsmu.net/samsmu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223838"/>
            <a:ext cx="67945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2371</TotalTime>
  <Words>3071</Words>
  <Application>Microsoft Office PowerPoint</Application>
  <PresentationFormat>Экран (4:3)</PresentationFormat>
  <Paragraphs>347</Paragraphs>
  <Slides>36</Slides>
  <Notes>12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36</vt:i4>
      </vt:variant>
    </vt:vector>
  </HeadingPairs>
  <TitlesOfParts>
    <vt:vector size="53" baseType="lpstr">
      <vt:lpstr>Arial</vt:lpstr>
      <vt:lpstr>Calibri</vt:lpstr>
      <vt:lpstr>ＭＳ Ｐゴシック</vt:lpstr>
      <vt:lpstr>Times New Roman</vt:lpstr>
      <vt:lpstr>AngsanaUPC</vt:lpstr>
      <vt:lpstr>Wingdings</vt:lpstr>
      <vt:lpstr>Arial Unicode MS</vt:lpstr>
      <vt:lpstr>Tahoma</vt:lpstr>
      <vt:lpstr>Constantia</vt:lpstr>
      <vt:lpstr>Lucida Grande</vt:lpstr>
      <vt:lpstr>ヒラギノ角ゴ ProN W6</vt:lpstr>
      <vt:lpstr>Georgia</vt:lpstr>
      <vt:lpstr>Тема Office</vt:lpstr>
      <vt:lpstr>Corel PHOTO-PAINT 11.0 Image</vt:lpstr>
      <vt:lpstr>Фотография Microsoft Photo Editor 3.0</vt:lpstr>
      <vt:lpstr>Диаграмма Microsoft Excel</vt:lpstr>
      <vt:lpstr>Слайд</vt:lpstr>
      <vt:lpstr>Презентация PowerPoint</vt:lpstr>
      <vt:lpstr>Презентация PowerPoint</vt:lpstr>
      <vt:lpstr>Презентация PowerPoint</vt:lpstr>
      <vt:lpstr>Презентация PowerPoint</vt:lpstr>
      <vt:lpstr> Функции  Самарского государственного медицинского университета  в Кластере как научно-образовательной организации в сфере фармации </vt:lpstr>
      <vt:lpstr>  </vt:lpstr>
      <vt:lpstr> Предприятие Кластера – Фармацевтический завод «ПРАНАФАРМ»  </vt:lpstr>
      <vt:lpstr>  </vt:lpstr>
      <vt:lpstr>          Организация производства                  инфузионных растворов </vt:lpstr>
      <vt:lpstr>         Реализация проектов участников Кластера           в сфере биотехнологий</vt:lpstr>
      <vt:lpstr>Создание совместной международной биотехнологической лаборатории</vt:lpstr>
      <vt:lpstr>Развитие новой отрасли экономики «ИТ-Медицина»</vt:lpstr>
      <vt:lpstr>Презентация PowerPoint</vt:lpstr>
      <vt:lpstr>Презентация PowerPoint</vt:lpstr>
      <vt:lpstr>Презентация PowerPoint</vt:lpstr>
      <vt:lpstr>Презентация PowerPoint</vt:lpstr>
      <vt:lpstr>Тренажер разработан для обучения студентов навыкам аускультации тонов сердца и легких в норме и патологии;  Записано и обработано 12 патологий сердца и 18 патологий легких;  Аускультативная база набиралась в 1 и 2 кардиологических отделениях и отделении пульмонологии и аллергологии  Клиник СамГМУ с помощью электронного фонендоскопа Litmann 3200. Каждый звук записывался с реального больного с обозначенной патологией.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Новые возможности в научно-исследовательской и инновационной сфере</vt:lpstr>
      <vt:lpstr>Презентация PowerPoint</vt:lpstr>
      <vt:lpstr>Создание и развитие Научно-производственного Технопарка </vt:lpstr>
      <vt:lpstr>Реализация проектов участников Кластера в сфере изготовления медицинского оборудования</vt:lpstr>
      <vt:lpstr>Реализация проектов участников Кластера в сфере изготовления медицинских изделий</vt:lpstr>
      <vt:lpstr>Создание научно-производственного   Центра по разработке гибкой электроники и микроэлектроники на площадке Технополис «Гагарин-центр» </vt:lpstr>
      <vt:lpstr>Участие Кластера с проектами в самарском наноцентре</vt:lpstr>
      <vt:lpstr>Презентация PowerPoint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ректорат</dc:title>
  <dc:creator>Sergion</dc:creator>
  <cp:lastModifiedBy>Цыганцов Александр Анатольевич</cp:lastModifiedBy>
  <cp:revision>208</cp:revision>
  <dcterms:created xsi:type="dcterms:W3CDTF">2014-06-09T09:14:14Z</dcterms:created>
  <dcterms:modified xsi:type="dcterms:W3CDTF">2016-05-06T13:15:22Z</dcterms:modified>
</cp:coreProperties>
</file>