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8"/>
  </p:notesMasterIdLst>
  <p:sldIdLst>
    <p:sldId id="323" r:id="rId2"/>
    <p:sldId id="341" r:id="rId3"/>
    <p:sldId id="373" r:id="rId4"/>
    <p:sldId id="388" r:id="rId5"/>
    <p:sldId id="461" r:id="rId6"/>
    <p:sldId id="471" r:id="rId7"/>
    <p:sldId id="469" r:id="rId8"/>
    <p:sldId id="470" r:id="rId9"/>
    <p:sldId id="463" r:id="rId10"/>
    <p:sldId id="465" r:id="rId11"/>
    <p:sldId id="409" r:id="rId12"/>
    <p:sldId id="410" r:id="rId13"/>
    <p:sldId id="460" r:id="rId14"/>
    <p:sldId id="437" r:id="rId15"/>
    <p:sldId id="443" r:id="rId16"/>
    <p:sldId id="372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7AF"/>
    <a:srgbClr val="3E6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2" autoAdjust="0"/>
    <p:restoredTop sz="94676" autoAdjust="0"/>
  </p:normalViewPr>
  <p:slideViewPr>
    <p:cSldViewPr>
      <p:cViewPr varScale="1">
        <p:scale>
          <a:sx n="125" d="100"/>
          <a:sy n="125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A1268-39AF-419D-9664-78F6D79329CD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0221B-2FB2-487D-8633-763929A16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8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0221B-2FB2-487D-8633-763929A1633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91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53E7-D67E-46B9-AE7F-D192CB3786E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83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53E7-D67E-46B9-AE7F-D192CB3786E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83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53E7-D67E-46B9-AE7F-D192CB3786E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83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53E7-D67E-46B9-AE7F-D192CB3786E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8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53E7-D67E-46B9-AE7F-D192CB3786E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5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0221B-2FB2-487D-8633-763929A1633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9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0221B-2FB2-487D-8633-763929A1633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93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53E7-D67E-46B9-AE7F-D192CB3786E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9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53E7-D67E-46B9-AE7F-D192CB3786E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59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53E7-D67E-46B9-AE7F-D192CB3786E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2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53E7-D67E-46B9-AE7F-D192CB3786E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83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53E7-D67E-46B9-AE7F-D192CB3786E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8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7E3F-C2A1-4833-98DA-01023C4A1E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Инновационные разработки АО «Азимут» в интересах развития ЕС ОрВД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85B5-3D7C-493A-A37C-00248C74A7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6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C871-1249-410E-8BE2-8A441EA8A4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Инновационные разработки АО «Азимут» в интересах развития ЕС ОрВД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EB39-1DB4-4A75-BB73-3CE51D9B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4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8EFC-7B51-4368-A428-BBDFCC717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Инновационные разработки АО «Азимут» в интересах развития ЕС ОрВД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2E03-AA71-46B6-B59C-C4F3C5B7C1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8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113" y="222250"/>
            <a:ext cx="7164387" cy="5492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1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5DAB-372E-4BB2-8751-DF37BDC73F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Инновационные разработки АО «Азимут» в интересах развития ЕС ОрВД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D040-0D9C-49FF-87B7-C61A46B730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4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2339-F23F-41C3-9C95-07F7D688FF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Инновационные разработки АО «Азимут» в интересах развития ЕС ОрВД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FF05-059F-4C4F-9D34-D23533AF68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AB20-C271-4B8C-858A-DD388656E1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Инновационные разработки АО «Азимут» в интересах развития ЕС ОрВД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FF0D-F328-40EA-81E9-6B9C283790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6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D233-9B70-4FA1-B265-60A61BCAE7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Инновационные разработки АО «Азимут» в интересах развития ЕС ОрВД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D77C-2873-43A9-B49C-8041BAACFC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CCC5-BF91-424F-BE78-BAF0833F77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Инновационные разработки АО «Азимут» в интересах развития ЕС ОрВД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2ABE-E287-46FA-BE03-9118DCEE3F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0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914E-6F26-44C3-AB38-1A7718FFBA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Инновационные разработки АО «Азимут» в интересах развития ЕС ОрВД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0C7DB-6716-488B-B43C-0B98824727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7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CBBD-E586-494E-B5B4-4B4C41930E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Инновационные разработки АО «Азимут» в интересах развития ЕС ОрВД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F7F0-3BA6-430B-B5A6-017E16BE79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3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86B6-B602-4D1E-AE1D-E9BD0184D7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Инновационные разработки АО «Азимут» в интересах развития ЕС ОрВД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E61B-0658-4CB0-AEE5-9011F60969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5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C8012E-9AC3-4C59-9C44-6C5343BF09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Инновационные разработки АО «Азимут» в интересах развития ЕС ОрВД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53A1FE-7CFA-42F2-8D12-68A5ABEF43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2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imu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437112"/>
            <a:ext cx="7772400" cy="1470025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32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совещание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Координационного Совета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"Евразия", Ереван 1 -2 июня 2016 года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755576" y="220486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Внедрение сети передачи данных ОВЧ диапазона</a:t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33256"/>
            <a:ext cx="1296144" cy="8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585" y="34473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План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AIRBUS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обеспечению применения ЛПД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1340769"/>
            <a:ext cx="8040001" cy="52493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4751" y="1348503"/>
            <a:ext cx="2880320" cy="1453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7" y="908720"/>
            <a:ext cx="9144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447" y="22363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Сеть FANS-1/A (ACARS) в Российской Федерации</a:t>
            </a:r>
          </a:p>
        </p:txBody>
      </p:sp>
      <p:pic>
        <p:nvPicPr>
          <p:cNvPr id="9" name="Рисунок 8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1340769"/>
            <a:ext cx="8040001" cy="52493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4751" y="1348503"/>
            <a:ext cx="2880320" cy="1453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49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447" y="22363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Сеть ATN (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VDL-2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 в Российской Федерации</a:t>
            </a:r>
          </a:p>
        </p:txBody>
      </p:sp>
      <p:pic>
        <p:nvPicPr>
          <p:cNvPr id="9" name="Рисунок 8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1340769"/>
            <a:ext cx="8040001" cy="52493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4751" y="1348503"/>
            <a:ext cx="2880320" cy="1453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9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0" y="348704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ru-RU" sz="2200" dirty="0" smtClean="0">
                <a:ln w="50800"/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Взаимодействие с </a:t>
            </a:r>
            <a:r>
              <a:rPr lang="en-US" sz="2200" dirty="0" smtClean="0">
                <a:ln w="50800"/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SITA</a:t>
            </a:r>
            <a:r>
              <a:rPr lang="ru-RU" sz="2200" dirty="0" smtClean="0">
                <a:ln w="50800"/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2200" dirty="0" smtClean="0">
                <a:ln w="50800"/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ARINC</a:t>
            </a:r>
            <a:r>
              <a:rPr lang="ru-RU" sz="2200" dirty="0" smtClean="0">
                <a:ln w="50800"/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Российскими авиакомпаниями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24300" y="5319713"/>
            <a:ext cx="2303463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49569"/>
            <a:ext cx="8424935" cy="51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83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1340769"/>
            <a:ext cx="8040001" cy="52493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4751" y="1348503"/>
            <a:ext cx="2880320" cy="1453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497" y="404164"/>
            <a:ext cx="80648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kern="0" dirty="0" smtClean="0">
                <a:solidFill>
                  <a:srgbClr val="005AC8"/>
                </a:solidFill>
                <a:latin typeface="Arial" pitchFamily="34" charset="0"/>
                <a:ea typeface="+mj-ea"/>
                <a:cs typeface="Arial" pitchFamily="34" charset="0"/>
              </a:rPr>
              <a:t>Стенде отработки оборудования ЛРД с </a:t>
            </a:r>
            <a:r>
              <a:rPr lang="ru-RU" sz="1500" kern="0" dirty="0" err="1" smtClean="0">
                <a:solidFill>
                  <a:srgbClr val="005AC8"/>
                </a:solidFill>
                <a:latin typeface="Arial" pitchFamily="34" charset="0"/>
                <a:ea typeface="+mj-ea"/>
                <a:cs typeface="Arial" pitchFamily="34" charset="0"/>
              </a:rPr>
              <a:t>авионикой</a:t>
            </a:r>
            <a:r>
              <a:rPr lang="ru-RU" sz="1500" kern="0" dirty="0" smtClean="0">
                <a:solidFill>
                  <a:srgbClr val="005AC8"/>
                </a:solidFill>
                <a:latin typeface="Arial" pitchFamily="34" charset="0"/>
                <a:cs typeface="Arial" pitchFamily="34" charset="0"/>
              </a:rPr>
              <a:t>  ACARS/CPDLC</a:t>
            </a:r>
            <a:endParaRPr lang="ru-RU" sz="1500" kern="0" dirty="0">
              <a:solidFill>
                <a:srgbClr val="005AC8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958162"/>
            <a:ext cx="9108503" cy="48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1340769"/>
            <a:ext cx="8040001" cy="52493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4751" y="1348503"/>
            <a:ext cx="2880320" cy="1453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32"/>
          <p:cNvSpPr>
            <a:spLocks noChangeArrowheads="1"/>
          </p:cNvSpPr>
          <p:nvPr/>
        </p:nvSpPr>
        <p:spPr bwMode="auto">
          <a:xfrm>
            <a:off x="-108520" y="260648"/>
            <a:ext cx="8424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Оборудование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передачи данных ОВЧ диапазона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26831" y="517137"/>
            <a:ext cx="8890338" cy="5225502"/>
            <a:chOff x="146995" y="219722"/>
            <a:chExt cx="8890338" cy="5952145"/>
          </a:xfrm>
        </p:grpSpPr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363874" y="5863801"/>
              <a:ext cx="1366838" cy="30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1F477D"/>
                  </a:solidFill>
                  <a:latin typeface="Arial" charset="0"/>
                </a:rPr>
                <a:t>VGSC </a:t>
              </a:r>
              <a:r>
                <a:rPr lang="en-US" sz="1400" dirty="0">
                  <a:solidFill>
                    <a:srgbClr val="1F477D"/>
                  </a:solidFill>
                  <a:latin typeface="Arial" charset="0"/>
                </a:rPr>
                <a:t>2000</a:t>
              </a:r>
              <a:endParaRPr lang="ru-RU" sz="1400" dirty="0"/>
            </a:p>
          </p:txBody>
        </p:sp>
        <p:sp>
          <p:nvSpPr>
            <p:cNvPr id="31" name="Rectangle 1"/>
            <p:cNvSpPr>
              <a:spLocks noChangeArrowheads="1"/>
            </p:cNvSpPr>
            <p:nvPr/>
          </p:nvSpPr>
          <p:spPr bwMode="auto">
            <a:xfrm>
              <a:off x="1907200" y="5863801"/>
              <a:ext cx="1366838" cy="30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1F477D"/>
                  </a:solidFill>
                  <a:latin typeface="Arial" charset="0"/>
                </a:rPr>
                <a:t>DPAC 2300</a:t>
              </a:r>
              <a:endParaRPr lang="ru-RU" sz="1400" dirty="0"/>
            </a:p>
          </p:txBody>
        </p:sp>
        <p:grpSp>
          <p:nvGrpSpPr>
            <p:cNvPr id="32" name="Группа 5"/>
            <p:cNvGrpSpPr>
              <a:grpSpLocks/>
            </p:cNvGrpSpPr>
            <p:nvPr/>
          </p:nvGrpSpPr>
          <p:grpSpPr bwMode="auto">
            <a:xfrm>
              <a:off x="146995" y="1412776"/>
              <a:ext cx="1176337" cy="2121790"/>
              <a:chOff x="1619672" y="422385"/>
              <a:chExt cx="1366838" cy="2367094"/>
            </a:xfrm>
          </p:grpSpPr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1619672" y="2481504"/>
                <a:ext cx="1366838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/>
                <a:r>
                  <a:rPr lang="en-US" sz="1400" dirty="0">
                    <a:solidFill>
                      <a:srgbClr val="1F477D"/>
                    </a:solidFill>
                    <a:latin typeface="Arial" charset="0"/>
                  </a:rPr>
                  <a:t>AGS 2300V</a:t>
                </a:r>
                <a:endParaRPr lang="ru-RU" sz="1400" dirty="0"/>
              </a:p>
            </p:txBody>
          </p:sp>
          <p:pic>
            <p:nvPicPr>
              <p:cNvPr id="48" name="Picture 20" descr="AGS 2300V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9575" y="422385"/>
                <a:ext cx="869593" cy="1933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3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786" y="3494760"/>
              <a:ext cx="2162175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6696026" y="5688224"/>
              <a:ext cx="2160587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400" dirty="0" smtClean="0">
                  <a:solidFill>
                    <a:srgbClr val="1F477D"/>
                  </a:solidFill>
                  <a:latin typeface="Arial" pitchFamily="34" charset="0"/>
                </a:rPr>
                <a:t>АРМ УВД «Орион» </a:t>
              </a:r>
              <a:endParaRPr lang="en-US" sz="1400" dirty="0">
                <a:solidFill>
                  <a:srgbClr val="1F477D"/>
                </a:solidFill>
                <a:latin typeface="Arial" pitchFamily="34" charset="0"/>
              </a:endParaRPr>
            </a:p>
          </p:txBody>
        </p:sp>
        <p:sp>
          <p:nvSpPr>
            <p:cNvPr id="35" name="Rectangle 1"/>
            <p:cNvSpPr>
              <a:spLocks noChangeArrowheads="1"/>
            </p:cNvSpPr>
            <p:nvPr/>
          </p:nvSpPr>
          <p:spPr bwMode="auto">
            <a:xfrm>
              <a:off x="5210907" y="2898468"/>
              <a:ext cx="1366838" cy="30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1F477D"/>
                  </a:solidFill>
                  <a:latin typeface="Arial" charset="0"/>
                </a:rPr>
                <a:t>RMC 2300</a:t>
              </a:r>
              <a:endParaRPr lang="ru-RU" sz="1400" dirty="0"/>
            </a:p>
          </p:txBody>
        </p:sp>
        <p:sp>
          <p:nvSpPr>
            <p:cNvPr id="36" name="Rectangle 1"/>
            <p:cNvSpPr>
              <a:spLocks noChangeArrowheads="1"/>
            </p:cNvSpPr>
            <p:nvPr/>
          </p:nvSpPr>
          <p:spPr bwMode="auto">
            <a:xfrm>
              <a:off x="7878666" y="2739898"/>
              <a:ext cx="11586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rgbClr val="1F477D"/>
                  </a:solidFill>
                  <a:latin typeface="Arial" charset="0"/>
                </a:rPr>
                <a:t>TCMC 2300</a:t>
              </a: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4170" y="219722"/>
              <a:ext cx="772445" cy="205715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945" y="683867"/>
              <a:ext cx="1044721" cy="1128860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15" y="4078276"/>
              <a:ext cx="711772" cy="176473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714" y="4083041"/>
              <a:ext cx="711772" cy="17647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197" y="858255"/>
              <a:ext cx="772445" cy="203553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492" y="862013"/>
              <a:ext cx="772445" cy="2010890"/>
            </a:xfrm>
            <a:prstGeom prst="rect">
              <a:avLst/>
            </a:prstGeom>
          </p:spPr>
        </p:pic>
        <p:sp>
          <p:nvSpPr>
            <p:cNvPr id="43" name="Rectangle 1"/>
            <p:cNvSpPr>
              <a:spLocks noChangeArrowheads="1"/>
            </p:cNvSpPr>
            <p:nvPr/>
          </p:nvSpPr>
          <p:spPr bwMode="auto">
            <a:xfrm>
              <a:off x="3205162" y="3047675"/>
              <a:ext cx="1366838" cy="30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1F477D"/>
                  </a:solidFill>
                  <a:latin typeface="Arial" charset="0"/>
                </a:rPr>
                <a:t>GGR 2300</a:t>
              </a:r>
              <a:endParaRPr lang="ru-RU" sz="1400" dirty="0"/>
            </a:p>
          </p:txBody>
        </p:sp>
        <p:sp>
          <p:nvSpPr>
            <p:cNvPr id="44" name="Rectangle 1"/>
            <p:cNvSpPr>
              <a:spLocks noChangeArrowheads="1"/>
            </p:cNvSpPr>
            <p:nvPr/>
          </p:nvSpPr>
          <p:spPr bwMode="auto">
            <a:xfrm>
              <a:off x="1547664" y="3052348"/>
              <a:ext cx="1366838" cy="30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1F477D"/>
                  </a:solidFill>
                  <a:latin typeface="Arial" charset="0"/>
                </a:rPr>
                <a:t>AGR </a:t>
              </a:r>
              <a:r>
                <a:rPr lang="en-US" sz="1400" dirty="0">
                  <a:solidFill>
                    <a:srgbClr val="1F477D"/>
                  </a:solidFill>
                  <a:latin typeface="Arial" charset="0"/>
                </a:rPr>
                <a:t>2300</a:t>
              </a:r>
              <a:endParaRPr lang="ru-RU" sz="1400" dirty="0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555" y="3645024"/>
              <a:ext cx="772445" cy="2070863"/>
            </a:xfrm>
            <a:prstGeom prst="rect">
              <a:avLst/>
            </a:prstGeom>
          </p:spPr>
        </p:pic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3565525" y="5864108"/>
              <a:ext cx="1366838" cy="30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400" dirty="0" smtClean="0">
                  <a:solidFill>
                    <a:srgbClr val="1F477D"/>
                  </a:solidFill>
                  <a:latin typeface="Arial" charset="0"/>
                </a:rPr>
                <a:t>DLS </a:t>
              </a:r>
              <a:r>
                <a:rPr lang="en-US" sz="1400" dirty="0">
                  <a:solidFill>
                    <a:srgbClr val="1F477D"/>
                  </a:solidFill>
                  <a:latin typeface="Arial" charset="0"/>
                </a:rPr>
                <a:t>2300</a:t>
              </a:r>
              <a:endParaRPr lang="ru-RU" sz="1400" dirty="0"/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64" y="1077717"/>
            <a:ext cx="772445" cy="17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2"/>
          <p:cNvSpPr txBox="1">
            <a:spLocks/>
          </p:cNvSpPr>
          <p:nvPr/>
        </p:nvSpPr>
        <p:spPr>
          <a:xfrm>
            <a:off x="323528" y="3789040"/>
            <a:ext cx="3528392" cy="2371080"/>
          </a:xfrm>
          <a:prstGeom prst="rect">
            <a:avLst/>
          </a:prstGeom>
        </p:spPr>
        <p:txBody>
          <a:bodyPr/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Заместитель генерального директора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АО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«АЗИМУТ»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Нарышкинская аллея д.5, стр. 2, Москва, Россия, 125167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Тел. +7 (495) 926 37 69 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www.azimut.ru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Заместитель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председателя Комиссии по развитию Аэронавигационной системы при Бюро Правления ОООР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Союзмаш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</a:rPr>
              <a:t>Росии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700808"/>
            <a:ext cx="8929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 !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itolo 2"/>
          <p:cNvSpPr txBox="1">
            <a:spLocks/>
          </p:cNvSpPr>
          <p:nvPr/>
        </p:nvSpPr>
        <p:spPr>
          <a:xfrm>
            <a:off x="179512" y="3140968"/>
            <a:ext cx="3528392" cy="648072"/>
          </a:xfrm>
          <a:prstGeom prst="rect">
            <a:avLst/>
          </a:prstGeom>
        </p:spPr>
        <p:txBody>
          <a:bodyPr/>
          <a:lstStyle/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Соломенцев Виктор Владимирович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Технологии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передачи данных «воздух-земля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» ОВЧ диапазона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4" name="Freeform 152"/>
          <p:cNvSpPr>
            <a:spLocks/>
          </p:cNvSpPr>
          <p:nvPr/>
        </p:nvSpPr>
        <p:spPr bwMode="auto">
          <a:xfrm rot="13926860" flipV="1">
            <a:off x="4159071" y="3597214"/>
            <a:ext cx="506948" cy="484189"/>
          </a:xfrm>
          <a:custGeom>
            <a:avLst/>
            <a:gdLst>
              <a:gd name="T0" fmla="*/ 2147483647 w 10000"/>
              <a:gd name="T1" fmla="*/ 0 h 10000"/>
              <a:gd name="T2" fmla="*/ 0 w 10000"/>
              <a:gd name="T3" fmla="*/ 2147483647 h 10000"/>
              <a:gd name="T4" fmla="*/ 0 60000 65536"/>
              <a:gd name="T5" fmla="*/ 0 60000 65536"/>
              <a:gd name="T6" fmla="*/ 0 w 10000"/>
              <a:gd name="T7" fmla="*/ 0 h 10000"/>
              <a:gd name="T8" fmla="*/ 10000 w 10000"/>
              <a:gd name="T9" fmla="*/ 10000 h 10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00" h="10000">
                <a:moveTo>
                  <a:pt x="10000" y="0"/>
                </a:moveTo>
                <a:lnTo>
                  <a:pt x="0" y="10000"/>
                </a:ln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45" name="Freeform 152"/>
          <p:cNvSpPr>
            <a:spLocks/>
          </p:cNvSpPr>
          <p:nvPr/>
        </p:nvSpPr>
        <p:spPr bwMode="auto">
          <a:xfrm rot="13926860" flipV="1">
            <a:off x="4170054" y="3377073"/>
            <a:ext cx="663640" cy="677051"/>
          </a:xfrm>
          <a:custGeom>
            <a:avLst/>
            <a:gdLst>
              <a:gd name="T0" fmla="*/ 2147483647 w 10000"/>
              <a:gd name="T1" fmla="*/ 0 h 10000"/>
              <a:gd name="T2" fmla="*/ 0 w 10000"/>
              <a:gd name="T3" fmla="*/ 2147483647 h 10000"/>
              <a:gd name="T4" fmla="*/ 0 60000 65536"/>
              <a:gd name="T5" fmla="*/ 0 60000 65536"/>
              <a:gd name="T6" fmla="*/ 0 w 10000"/>
              <a:gd name="T7" fmla="*/ 0 h 10000"/>
              <a:gd name="T8" fmla="*/ 10000 w 10000"/>
              <a:gd name="T9" fmla="*/ 10000 h 10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00" h="10000">
                <a:moveTo>
                  <a:pt x="10000" y="0"/>
                </a:moveTo>
                <a:lnTo>
                  <a:pt x="0" y="10000"/>
                </a:lnTo>
              </a:path>
            </a:pathLst>
          </a:custGeom>
          <a:noFill/>
          <a:ln w="25400">
            <a:solidFill>
              <a:srgbClr val="00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46" name="Rectangle 5"/>
          <p:cNvSpPr>
            <a:spLocks noChangeArrowheads="1"/>
          </p:cNvSpPr>
          <p:nvPr/>
        </p:nvSpPr>
        <p:spPr bwMode="auto">
          <a:xfrm>
            <a:off x="304800" y="4540250"/>
            <a:ext cx="861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it-IT"/>
          </a:p>
        </p:txBody>
      </p:sp>
      <p:sp>
        <p:nvSpPr>
          <p:cNvPr id="247" name="Rectangle 11"/>
          <p:cNvSpPr>
            <a:spLocks noChangeArrowheads="1"/>
          </p:cNvSpPr>
          <p:nvPr/>
        </p:nvSpPr>
        <p:spPr bwMode="auto">
          <a:xfrm>
            <a:off x="5651500" y="919163"/>
            <a:ext cx="6889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GB" altLang="zh-CN" sz="1600" b="1" i="1" dirty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P</a:t>
            </a:r>
            <a:r>
              <a:rPr lang="ru-RU" altLang="zh-CN" sz="1600" b="1" i="1" dirty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О</a:t>
            </a:r>
            <a:r>
              <a:rPr lang="en-GB" altLang="zh-CN" sz="1600" b="1" i="1" dirty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A</a:t>
            </a:r>
            <a:endParaRPr lang="en-GB" altLang="zh-CN" sz="1600" i="1" dirty="0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248" name="Rectangle 13"/>
          <p:cNvSpPr>
            <a:spLocks noChangeArrowheads="1"/>
          </p:cNvSpPr>
          <p:nvPr/>
        </p:nvSpPr>
        <p:spPr bwMode="auto">
          <a:xfrm>
            <a:off x="2627313" y="1379538"/>
            <a:ext cx="14747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GB" altLang="zh-CN" sz="1400" b="1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en-GB" altLang="zh-CN" sz="1400" b="1" dirty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 VDL2/AVLC</a:t>
            </a:r>
            <a:endParaRPr lang="en-GB" altLang="zh-CN" sz="14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249" name="Text Box 15"/>
          <p:cNvSpPr txBox="1">
            <a:spLocks noChangeArrowheads="1"/>
          </p:cNvSpPr>
          <p:nvPr/>
        </p:nvSpPr>
        <p:spPr bwMode="auto">
          <a:xfrm>
            <a:off x="1588586" y="2746012"/>
            <a:ext cx="2447925" cy="91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zh-CN" sz="1000" b="1" dirty="0" smtClean="0">
                <a:solidFill>
                  <a:srgbClr val="000000"/>
                </a:solidFill>
                <a:latin typeface="Arial" pitchFamily="34" charset="0"/>
              </a:rPr>
              <a:t>Станция наземная </a:t>
            </a:r>
            <a:r>
              <a:rPr lang="en-GB" altLang="zh-CN" sz="1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zh-CN" sz="1000" b="1" dirty="0" smtClean="0">
                <a:solidFill>
                  <a:srgbClr val="000000"/>
                </a:solidFill>
                <a:latin typeface="Arial" pitchFamily="34" charset="0"/>
              </a:rPr>
              <a:t>для</a:t>
            </a:r>
            <a:r>
              <a:rPr lang="en-US" altLang="zh-CN" sz="1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zh-CN" sz="1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УВД</a:t>
            </a:r>
            <a:r>
              <a:rPr lang="fr-BE" altLang="zh-CN" sz="10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fr-BE" altLang="zh-CN" sz="10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1.CM/CPDLC</a:t>
            </a:r>
            <a:r>
              <a:rPr lang="ru-RU" altLang="zh-CN" sz="10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en-US" altLang="zh-CN" sz="10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PM-CPDLC </a:t>
            </a:r>
            <a:r>
              <a:rPr lang="ru-RU" altLang="zh-CN" sz="10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по </a:t>
            </a:r>
            <a:r>
              <a:rPr lang="en-US" altLang="zh-CN" sz="10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ATN/VDL-2,</a:t>
            </a:r>
          </a:p>
          <a:p>
            <a:pPr eaLnBrk="1" hangingPunct="1"/>
            <a:r>
              <a:rPr lang="en-US" altLang="zh-CN" sz="1000" b="1" dirty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2.  </a:t>
            </a:r>
            <a:r>
              <a:rPr lang="en-US" altLang="zh-CN" sz="1000" b="1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AFN/CPDLC</a:t>
            </a:r>
            <a:r>
              <a:rPr lang="ru-RU" altLang="zh-CN" sz="1000" b="1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 +</a:t>
            </a:r>
            <a:r>
              <a:rPr lang="en-US" altLang="zh-CN" sz="1000" b="1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AOC </a:t>
            </a:r>
            <a:r>
              <a:rPr lang="ru-RU" altLang="zh-CN" sz="1000" b="1" dirty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по</a:t>
            </a:r>
            <a:r>
              <a:rPr lang="en-US" altLang="zh-CN" sz="1000" b="1" dirty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altLang="zh-CN" sz="1000" b="1" dirty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ОВЧ-</a:t>
            </a:r>
            <a:r>
              <a:rPr lang="en-US" altLang="zh-CN" sz="1000" b="1" dirty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ACARS FANS1/A</a:t>
            </a:r>
            <a:r>
              <a:rPr lang="ru-RU" altLang="zh-CN" sz="1000" b="1" dirty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GB" altLang="zh-CN" sz="1000" b="1" dirty="0" smtClean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GB" altLang="zh-CN" sz="1000" b="1" dirty="0">
                <a:solidFill>
                  <a:srgbClr val="FF3300"/>
                </a:solidFill>
                <a:latin typeface="Arial" pitchFamily="34" charset="0"/>
              </a:rPr>
              <a:t>A</a:t>
            </a:r>
            <a:r>
              <a:rPr lang="ru-RU" altLang="zh-CN" sz="1000" b="1" dirty="0">
                <a:solidFill>
                  <a:srgbClr val="FF3300"/>
                </a:solidFill>
                <a:latin typeface="Arial" pitchFamily="34" charset="0"/>
              </a:rPr>
              <a:t>О</a:t>
            </a:r>
            <a:r>
              <a:rPr lang="en-GB" altLang="zh-CN" sz="1000" b="1" dirty="0" smtClean="0">
                <a:solidFill>
                  <a:srgbClr val="FF3300"/>
                </a:solidFill>
                <a:latin typeface="Arial" pitchFamily="34" charset="0"/>
              </a:rPr>
              <a:t>A</a:t>
            </a:r>
            <a:r>
              <a:rPr lang="en-GB" altLang="zh-CN" sz="1000" b="1" dirty="0" smtClean="0">
                <a:solidFill>
                  <a:srgbClr val="000000"/>
                </a:solidFill>
                <a:latin typeface="Arial" pitchFamily="34" charset="0"/>
              </a:rPr>
              <a:t>+</a:t>
            </a:r>
            <a:r>
              <a:rPr lang="en-GB" altLang="zh-CN" sz="1000" b="1" dirty="0" smtClean="0">
                <a:solidFill>
                  <a:srgbClr val="006600"/>
                </a:solidFill>
                <a:latin typeface="Arial" pitchFamily="34" charset="0"/>
              </a:rPr>
              <a:t>P</a:t>
            </a:r>
            <a:r>
              <a:rPr lang="ru-RU" altLang="zh-CN" sz="1000" b="1" dirty="0">
                <a:solidFill>
                  <a:srgbClr val="006600"/>
                </a:solidFill>
                <a:latin typeface="Arial" pitchFamily="34" charset="0"/>
              </a:rPr>
              <a:t>О</a:t>
            </a:r>
            <a:r>
              <a:rPr lang="en-GB" altLang="zh-CN" sz="1000" b="1" dirty="0" smtClean="0">
                <a:solidFill>
                  <a:srgbClr val="006600"/>
                </a:solidFill>
                <a:latin typeface="Arial" pitchFamily="34" charset="0"/>
              </a:rPr>
              <a:t>A</a:t>
            </a:r>
            <a:r>
              <a:rPr lang="en-GB" altLang="zh-CN" sz="1000" b="1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fr-BE" altLang="zh-CN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5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086717"/>
              </p:ext>
            </p:extLst>
          </p:nvPr>
        </p:nvGraphicFramePr>
        <p:xfrm>
          <a:off x="395288" y="1047750"/>
          <a:ext cx="1524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0" r:id="rId3" imgW="52920900" imgH="17068800" progId="">
                  <p:embed/>
                </p:oleObj>
              </mc:Choice>
              <mc:Fallback>
                <p:oleObj r:id="rId3" imgW="52920900" imgH="1706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47750"/>
                        <a:ext cx="1524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950233"/>
              </p:ext>
            </p:extLst>
          </p:nvPr>
        </p:nvGraphicFramePr>
        <p:xfrm>
          <a:off x="5135563" y="1047750"/>
          <a:ext cx="1524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1" r:id="rId5" imgW="52920900" imgH="17068800" progId="">
                  <p:embed/>
                </p:oleObj>
              </mc:Choice>
              <mc:Fallback>
                <p:oleObj r:id="rId5" imgW="52920900" imgH="1706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1047750"/>
                        <a:ext cx="1524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101876"/>
              </p:ext>
            </p:extLst>
          </p:nvPr>
        </p:nvGraphicFramePr>
        <p:xfrm>
          <a:off x="2700338" y="1047750"/>
          <a:ext cx="1524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2" r:id="rId6" imgW="52920900" imgH="17068800" progId="">
                  <p:embed/>
                </p:oleObj>
              </mc:Choice>
              <mc:Fallback>
                <p:oleObj r:id="rId6" imgW="52920900" imgH="17068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047750"/>
                        <a:ext cx="1524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3" name="Group 20"/>
          <p:cNvGrpSpPr>
            <a:grpSpLocks/>
          </p:cNvGrpSpPr>
          <p:nvPr/>
        </p:nvGrpSpPr>
        <p:grpSpPr bwMode="auto">
          <a:xfrm>
            <a:off x="4285008" y="2525709"/>
            <a:ext cx="442912" cy="798512"/>
            <a:chOff x="4655" y="1162"/>
            <a:chExt cx="609" cy="1214"/>
          </a:xfrm>
        </p:grpSpPr>
        <p:sp>
          <p:nvSpPr>
            <p:cNvPr id="459" name="Freeform 21"/>
            <p:cNvSpPr>
              <a:spLocks/>
            </p:cNvSpPr>
            <p:nvPr/>
          </p:nvSpPr>
          <p:spPr bwMode="auto">
            <a:xfrm>
              <a:off x="4655" y="2185"/>
              <a:ext cx="609" cy="188"/>
            </a:xfrm>
            <a:custGeom>
              <a:avLst/>
              <a:gdLst>
                <a:gd name="T0" fmla="*/ 2147483647 w 138"/>
                <a:gd name="T1" fmla="*/ 0 h 66"/>
                <a:gd name="T2" fmla="*/ 2147483647 w 138"/>
                <a:gd name="T3" fmla="*/ 2147483647 h 66"/>
                <a:gd name="T4" fmla="*/ 2147483647 w 138"/>
                <a:gd name="T5" fmla="*/ 0 h 66"/>
                <a:gd name="T6" fmla="*/ 0 w 138"/>
                <a:gd name="T7" fmla="*/ 2147483647 h 66"/>
                <a:gd name="T8" fmla="*/ 2147483647 w 138"/>
                <a:gd name="T9" fmla="*/ 2147483647 h 66"/>
                <a:gd name="T10" fmla="*/ 2147483647 w 138"/>
                <a:gd name="T11" fmla="*/ 2147483647 h 66"/>
                <a:gd name="T12" fmla="*/ 2147483647 w 138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"/>
                <a:gd name="T22" fmla="*/ 0 h 66"/>
                <a:gd name="T23" fmla="*/ 138 w 138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" h="66">
                  <a:moveTo>
                    <a:pt x="131" y="0"/>
                  </a:moveTo>
                  <a:lnTo>
                    <a:pt x="69" y="32"/>
                  </a:lnTo>
                  <a:lnTo>
                    <a:pt x="7" y="0"/>
                  </a:lnTo>
                  <a:lnTo>
                    <a:pt x="0" y="32"/>
                  </a:lnTo>
                  <a:lnTo>
                    <a:pt x="69" y="66"/>
                  </a:lnTo>
                  <a:lnTo>
                    <a:pt x="138" y="32"/>
                  </a:lnTo>
                  <a:lnTo>
                    <a:pt x="131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60" name="Freeform 22"/>
            <p:cNvSpPr>
              <a:spLocks/>
            </p:cNvSpPr>
            <p:nvPr/>
          </p:nvSpPr>
          <p:spPr bwMode="auto">
            <a:xfrm>
              <a:off x="4686" y="2100"/>
              <a:ext cx="543" cy="179"/>
            </a:xfrm>
            <a:custGeom>
              <a:avLst/>
              <a:gdLst>
                <a:gd name="T0" fmla="*/ 2147483647 w 124"/>
                <a:gd name="T1" fmla="*/ 0 h 62"/>
                <a:gd name="T2" fmla="*/ 2147483647 w 124"/>
                <a:gd name="T3" fmla="*/ 2147483647 h 62"/>
                <a:gd name="T4" fmla="*/ 2147483647 w 124"/>
                <a:gd name="T5" fmla="*/ 0 h 62"/>
                <a:gd name="T6" fmla="*/ 0 w 124"/>
                <a:gd name="T7" fmla="*/ 2147483647 h 62"/>
                <a:gd name="T8" fmla="*/ 2147483647 w 124"/>
                <a:gd name="T9" fmla="*/ 2147483647 h 62"/>
                <a:gd name="T10" fmla="*/ 2147483647 w 124"/>
                <a:gd name="T11" fmla="*/ 2147483647 h 62"/>
                <a:gd name="T12" fmla="*/ 2147483647 w 124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62"/>
                <a:gd name="T23" fmla="*/ 124 w 124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62">
                  <a:moveTo>
                    <a:pt x="117" y="0"/>
                  </a:moveTo>
                  <a:lnTo>
                    <a:pt x="62" y="27"/>
                  </a:lnTo>
                  <a:lnTo>
                    <a:pt x="7" y="0"/>
                  </a:lnTo>
                  <a:lnTo>
                    <a:pt x="0" y="30"/>
                  </a:lnTo>
                  <a:lnTo>
                    <a:pt x="62" y="62"/>
                  </a:lnTo>
                  <a:lnTo>
                    <a:pt x="124" y="30"/>
                  </a:lnTo>
                  <a:lnTo>
                    <a:pt x="117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61" name="Freeform 23"/>
            <p:cNvSpPr>
              <a:spLocks/>
            </p:cNvSpPr>
            <p:nvPr/>
          </p:nvSpPr>
          <p:spPr bwMode="auto">
            <a:xfrm>
              <a:off x="4716" y="2006"/>
              <a:ext cx="486" cy="171"/>
            </a:xfrm>
            <a:custGeom>
              <a:avLst/>
              <a:gdLst>
                <a:gd name="T0" fmla="*/ 2147483647 w 110"/>
                <a:gd name="T1" fmla="*/ 0 h 59"/>
                <a:gd name="T2" fmla="*/ 2147483647 w 110"/>
                <a:gd name="T3" fmla="*/ 2147483647 h 59"/>
                <a:gd name="T4" fmla="*/ 2147483647 w 110"/>
                <a:gd name="T5" fmla="*/ 0 h 59"/>
                <a:gd name="T6" fmla="*/ 0 w 110"/>
                <a:gd name="T7" fmla="*/ 2147483647 h 59"/>
                <a:gd name="T8" fmla="*/ 2147483647 w 110"/>
                <a:gd name="T9" fmla="*/ 2147483647 h 59"/>
                <a:gd name="T10" fmla="*/ 2147483647 w 110"/>
                <a:gd name="T11" fmla="*/ 2147483647 h 59"/>
                <a:gd name="T12" fmla="*/ 2147483647 w 110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59"/>
                <a:gd name="T23" fmla="*/ 110 w 110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59">
                  <a:moveTo>
                    <a:pt x="103" y="0"/>
                  </a:moveTo>
                  <a:lnTo>
                    <a:pt x="55" y="25"/>
                  </a:lnTo>
                  <a:lnTo>
                    <a:pt x="7" y="0"/>
                  </a:lnTo>
                  <a:lnTo>
                    <a:pt x="0" y="32"/>
                  </a:lnTo>
                  <a:lnTo>
                    <a:pt x="55" y="59"/>
                  </a:lnTo>
                  <a:lnTo>
                    <a:pt x="110" y="32"/>
                  </a:lnTo>
                  <a:lnTo>
                    <a:pt x="103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62" name="Freeform 24"/>
            <p:cNvSpPr>
              <a:spLocks/>
            </p:cNvSpPr>
            <p:nvPr/>
          </p:nvSpPr>
          <p:spPr bwMode="auto">
            <a:xfrm>
              <a:off x="4747" y="1915"/>
              <a:ext cx="425" cy="165"/>
            </a:xfrm>
            <a:custGeom>
              <a:avLst/>
              <a:gdLst>
                <a:gd name="T0" fmla="*/ 2147483647 w 96"/>
                <a:gd name="T1" fmla="*/ 0 h 57"/>
                <a:gd name="T2" fmla="*/ 2147483647 w 96"/>
                <a:gd name="T3" fmla="*/ 2147483647 h 57"/>
                <a:gd name="T4" fmla="*/ 2147483647 w 96"/>
                <a:gd name="T5" fmla="*/ 0 h 57"/>
                <a:gd name="T6" fmla="*/ 0 w 96"/>
                <a:gd name="T7" fmla="*/ 2147483647 h 57"/>
                <a:gd name="T8" fmla="*/ 2147483647 w 96"/>
                <a:gd name="T9" fmla="*/ 2147483647 h 57"/>
                <a:gd name="T10" fmla="*/ 2147483647 w 96"/>
                <a:gd name="T11" fmla="*/ 2147483647 h 57"/>
                <a:gd name="T12" fmla="*/ 2147483647 w 96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57"/>
                <a:gd name="T23" fmla="*/ 96 w 96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57">
                  <a:moveTo>
                    <a:pt x="89" y="0"/>
                  </a:moveTo>
                  <a:lnTo>
                    <a:pt x="48" y="22"/>
                  </a:lnTo>
                  <a:lnTo>
                    <a:pt x="7" y="0"/>
                  </a:lnTo>
                  <a:lnTo>
                    <a:pt x="0" y="32"/>
                  </a:lnTo>
                  <a:lnTo>
                    <a:pt x="48" y="57"/>
                  </a:lnTo>
                  <a:lnTo>
                    <a:pt x="96" y="32"/>
                  </a:lnTo>
                  <a:lnTo>
                    <a:pt x="89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63" name="Freeform 25"/>
            <p:cNvSpPr>
              <a:spLocks/>
            </p:cNvSpPr>
            <p:nvPr/>
          </p:nvSpPr>
          <p:spPr bwMode="auto">
            <a:xfrm>
              <a:off x="4778" y="1826"/>
              <a:ext cx="363" cy="151"/>
            </a:xfrm>
            <a:custGeom>
              <a:avLst/>
              <a:gdLst>
                <a:gd name="T0" fmla="*/ 2147483647 w 82"/>
                <a:gd name="T1" fmla="*/ 0 h 52"/>
                <a:gd name="T2" fmla="*/ 2147483647 w 82"/>
                <a:gd name="T3" fmla="*/ 2147483647 h 52"/>
                <a:gd name="T4" fmla="*/ 2147483647 w 82"/>
                <a:gd name="T5" fmla="*/ 0 h 52"/>
                <a:gd name="T6" fmla="*/ 0 w 82"/>
                <a:gd name="T7" fmla="*/ 2147483647 h 52"/>
                <a:gd name="T8" fmla="*/ 2147483647 w 82"/>
                <a:gd name="T9" fmla="*/ 2147483647 h 52"/>
                <a:gd name="T10" fmla="*/ 2147483647 w 82"/>
                <a:gd name="T11" fmla="*/ 2147483647 h 52"/>
                <a:gd name="T12" fmla="*/ 2147483647 w 82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52"/>
                <a:gd name="T23" fmla="*/ 82 w 82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52">
                  <a:moveTo>
                    <a:pt x="75" y="0"/>
                  </a:moveTo>
                  <a:lnTo>
                    <a:pt x="41" y="17"/>
                  </a:lnTo>
                  <a:lnTo>
                    <a:pt x="6" y="0"/>
                  </a:lnTo>
                  <a:lnTo>
                    <a:pt x="0" y="30"/>
                  </a:lnTo>
                  <a:lnTo>
                    <a:pt x="41" y="52"/>
                  </a:lnTo>
                  <a:lnTo>
                    <a:pt x="82" y="30"/>
                  </a:lnTo>
                  <a:lnTo>
                    <a:pt x="75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64" name="Freeform 26"/>
            <p:cNvSpPr>
              <a:spLocks/>
            </p:cNvSpPr>
            <p:nvPr/>
          </p:nvSpPr>
          <p:spPr bwMode="auto">
            <a:xfrm>
              <a:off x="4805" y="1735"/>
              <a:ext cx="301" cy="140"/>
            </a:xfrm>
            <a:custGeom>
              <a:avLst/>
              <a:gdLst>
                <a:gd name="T0" fmla="*/ 2147483647 w 69"/>
                <a:gd name="T1" fmla="*/ 0 h 49"/>
                <a:gd name="T2" fmla="*/ 2147483647 w 69"/>
                <a:gd name="T3" fmla="*/ 2147483647 h 49"/>
                <a:gd name="T4" fmla="*/ 2147483647 w 69"/>
                <a:gd name="T5" fmla="*/ 0 h 49"/>
                <a:gd name="T6" fmla="*/ 0 w 69"/>
                <a:gd name="T7" fmla="*/ 2147483647 h 49"/>
                <a:gd name="T8" fmla="*/ 2147483647 w 69"/>
                <a:gd name="T9" fmla="*/ 2147483647 h 49"/>
                <a:gd name="T10" fmla="*/ 2147483647 w 69"/>
                <a:gd name="T11" fmla="*/ 2147483647 h 49"/>
                <a:gd name="T12" fmla="*/ 2147483647 w 69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49"/>
                <a:gd name="T23" fmla="*/ 69 w 69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49">
                  <a:moveTo>
                    <a:pt x="63" y="0"/>
                  </a:moveTo>
                  <a:lnTo>
                    <a:pt x="35" y="14"/>
                  </a:lnTo>
                  <a:lnTo>
                    <a:pt x="7" y="0"/>
                  </a:lnTo>
                  <a:lnTo>
                    <a:pt x="0" y="32"/>
                  </a:lnTo>
                  <a:lnTo>
                    <a:pt x="35" y="49"/>
                  </a:lnTo>
                  <a:lnTo>
                    <a:pt x="69" y="32"/>
                  </a:lnTo>
                  <a:lnTo>
                    <a:pt x="63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65" name="Freeform 27"/>
            <p:cNvSpPr>
              <a:spLocks/>
            </p:cNvSpPr>
            <p:nvPr/>
          </p:nvSpPr>
          <p:spPr bwMode="auto">
            <a:xfrm>
              <a:off x="4836" y="1650"/>
              <a:ext cx="247" cy="128"/>
            </a:xfrm>
            <a:custGeom>
              <a:avLst/>
              <a:gdLst>
                <a:gd name="T0" fmla="*/ 2147483647 w 56"/>
                <a:gd name="T1" fmla="*/ 0 h 44"/>
                <a:gd name="T2" fmla="*/ 2147483647 w 56"/>
                <a:gd name="T3" fmla="*/ 2147483647 h 44"/>
                <a:gd name="T4" fmla="*/ 2147483647 w 56"/>
                <a:gd name="T5" fmla="*/ 0 h 44"/>
                <a:gd name="T6" fmla="*/ 0 w 56"/>
                <a:gd name="T7" fmla="*/ 2147483647 h 44"/>
                <a:gd name="T8" fmla="*/ 2147483647 w 56"/>
                <a:gd name="T9" fmla="*/ 2147483647 h 44"/>
                <a:gd name="T10" fmla="*/ 2147483647 w 56"/>
                <a:gd name="T11" fmla="*/ 2147483647 h 44"/>
                <a:gd name="T12" fmla="*/ 2147483647 w 56"/>
                <a:gd name="T13" fmla="*/ 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44"/>
                <a:gd name="T23" fmla="*/ 56 w 56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44">
                  <a:moveTo>
                    <a:pt x="49" y="0"/>
                  </a:moveTo>
                  <a:lnTo>
                    <a:pt x="28" y="10"/>
                  </a:lnTo>
                  <a:lnTo>
                    <a:pt x="7" y="0"/>
                  </a:lnTo>
                  <a:lnTo>
                    <a:pt x="0" y="30"/>
                  </a:lnTo>
                  <a:lnTo>
                    <a:pt x="28" y="44"/>
                  </a:lnTo>
                  <a:lnTo>
                    <a:pt x="56" y="30"/>
                  </a:lnTo>
                  <a:lnTo>
                    <a:pt x="49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66" name="Freeform 28"/>
            <p:cNvSpPr>
              <a:spLocks/>
            </p:cNvSpPr>
            <p:nvPr/>
          </p:nvSpPr>
          <p:spPr bwMode="auto">
            <a:xfrm>
              <a:off x="4867" y="1553"/>
              <a:ext cx="181" cy="125"/>
            </a:xfrm>
            <a:custGeom>
              <a:avLst/>
              <a:gdLst>
                <a:gd name="T0" fmla="*/ 2147483647 w 42"/>
                <a:gd name="T1" fmla="*/ 0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0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2147483647 w 42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35" y="0"/>
                  </a:moveTo>
                  <a:lnTo>
                    <a:pt x="21" y="7"/>
                  </a:lnTo>
                  <a:lnTo>
                    <a:pt x="7" y="0"/>
                  </a:lnTo>
                  <a:lnTo>
                    <a:pt x="0" y="32"/>
                  </a:lnTo>
                  <a:lnTo>
                    <a:pt x="21" y="42"/>
                  </a:lnTo>
                  <a:lnTo>
                    <a:pt x="42" y="32"/>
                  </a:lnTo>
                  <a:lnTo>
                    <a:pt x="35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67" name="Freeform 29"/>
            <p:cNvSpPr>
              <a:spLocks/>
            </p:cNvSpPr>
            <p:nvPr/>
          </p:nvSpPr>
          <p:spPr bwMode="auto">
            <a:xfrm>
              <a:off x="4894" y="1465"/>
              <a:ext cx="123" cy="111"/>
            </a:xfrm>
            <a:custGeom>
              <a:avLst/>
              <a:gdLst>
                <a:gd name="T0" fmla="*/ 2147483647 w 28"/>
                <a:gd name="T1" fmla="*/ 0 h 39"/>
                <a:gd name="T2" fmla="*/ 2147483647 w 28"/>
                <a:gd name="T3" fmla="*/ 2147483647 h 39"/>
                <a:gd name="T4" fmla="*/ 2147483647 w 28"/>
                <a:gd name="T5" fmla="*/ 0 h 39"/>
                <a:gd name="T6" fmla="*/ 0 w 28"/>
                <a:gd name="T7" fmla="*/ 2147483647 h 39"/>
                <a:gd name="T8" fmla="*/ 2147483647 w 28"/>
                <a:gd name="T9" fmla="*/ 2147483647 h 39"/>
                <a:gd name="T10" fmla="*/ 2147483647 w 28"/>
                <a:gd name="T11" fmla="*/ 2147483647 h 39"/>
                <a:gd name="T12" fmla="*/ 2147483647 w 28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9"/>
                <a:gd name="T23" fmla="*/ 28 w 28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9">
                  <a:moveTo>
                    <a:pt x="21" y="0"/>
                  </a:moveTo>
                  <a:lnTo>
                    <a:pt x="14" y="5"/>
                  </a:lnTo>
                  <a:lnTo>
                    <a:pt x="7" y="0"/>
                  </a:lnTo>
                  <a:lnTo>
                    <a:pt x="0" y="32"/>
                  </a:lnTo>
                  <a:lnTo>
                    <a:pt x="14" y="39"/>
                  </a:lnTo>
                  <a:lnTo>
                    <a:pt x="28" y="32"/>
                  </a:lnTo>
                  <a:lnTo>
                    <a:pt x="21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68" name="Freeform 30"/>
            <p:cNvSpPr>
              <a:spLocks/>
            </p:cNvSpPr>
            <p:nvPr/>
          </p:nvSpPr>
          <p:spPr bwMode="auto">
            <a:xfrm>
              <a:off x="4929" y="1376"/>
              <a:ext cx="61" cy="103"/>
            </a:xfrm>
            <a:custGeom>
              <a:avLst/>
              <a:gdLst>
                <a:gd name="T0" fmla="*/ 0 w 14"/>
                <a:gd name="T1" fmla="*/ 2147483647 h 35"/>
                <a:gd name="T2" fmla="*/ 2147483647 w 14"/>
                <a:gd name="T3" fmla="*/ 2147483647 h 35"/>
                <a:gd name="T4" fmla="*/ 2147483647 w 14"/>
                <a:gd name="T5" fmla="*/ 2147483647 h 35"/>
                <a:gd name="T6" fmla="*/ 2147483647 w 14"/>
                <a:gd name="T7" fmla="*/ 0 h 35"/>
                <a:gd name="T8" fmla="*/ 0 w 14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5"/>
                <a:gd name="T17" fmla="*/ 14 w 1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5">
                  <a:moveTo>
                    <a:pt x="0" y="30"/>
                  </a:moveTo>
                  <a:lnTo>
                    <a:pt x="7" y="35"/>
                  </a:lnTo>
                  <a:lnTo>
                    <a:pt x="14" y="30"/>
                  </a:lnTo>
                  <a:lnTo>
                    <a:pt x="7" y="0"/>
                  </a:lnTo>
                  <a:lnTo>
                    <a:pt x="0" y="3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69" name="Line 31"/>
            <p:cNvSpPr>
              <a:spLocks noChangeShapeType="1"/>
            </p:cNvSpPr>
            <p:nvPr/>
          </p:nvSpPr>
          <p:spPr bwMode="auto">
            <a:xfrm flipV="1">
              <a:off x="4963" y="1376"/>
              <a:ext cx="0" cy="10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0" name="Freeform 32"/>
            <p:cNvSpPr>
              <a:spLocks/>
            </p:cNvSpPr>
            <p:nvPr/>
          </p:nvSpPr>
          <p:spPr bwMode="auto">
            <a:xfrm>
              <a:off x="4655" y="2174"/>
              <a:ext cx="609" cy="102"/>
            </a:xfrm>
            <a:custGeom>
              <a:avLst/>
              <a:gdLst>
                <a:gd name="T0" fmla="*/ 0 w 138"/>
                <a:gd name="T1" fmla="*/ 2147483647 h 35"/>
                <a:gd name="T2" fmla="*/ 2147483647 w 138"/>
                <a:gd name="T3" fmla="*/ 0 h 35"/>
                <a:gd name="T4" fmla="*/ 2147483647 w 138"/>
                <a:gd name="T5" fmla="*/ 2147483647 h 35"/>
                <a:gd name="T6" fmla="*/ 0 60000 65536"/>
                <a:gd name="T7" fmla="*/ 0 60000 65536"/>
                <a:gd name="T8" fmla="*/ 0 60000 65536"/>
                <a:gd name="T9" fmla="*/ 0 w 138"/>
                <a:gd name="T10" fmla="*/ 0 h 35"/>
                <a:gd name="T11" fmla="*/ 138 w 138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35">
                  <a:moveTo>
                    <a:pt x="0" y="35"/>
                  </a:moveTo>
                  <a:lnTo>
                    <a:pt x="69" y="0"/>
                  </a:lnTo>
                  <a:lnTo>
                    <a:pt x="138" y="35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1" name="Line 33"/>
            <p:cNvSpPr>
              <a:spLocks noChangeShapeType="1"/>
            </p:cNvSpPr>
            <p:nvPr/>
          </p:nvSpPr>
          <p:spPr bwMode="auto">
            <a:xfrm flipV="1">
              <a:off x="4961" y="1162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2" name="Line 34"/>
            <p:cNvSpPr>
              <a:spLocks noChangeShapeType="1"/>
            </p:cNvSpPr>
            <p:nvPr/>
          </p:nvSpPr>
          <p:spPr bwMode="auto">
            <a:xfrm flipV="1">
              <a:off x="4964" y="1162"/>
              <a:ext cx="45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3" name="Line 35"/>
            <p:cNvSpPr>
              <a:spLocks noChangeShapeType="1"/>
            </p:cNvSpPr>
            <p:nvPr/>
          </p:nvSpPr>
          <p:spPr bwMode="auto">
            <a:xfrm>
              <a:off x="4914" y="1163"/>
              <a:ext cx="45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54" name="Rectangle 36"/>
          <p:cNvSpPr>
            <a:spLocks noChangeArrowheads="1"/>
          </p:cNvSpPr>
          <p:nvPr/>
        </p:nvSpPr>
        <p:spPr bwMode="auto">
          <a:xfrm>
            <a:off x="3203575" y="901700"/>
            <a:ext cx="6889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GB" altLang="zh-CN" sz="1600" b="1" i="1" dirty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A</a:t>
            </a:r>
            <a:r>
              <a:rPr lang="ru-RU" altLang="zh-CN" sz="1600" b="1" i="1" dirty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О</a:t>
            </a:r>
            <a:r>
              <a:rPr lang="en-GB" altLang="zh-CN" sz="1600" b="1" i="1" dirty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A</a:t>
            </a:r>
            <a:endParaRPr lang="en-GB" altLang="zh-CN" sz="1600" i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255" name="Rectangle 37"/>
          <p:cNvSpPr>
            <a:spLocks noChangeArrowheads="1"/>
          </p:cNvSpPr>
          <p:nvPr/>
        </p:nvSpPr>
        <p:spPr bwMode="auto">
          <a:xfrm>
            <a:off x="539750" y="896938"/>
            <a:ext cx="1223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en-GB" altLang="zh-CN" sz="1600" b="1" i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CM/CPDLC</a:t>
            </a:r>
            <a:endParaRPr lang="en-GB" altLang="zh-CN" sz="1600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56" name="AutoShape 38"/>
          <p:cNvSpPr>
            <a:spLocks noChangeArrowheads="1"/>
          </p:cNvSpPr>
          <p:nvPr/>
        </p:nvSpPr>
        <p:spPr bwMode="auto">
          <a:xfrm rot="18963152">
            <a:off x="4314417" y="1895821"/>
            <a:ext cx="1585912" cy="201613"/>
          </a:xfrm>
          <a:prstGeom prst="lightningBol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it-IT"/>
          </a:p>
        </p:txBody>
      </p:sp>
      <p:sp>
        <p:nvSpPr>
          <p:cNvPr id="257" name="AutoShape 39"/>
          <p:cNvSpPr>
            <a:spLocks noChangeArrowheads="1"/>
          </p:cNvSpPr>
          <p:nvPr/>
        </p:nvSpPr>
        <p:spPr bwMode="auto">
          <a:xfrm rot="1414286" flipV="1">
            <a:off x="1346057" y="2000921"/>
            <a:ext cx="3392793" cy="231653"/>
          </a:xfrm>
          <a:prstGeom prst="lightningBol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it-IT"/>
          </a:p>
        </p:txBody>
      </p:sp>
      <p:sp>
        <p:nvSpPr>
          <p:cNvPr id="258" name="AutoShape 40"/>
          <p:cNvSpPr>
            <a:spLocks noChangeArrowheads="1"/>
          </p:cNvSpPr>
          <p:nvPr/>
        </p:nvSpPr>
        <p:spPr bwMode="auto">
          <a:xfrm rot="13793472">
            <a:off x="3524985" y="1887115"/>
            <a:ext cx="1201737" cy="236538"/>
          </a:xfrm>
          <a:prstGeom prst="lightningBol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eaLnBrk="1" hangingPunct="1"/>
            <a:endParaRPr lang="en-GB" sz="2400" dirty="0">
              <a:solidFill>
                <a:srgbClr val="FF3300"/>
              </a:solidFill>
            </a:endParaRPr>
          </a:p>
        </p:txBody>
      </p:sp>
      <p:sp>
        <p:nvSpPr>
          <p:cNvPr id="259" name="Rectangle 41"/>
          <p:cNvSpPr>
            <a:spLocks noChangeArrowheads="1"/>
          </p:cNvSpPr>
          <p:nvPr/>
        </p:nvSpPr>
        <p:spPr bwMode="auto">
          <a:xfrm>
            <a:off x="5580063" y="1398588"/>
            <a:ext cx="93503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GB" altLang="zh-CN" sz="12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en-GB" altLang="zh-CN" sz="1400" b="1" dirty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VHF</a:t>
            </a:r>
            <a:endParaRPr lang="en-GB" altLang="zh-CN" sz="1400" b="1" dirty="0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260" name="Rectangle 42"/>
          <p:cNvSpPr>
            <a:spLocks noChangeArrowheads="1"/>
          </p:cNvSpPr>
          <p:nvPr/>
        </p:nvSpPr>
        <p:spPr bwMode="auto">
          <a:xfrm>
            <a:off x="611188" y="1398588"/>
            <a:ext cx="9350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en-GB" altLang="zh-CN" sz="12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en-GB" altLang="zh-CN" sz="1400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 VDL2/ATN</a:t>
            </a:r>
            <a:endParaRPr lang="en-GB" altLang="zh-CN" sz="14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61" name="Freeform 43"/>
          <p:cNvSpPr>
            <a:spLocks/>
          </p:cNvSpPr>
          <p:nvPr/>
        </p:nvSpPr>
        <p:spPr bwMode="auto">
          <a:xfrm>
            <a:off x="2036811" y="4022572"/>
            <a:ext cx="3378101" cy="1491144"/>
          </a:xfrm>
          <a:custGeom>
            <a:avLst/>
            <a:gdLst>
              <a:gd name="T0" fmla="*/ 2147483647 w 2057"/>
              <a:gd name="T1" fmla="*/ 2147483647 h 575"/>
              <a:gd name="T2" fmla="*/ 2147483647 w 2057"/>
              <a:gd name="T3" fmla="*/ 2147483647 h 575"/>
              <a:gd name="T4" fmla="*/ 2147483647 w 2057"/>
              <a:gd name="T5" fmla="*/ 2147483647 h 575"/>
              <a:gd name="T6" fmla="*/ 2147483647 w 2057"/>
              <a:gd name="T7" fmla="*/ 2147483647 h 575"/>
              <a:gd name="T8" fmla="*/ 2147483647 w 2057"/>
              <a:gd name="T9" fmla="*/ 2147483647 h 575"/>
              <a:gd name="T10" fmla="*/ 2147483647 w 2057"/>
              <a:gd name="T11" fmla="*/ 2147483647 h 575"/>
              <a:gd name="T12" fmla="*/ 2147483647 w 2057"/>
              <a:gd name="T13" fmla="*/ 2147483647 h 575"/>
              <a:gd name="T14" fmla="*/ 2147483647 w 2057"/>
              <a:gd name="T15" fmla="*/ 2147483647 h 575"/>
              <a:gd name="T16" fmla="*/ 2147483647 w 2057"/>
              <a:gd name="T17" fmla="*/ 2147483647 h 575"/>
              <a:gd name="T18" fmla="*/ 2147483647 w 2057"/>
              <a:gd name="T19" fmla="*/ 2147483647 h 575"/>
              <a:gd name="T20" fmla="*/ 2147483647 w 2057"/>
              <a:gd name="T21" fmla="*/ 2147483647 h 575"/>
              <a:gd name="T22" fmla="*/ 2147483647 w 2057"/>
              <a:gd name="T23" fmla="*/ 2147483647 h 575"/>
              <a:gd name="T24" fmla="*/ 2147483647 w 2057"/>
              <a:gd name="T25" fmla="*/ 2147483647 h 575"/>
              <a:gd name="T26" fmla="*/ 2147483647 w 2057"/>
              <a:gd name="T27" fmla="*/ 2147483647 h 575"/>
              <a:gd name="T28" fmla="*/ 2147483647 w 2057"/>
              <a:gd name="T29" fmla="*/ 2147483647 h 575"/>
              <a:gd name="T30" fmla="*/ 2147483647 w 2057"/>
              <a:gd name="T31" fmla="*/ 2147483647 h 575"/>
              <a:gd name="T32" fmla="*/ 2147483647 w 2057"/>
              <a:gd name="T33" fmla="*/ 2147483647 h 575"/>
              <a:gd name="T34" fmla="*/ 2147483647 w 2057"/>
              <a:gd name="T35" fmla="*/ 2147483647 h 575"/>
              <a:gd name="T36" fmla="*/ 2147483647 w 2057"/>
              <a:gd name="T37" fmla="*/ 2147483647 h 575"/>
              <a:gd name="T38" fmla="*/ 2147483647 w 2057"/>
              <a:gd name="T39" fmla="*/ 2147483647 h 575"/>
              <a:gd name="T40" fmla="*/ 2147483647 w 2057"/>
              <a:gd name="T41" fmla="*/ 2147483647 h 575"/>
              <a:gd name="T42" fmla="*/ 2147483647 w 2057"/>
              <a:gd name="T43" fmla="*/ 2147483647 h 575"/>
              <a:gd name="T44" fmla="*/ 2147483647 w 2057"/>
              <a:gd name="T45" fmla="*/ 2147483647 h 575"/>
              <a:gd name="T46" fmla="*/ 2147483647 w 2057"/>
              <a:gd name="T47" fmla="*/ 2147483647 h 575"/>
              <a:gd name="T48" fmla="*/ 2147483647 w 2057"/>
              <a:gd name="T49" fmla="*/ 2147483647 h 575"/>
              <a:gd name="T50" fmla="*/ 2147483647 w 2057"/>
              <a:gd name="T51" fmla="*/ 2147483647 h 575"/>
              <a:gd name="T52" fmla="*/ 2147483647 w 2057"/>
              <a:gd name="T53" fmla="*/ 2147483647 h 575"/>
              <a:gd name="T54" fmla="*/ 2147483647 w 2057"/>
              <a:gd name="T55" fmla="*/ 2147483647 h 575"/>
              <a:gd name="T56" fmla="*/ 2147483647 w 2057"/>
              <a:gd name="T57" fmla="*/ 2147483647 h 575"/>
              <a:gd name="T58" fmla="*/ 2147483647 w 2057"/>
              <a:gd name="T59" fmla="*/ 2147483647 h 575"/>
              <a:gd name="T60" fmla="*/ 2147483647 w 2057"/>
              <a:gd name="T61" fmla="*/ 2147483647 h 575"/>
              <a:gd name="T62" fmla="*/ 2147483647 w 2057"/>
              <a:gd name="T63" fmla="*/ 2147483647 h 575"/>
              <a:gd name="T64" fmla="*/ 2147483647 w 2057"/>
              <a:gd name="T65" fmla="*/ 2147483647 h 575"/>
              <a:gd name="T66" fmla="*/ 2147483647 w 2057"/>
              <a:gd name="T67" fmla="*/ 2147483647 h 575"/>
              <a:gd name="T68" fmla="*/ 2147483647 w 2057"/>
              <a:gd name="T69" fmla="*/ 2147483647 h 575"/>
              <a:gd name="T70" fmla="*/ 2147483647 w 2057"/>
              <a:gd name="T71" fmla="*/ 2147483647 h 575"/>
              <a:gd name="T72" fmla="*/ 2147483647 w 2057"/>
              <a:gd name="T73" fmla="*/ 2147483647 h 575"/>
              <a:gd name="T74" fmla="*/ 2147483647 w 2057"/>
              <a:gd name="T75" fmla="*/ 2147483647 h 575"/>
              <a:gd name="T76" fmla="*/ 2147483647 w 2057"/>
              <a:gd name="T77" fmla="*/ 2147483647 h 575"/>
              <a:gd name="T78" fmla="*/ 2147483647 w 2057"/>
              <a:gd name="T79" fmla="*/ 2147483647 h 575"/>
              <a:gd name="T80" fmla="*/ 2147483647 w 2057"/>
              <a:gd name="T81" fmla="*/ 2147483647 h 575"/>
              <a:gd name="T82" fmla="*/ 2147483647 w 2057"/>
              <a:gd name="T83" fmla="*/ 2147483647 h 575"/>
              <a:gd name="T84" fmla="*/ 2147483647 w 2057"/>
              <a:gd name="T85" fmla="*/ 2147483647 h 575"/>
              <a:gd name="T86" fmla="*/ 2147483647 w 2057"/>
              <a:gd name="T87" fmla="*/ 2147483647 h 575"/>
              <a:gd name="T88" fmla="*/ 2147483647 w 2057"/>
              <a:gd name="T89" fmla="*/ 2147483647 h 575"/>
              <a:gd name="T90" fmla="*/ 2147483647 w 2057"/>
              <a:gd name="T91" fmla="*/ 2147483647 h 575"/>
              <a:gd name="T92" fmla="*/ 2147483647 w 2057"/>
              <a:gd name="T93" fmla="*/ 2147483647 h 575"/>
              <a:gd name="T94" fmla="*/ 2147483647 w 2057"/>
              <a:gd name="T95" fmla="*/ 2147483647 h 575"/>
              <a:gd name="T96" fmla="*/ 2147483647 w 2057"/>
              <a:gd name="T97" fmla="*/ 2147483647 h 575"/>
              <a:gd name="T98" fmla="*/ 2147483647 w 2057"/>
              <a:gd name="T99" fmla="*/ 2147483647 h 575"/>
              <a:gd name="T100" fmla="*/ 2147483647 w 2057"/>
              <a:gd name="T101" fmla="*/ 2147483647 h 575"/>
              <a:gd name="T102" fmla="*/ 2147483647 w 2057"/>
              <a:gd name="T103" fmla="*/ 2147483647 h 575"/>
              <a:gd name="T104" fmla="*/ 2147483647 w 2057"/>
              <a:gd name="T105" fmla="*/ 2147483647 h 575"/>
              <a:gd name="T106" fmla="*/ 2147483647 w 2057"/>
              <a:gd name="T107" fmla="*/ 2147483647 h 575"/>
              <a:gd name="T108" fmla="*/ 2147483647 w 2057"/>
              <a:gd name="T109" fmla="*/ 2147483647 h 575"/>
              <a:gd name="T110" fmla="*/ 2147483647 w 2057"/>
              <a:gd name="T111" fmla="*/ 2147483647 h 57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57"/>
              <a:gd name="T169" fmla="*/ 0 h 575"/>
              <a:gd name="T170" fmla="*/ 2057 w 2057"/>
              <a:gd name="T171" fmla="*/ 575 h 57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57" h="575">
                <a:moveTo>
                  <a:pt x="303" y="428"/>
                </a:moveTo>
                <a:lnTo>
                  <a:pt x="331" y="454"/>
                </a:lnTo>
                <a:lnTo>
                  <a:pt x="364" y="477"/>
                </a:lnTo>
                <a:lnTo>
                  <a:pt x="401" y="501"/>
                </a:lnTo>
                <a:lnTo>
                  <a:pt x="442" y="519"/>
                </a:lnTo>
                <a:lnTo>
                  <a:pt x="485" y="536"/>
                </a:lnTo>
                <a:lnTo>
                  <a:pt x="532" y="550"/>
                </a:lnTo>
                <a:lnTo>
                  <a:pt x="582" y="561"/>
                </a:lnTo>
                <a:lnTo>
                  <a:pt x="633" y="569"/>
                </a:lnTo>
                <a:lnTo>
                  <a:pt x="684" y="574"/>
                </a:lnTo>
                <a:lnTo>
                  <a:pt x="737" y="575"/>
                </a:lnTo>
                <a:lnTo>
                  <a:pt x="790" y="572"/>
                </a:lnTo>
                <a:lnTo>
                  <a:pt x="842" y="568"/>
                </a:lnTo>
                <a:lnTo>
                  <a:pt x="891" y="558"/>
                </a:lnTo>
                <a:lnTo>
                  <a:pt x="940" y="546"/>
                </a:lnTo>
                <a:lnTo>
                  <a:pt x="986" y="530"/>
                </a:lnTo>
                <a:lnTo>
                  <a:pt x="1028" y="512"/>
                </a:lnTo>
                <a:lnTo>
                  <a:pt x="1072" y="530"/>
                </a:lnTo>
                <a:lnTo>
                  <a:pt x="1117" y="546"/>
                </a:lnTo>
                <a:lnTo>
                  <a:pt x="1167" y="558"/>
                </a:lnTo>
                <a:lnTo>
                  <a:pt x="1217" y="568"/>
                </a:lnTo>
                <a:lnTo>
                  <a:pt x="1268" y="572"/>
                </a:lnTo>
                <a:lnTo>
                  <a:pt x="1321" y="575"/>
                </a:lnTo>
                <a:lnTo>
                  <a:pt x="1374" y="574"/>
                </a:lnTo>
                <a:lnTo>
                  <a:pt x="1425" y="569"/>
                </a:lnTo>
                <a:lnTo>
                  <a:pt x="1477" y="561"/>
                </a:lnTo>
                <a:lnTo>
                  <a:pt x="1526" y="550"/>
                </a:lnTo>
                <a:lnTo>
                  <a:pt x="1573" y="536"/>
                </a:lnTo>
                <a:lnTo>
                  <a:pt x="1617" y="519"/>
                </a:lnTo>
                <a:lnTo>
                  <a:pt x="1657" y="501"/>
                </a:lnTo>
                <a:lnTo>
                  <a:pt x="1695" y="477"/>
                </a:lnTo>
                <a:lnTo>
                  <a:pt x="1727" y="454"/>
                </a:lnTo>
                <a:lnTo>
                  <a:pt x="1755" y="428"/>
                </a:lnTo>
                <a:lnTo>
                  <a:pt x="1791" y="431"/>
                </a:lnTo>
                <a:lnTo>
                  <a:pt x="1828" y="431"/>
                </a:lnTo>
                <a:lnTo>
                  <a:pt x="1864" y="429"/>
                </a:lnTo>
                <a:lnTo>
                  <a:pt x="1900" y="423"/>
                </a:lnTo>
                <a:lnTo>
                  <a:pt x="1933" y="414"/>
                </a:lnTo>
                <a:lnTo>
                  <a:pt x="1964" y="401"/>
                </a:lnTo>
                <a:lnTo>
                  <a:pt x="1992" y="387"/>
                </a:lnTo>
                <a:lnTo>
                  <a:pt x="2015" y="370"/>
                </a:lnTo>
                <a:lnTo>
                  <a:pt x="2032" y="351"/>
                </a:lnTo>
                <a:lnTo>
                  <a:pt x="2046" y="331"/>
                </a:lnTo>
                <a:lnTo>
                  <a:pt x="2056" y="309"/>
                </a:lnTo>
                <a:lnTo>
                  <a:pt x="2057" y="287"/>
                </a:lnTo>
                <a:lnTo>
                  <a:pt x="2056" y="266"/>
                </a:lnTo>
                <a:lnTo>
                  <a:pt x="2046" y="244"/>
                </a:lnTo>
                <a:lnTo>
                  <a:pt x="2032" y="224"/>
                </a:lnTo>
                <a:lnTo>
                  <a:pt x="2015" y="205"/>
                </a:lnTo>
                <a:lnTo>
                  <a:pt x="1992" y="188"/>
                </a:lnTo>
                <a:lnTo>
                  <a:pt x="1964" y="174"/>
                </a:lnTo>
                <a:lnTo>
                  <a:pt x="1933" y="161"/>
                </a:lnTo>
                <a:lnTo>
                  <a:pt x="1900" y="152"/>
                </a:lnTo>
                <a:lnTo>
                  <a:pt x="1864" y="146"/>
                </a:lnTo>
                <a:lnTo>
                  <a:pt x="1828" y="144"/>
                </a:lnTo>
                <a:lnTo>
                  <a:pt x="1791" y="144"/>
                </a:lnTo>
                <a:lnTo>
                  <a:pt x="1755" y="147"/>
                </a:lnTo>
                <a:lnTo>
                  <a:pt x="1727" y="121"/>
                </a:lnTo>
                <a:lnTo>
                  <a:pt x="1695" y="98"/>
                </a:lnTo>
                <a:lnTo>
                  <a:pt x="1657" y="74"/>
                </a:lnTo>
                <a:lnTo>
                  <a:pt x="1617" y="56"/>
                </a:lnTo>
                <a:lnTo>
                  <a:pt x="1573" y="38"/>
                </a:lnTo>
                <a:lnTo>
                  <a:pt x="1526" y="24"/>
                </a:lnTo>
                <a:lnTo>
                  <a:pt x="1477" y="14"/>
                </a:lnTo>
                <a:lnTo>
                  <a:pt x="1425" y="6"/>
                </a:lnTo>
                <a:lnTo>
                  <a:pt x="1374" y="1"/>
                </a:lnTo>
                <a:lnTo>
                  <a:pt x="1321" y="0"/>
                </a:lnTo>
                <a:lnTo>
                  <a:pt x="1268" y="3"/>
                </a:lnTo>
                <a:lnTo>
                  <a:pt x="1217" y="7"/>
                </a:lnTo>
                <a:lnTo>
                  <a:pt x="1167" y="17"/>
                </a:lnTo>
                <a:lnTo>
                  <a:pt x="1117" y="29"/>
                </a:lnTo>
                <a:lnTo>
                  <a:pt x="1072" y="45"/>
                </a:lnTo>
                <a:lnTo>
                  <a:pt x="1028" y="63"/>
                </a:lnTo>
                <a:lnTo>
                  <a:pt x="986" y="45"/>
                </a:lnTo>
                <a:lnTo>
                  <a:pt x="940" y="29"/>
                </a:lnTo>
                <a:lnTo>
                  <a:pt x="891" y="17"/>
                </a:lnTo>
                <a:lnTo>
                  <a:pt x="842" y="7"/>
                </a:lnTo>
                <a:lnTo>
                  <a:pt x="790" y="3"/>
                </a:lnTo>
                <a:lnTo>
                  <a:pt x="737" y="0"/>
                </a:lnTo>
                <a:lnTo>
                  <a:pt x="684" y="1"/>
                </a:lnTo>
                <a:lnTo>
                  <a:pt x="633" y="6"/>
                </a:lnTo>
                <a:lnTo>
                  <a:pt x="582" y="14"/>
                </a:lnTo>
                <a:lnTo>
                  <a:pt x="532" y="24"/>
                </a:lnTo>
                <a:lnTo>
                  <a:pt x="485" y="38"/>
                </a:lnTo>
                <a:lnTo>
                  <a:pt x="442" y="56"/>
                </a:lnTo>
                <a:lnTo>
                  <a:pt x="401" y="74"/>
                </a:lnTo>
                <a:lnTo>
                  <a:pt x="364" y="98"/>
                </a:lnTo>
                <a:lnTo>
                  <a:pt x="331" y="121"/>
                </a:lnTo>
                <a:lnTo>
                  <a:pt x="303" y="147"/>
                </a:lnTo>
                <a:lnTo>
                  <a:pt x="267" y="144"/>
                </a:lnTo>
                <a:lnTo>
                  <a:pt x="230" y="144"/>
                </a:lnTo>
                <a:lnTo>
                  <a:pt x="194" y="146"/>
                </a:lnTo>
                <a:lnTo>
                  <a:pt x="158" y="152"/>
                </a:lnTo>
                <a:lnTo>
                  <a:pt x="124" y="161"/>
                </a:lnTo>
                <a:lnTo>
                  <a:pt x="95" y="174"/>
                </a:lnTo>
                <a:lnTo>
                  <a:pt x="67" y="188"/>
                </a:lnTo>
                <a:lnTo>
                  <a:pt x="43" y="205"/>
                </a:lnTo>
                <a:lnTo>
                  <a:pt x="24" y="224"/>
                </a:lnTo>
                <a:lnTo>
                  <a:pt x="12" y="244"/>
                </a:lnTo>
                <a:lnTo>
                  <a:pt x="3" y="266"/>
                </a:lnTo>
                <a:lnTo>
                  <a:pt x="0" y="287"/>
                </a:lnTo>
                <a:lnTo>
                  <a:pt x="3" y="309"/>
                </a:lnTo>
                <a:lnTo>
                  <a:pt x="12" y="331"/>
                </a:lnTo>
                <a:lnTo>
                  <a:pt x="24" y="351"/>
                </a:lnTo>
                <a:lnTo>
                  <a:pt x="43" y="370"/>
                </a:lnTo>
                <a:lnTo>
                  <a:pt x="67" y="387"/>
                </a:lnTo>
                <a:lnTo>
                  <a:pt x="95" y="401"/>
                </a:lnTo>
                <a:lnTo>
                  <a:pt x="124" y="414"/>
                </a:lnTo>
                <a:lnTo>
                  <a:pt x="158" y="423"/>
                </a:lnTo>
                <a:lnTo>
                  <a:pt x="194" y="429"/>
                </a:lnTo>
                <a:lnTo>
                  <a:pt x="230" y="431"/>
                </a:lnTo>
                <a:lnTo>
                  <a:pt x="267" y="431"/>
                </a:lnTo>
                <a:lnTo>
                  <a:pt x="303" y="428"/>
                </a:lnTo>
                <a:close/>
              </a:path>
            </a:pathLst>
          </a:custGeom>
          <a:solidFill>
            <a:srgbClr val="CCFFFF"/>
          </a:solidFill>
          <a:ln w="80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2" name="Rectangle 44"/>
          <p:cNvSpPr>
            <a:spLocks noChangeArrowheads="1"/>
          </p:cNvSpPr>
          <p:nvPr/>
        </p:nvSpPr>
        <p:spPr bwMode="auto">
          <a:xfrm>
            <a:off x="3317393" y="4908212"/>
            <a:ext cx="1597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000" b="1" i="1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ru-RU" sz="1000" b="1" i="1" dirty="0" smtClean="0">
                <a:solidFill>
                  <a:srgbClr val="000000"/>
                </a:solidFill>
                <a:latin typeface="Arial" pitchFamily="34" charset="0"/>
              </a:rPr>
              <a:t>ОПСС  ЦСИАФС</a:t>
            </a:r>
            <a:endParaRPr lang="en-GB" sz="1000" b="1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3" name="Rectangle 98"/>
          <p:cNvSpPr>
            <a:spLocks noChangeArrowheads="1"/>
          </p:cNvSpPr>
          <p:nvPr/>
        </p:nvSpPr>
        <p:spPr bwMode="auto">
          <a:xfrm>
            <a:off x="96164" y="5150842"/>
            <a:ext cx="71719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</a:rPr>
              <a:t>DPAC 2300</a:t>
            </a:r>
            <a:endParaRPr lang="en-GB" sz="1000" b="1" dirty="0">
              <a:latin typeface="Arial" pitchFamily="34" charset="0"/>
            </a:endParaRPr>
          </a:p>
        </p:txBody>
      </p:sp>
      <p:grpSp>
        <p:nvGrpSpPr>
          <p:cNvPr id="264" name="Group 99"/>
          <p:cNvGrpSpPr>
            <a:grpSpLocks/>
          </p:cNvGrpSpPr>
          <p:nvPr/>
        </p:nvGrpSpPr>
        <p:grpSpPr bwMode="auto">
          <a:xfrm>
            <a:off x="892180" y="5143570"/>
            <a:ext cx="323850" cy="461962"/>
            <a:chOff x="1344" y="3549"/>
            <a:chExt cx="262" cy="263"/>
          </a:xfrm>
        </p:grpSpPr>
        <p:sp>
          <p:nvSpPr>
            <p:cNvPr id="435" name="Freeform 100"/>
            <p:cNvSpPr>
              <a:spLocks/>
            </p:cNvSpPr>
            <p:nvPr/>
          </p:nvSpPr>
          <p:spPr bwMode="auto">
            <a:xfrm>
              <a:off x="1344" y="3549"/>
              <a:ext cx="262" cy="263"/>
            </a:xfrm>
            <a:custGeom>
              <a:avLst/>
              <a:gdLst>
                <a:gd name="T0" fmla="*/ 0 w 524"/>
                <a:gd name="T1" fmla="*/ 1 h 524"/>
                <a:gd name="T2" fmla="*/ 1 w 524"/>
                <a:gd name="T3" fmla="*/ 1 h 524"/>
                <a:gd name="T4" fmla="*/ 1 w 524"/>
                <a:gd name="T5" fmla="*/ 1 h 524"/>
                <a:gd name="T6" fmla="*/ 1 w 524"/>
                <a:gd name="T7" fmla="*/ 1 h 524"/>
                <a:gd name="T8" fmla="*/ 1 w 524"/>
                <a:gd name="T9" fmla="*/ 1 h 524"/>
                <a:gd name="T10" fmla="*/ 1 w 524"/>
                <a:gd name="T11" fmla="*/ 1 h 524"/>
                <a:gd name="T12" fmla="*/ 1 w 524"/>
                <a:gd name="T13" fmla="*/ 1 h 524"/>
                <a:gd name="T14" fmla="*/ 1 w 524"/>
                <a:gd name="T15" fmla="*/ 1 h 524"/>
                <a:gd name="T16" fmla="*/ 1 w 524"/>
                <a:gd name="T17" fmla="*/ 1 h 524"/>
                <a:gd name="T18" fmla="*/ 1 w 524"/>
                <a:gd name="T19" fmla="*/ 1 h 524"/>
                <a:gd name="T20" fmla="*/ 1 w 524"/>
                <a:gd name="T21" fmla="*/ 1 h 524"/>
                <a:gd name="T22" fmla="*/ 1 w 524"/>
                <a:gd name="T23" fmla="*/ 1 h 524"/>
                <a:gd name="T24" fmla="*/ 1 w 524"/>
                <a:gd name="T25" fmla="*/ 1 h 524"/>
                <a:gd name="T26" fmla="*/ 1 w 524"/>
                <a:gd name="T27" fmla="*/ 1 h 524"/>
                <a:gd name="T28" fmla="*/ 1 w 524"/>
                <a:gd name="T29" fmla="*/ 1 h 524"/>
                <a:gd name="T30" fmla="*/ 1 w 524"/>
                <a:gd name="T31" fmla="*/ 1 h 524"/>
                <a:gd name="T32" fmla="*/ 1 w 524"/>
                <a:gd name="T33" fmla="*/ 0 h 524"/>
                <a:gd name="T34" fmla="*/ 0 w 524"/>
                <a:gd name="T35" fmla="*/ 0 h 524"/>
                <a:gd name="T36" fmla="*/ 0 w 524"/>
                <a:gd name="T37" fmla="*/ 1 h 5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4"/>
                <a:gd name="T58" fmla="*/ 0 h 524"/>
                <a:gd name="T59" fmla="*/ 524 w 524"/>
                <a:gd name="T60" fmla="*/ 524 h 5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4" h="524">
                  <a:moveTo>
                    <a:pt x="0" y="393"/>
                  </a:moveTo>
                  <a:lnTo>
                    <a:pt x="98" y="393"/>
                  </a:lnTo>
                  <a:lnTo>
                    <a:pt x="180" y="411"/>
                  </a:lnTo>
                  <a:lnTo>
                    <a:pt x="180" y="426"/>
                  </a:lnTo>
                  <a:lnTo>
                    <a:pt x="98" y="426"/>
                  </a:lnTo>
                  <a:lnTo>
                    <a:pt x="98" y="443"/>
                  </a:lnTo>
                  <a:lnTo>
                    <a:pt x="33" y="443"/>
                  </a:lnTo>
                  <a:lnTo>
                    <a:pt x="33" y="524"/>
                  </a:lnTo>
                  <a:lnTo>
                    <a:pt x="492" y="524"/>
                  </a:lnTo>
                  <a:lnTo>
                    <a:pt x="492" y="443"/>
                  </a:lnTo>
                  <a:lnTo>
                    <a:pt x="426" y="443"/>
                  </a:lnTo>
                  <a:lnTo>
                    <a:pt x="426" y="426"/>
                  </a:lnTo>
                  <a:lnTo>
                    <a:pt x="344" y="426"/>
                  </a:lnTo>
                  <a:lnTo>
                    <a:pt x="344" y="411"/>
                  </a:lnTo>
                  <a:lnTo>
                    <a:pt x="426" y="393"/>
                  </a:lnTo>
                  <a:lnTo>
                    <a:pt x="524" y="393"/>
                  </a:lnTo>
                  <a:lnTo>
                    <a:pt x="524" y="0"/>
                  </a:lnTo>
                  <a:lnTo>
                    <a:pt x="0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6" name="Line 101"/>
            <p:cNvSpPr>
              <a:spLocks noChangeShapeType="1"/>
            </p:cNvSpPr>
            <p:nvPr/>
          </p:nvSpPr>
          <p:spPr bwMode="auto">
            <a:xfrm>
              <a:off x="1393" y="3771"/>
              <a:ext cx="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7" name="Line 102"/>
            <p:cNvSpPr>
              <a:spLocks noChangeShapeType="1"/>
            </p:cNvSpPr>
            <p:nvPr/>
          </p:nvSpPr>
          <p:spPr bwMode="auto">
            <a:xfrm>
              <a:off x="1434" y="3763"/>
              <a:ext cx="8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8" name="Line 103"/>
            <p:cNvSpPr>
              <a:spLocks noChangeShapeType="1"/>
            </p:cNvSpPr>
            <p:nvPr/>
          </p:nvSpPr>
          <p:spPr bwMode="auto">
            <a:xfrm>
              <a:off x="1434" y="3755"/>
              <a:ext cx="8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9" name="Line 104"/>
            <p:cNvSpPr>
              <a:spLocks noChangeShapeType="1"/>
            </p:cNvSpPr>
            <p:nvPr/>
          </p:nvSpPr>
          <p:spPr bwMode="auto">
            <a:xfrm>
              <a:off x="1393" y="3746"/>
              <a:ext cx="16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" name="Freeform 105"/>
            <p:cNvSpPr>
              <a:spLocks noEditPoints="1"/>
            </p:cNvSpPr>
            <p:nvPr/>
          </p:nvSpPr>
          <p:spPr bwMode="auto">
            <a:xfrm>
              <a:off x="1364" y="3574"/>
              <a:ext cx="218" cy="234"/>
            </a:xfrm>
            <a:custGeom>
              <a:avLst/>
              <a:gdLst>
                <a:gd name="T0" fmla="*/ 1 w 436"/>
                <a:gd name="T1" fmla="*/ 1 h 466"/>
                <a:gd name="T2" fmla="*/ 1 w 436"/>
                <a:gd name="T3" fmla="*/ 1 h 466"/>
                <a:gd name="T4" fmla="*/ 1 w 436"/>
                <a:gd name="T5" fmla="*/ 1 h 466"/>
                <a:gd name="T6" fmla="*/ 1 w 436"/>
                <a:gd name="T7" fmla="*/ 1 h 466"/>
                <a:gd name="T8" fmla="*/ 1 w 436"/>
                <a:gd name="T9" fmla="*/ 1 h 466"/>
                <a:gd name="T10" fmla="*/ 1 w 436"/>
                <a:gd name="T11" fmla="*/ 1 h 466"/>
                <a:gd name="T12" fmla="*/ 1 w 436"/>
                <a:gd name="T13" fmla="*/ 1 h 466"/>
                <a:gd name="T14" fmla="*/ 1 w 436"/>
                <a:gd name="T15" fmla="*/ 1 h 466"/>
                <a:gd name="T16" fmla="*/ 0 w 436"/>
                <a:gd name="T17" fmla="*/ 1 h 466"/>
                <a:gd name="T18" fmla="*/ 1 w 436"/>
                <a:gd name="T19" fmla="*/ 1 h 466"/>
                <a:gd name="T20" fmla="*/ 1 w 436"/>
                <a:gd name="T21" fmla="*/ 1 h 466"/>
                <a:gd name="T22" fmla="*/ 1 w 436"/>
                <a:gd name="T23" fmla="*/ 1 h 466"/>
                <a:gd name="T24" fmla="*/ 1 w 436"/>
                <a:gd name="T25" fmla="*/ 1 h 466"/>
                <a:gd name="T26" fmla="*/ 1 w 436"/>
                <a:gd name="T27" fmla="*/ 1 h 466"/>
                <a:gd name="T28" fmla="*/ 1 w 436"/>
                <a:gd name="T29" fmla="*/ 1 h 466"/>
                <a:gd name="T30" fmla="*/ 1 w 436"/>
                <a:gd name="T31" fmla="*/ 1 h 466"/>
                <a:gd name="T32" fmla="*/ 1 w 436"/>
                <a:gd name="T33" fmla="*/ 1 h 466"/>
                <a:gd name="T34" fmla="*/ 1 w 436"/>
                <a:gd name="T35" fmla="*/ 1 h 466"/>
                <a:gd name="T36" fmla="*/ 1 w 436"/>
                <a:gd name="T37" fmla="*/ 1 h 466"/>
                <a:gd name="T38" fmla="*/ 1 w 436"/>
                <a:gd name="T39" fmla="*/ 0 h 466"/>
                <a:gd name="T40" fmla="*/ 1 w 436"/>
                <a:gd name="T41" fmla="*/ 0 h 466"/>
                <a:gd name="T42" fmla="*/ 1 w 436"/>
                <a:gd name="T43" fmla="*/ 1 h 466"/>
                <a:gd name="T44" fmla="*/ 1 w 436"/>
                <a:gd name="T45" fmla="*/ 1 h 466"/>
                <a:gd name="T46" fmla="*/ 1 w 436"/>
                <a:gd name="T47" fmla="*/ 1 h 466"/>
                <a:gd name="T48" fmla="*/ 1 w 436"/>
                <a:gd name="T49" fmla="*/ 1 h 466"/>
                <a:gd name="T50" fmla="*/ 1 w 436"/>
                <a:gd name="T51" fmla="*/ 1 h 466"/>
                <a:gd name="T52" fmla="*/ 1 w 436"/>
                <a:gd name="T53" fmla="*/ 1 h 466"/>
                <a:gd name="T54" fmla="*/ 1 w 436"/>
                <a:gd name="T55" fmla="*/ 1 h 466"/>
                <a:gd name="T56" fmla="*/ 1 w 436"/>
                <a:gd name="T57" fmla="*/ 1 h 4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6"/>
                <a:gd name="T88" fmla="*/ 0 h 466"/>
                <a:gd name="T89" fmla="*/ 436 w 436"/>
                <a:gd name="T90" fmla="*/ 466 h 4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6" h="466">
                  <a:moveTo>
                    <a:pt x="42" y="421"/>
                  </a:moveTo>
                  <a:lnTo>
                    <a:pt x="123" y="421"/>
                  </a:lnTo>
                  <a:lnTo>
                    <a:pt x="123" y="409"/>
                  </a:lnTo>
                  <a:lnTo>
                    <a:pt x="42" y="409"/>
                  </a:lnTo>
                  <a:lnTo>
                    <a:pt x="42" y="421"/>
                  </a:lnTo>
                  <a:close/>
                  <a:moveTo>
                    <a:pt x="17" y="466"/>
                  </a:moveTo>
                  <a:lnTo>
                    <a:pt x="33" y="451"/>
                  </a:lnTo>
                  <a:lnTo>
                    <a:pt x="17" y="434"/>
                  </a:lnTo>
                  <a:lnTo>
                    <a:pt x="0" y="451"/>
                  </a:lnTo>
                  <a:lnTo>
                    <a:pt x="17" y="466"/>
                  </a:lnTo>
                  <a:close/>
                  <a:moveTo>
                    <a:pt x="42" y="261"/>
                  </a:moveTo>
                  <a:lnTo>
                    <a:pt x="42" y="32"/>
                  </a:lnTo>
                  <a:lnTo>
                    <a:pt x="403" y="32"/>
                  </a:lnTo>
                  <a:lnTo>
                    <a:pt x="403" y="261"/>
                  </a:lnTo>
                  <a:lnTo>
                    <a:pt x="42" y="261"/>
                  </a:lnTo>
                  <a:close/>
                  <a:moveTo>
                    <a:pt x="25" y="286"/>
                  </a:moveTo>
                  <a:lnTo>
                    <a:pt x="428" y="286"/>
                  </a:lnTo>
                  <a:lnTo>
                    <a:pt x="428" y="15"/>
                  </a:lnTo>
                  <a:lnTo>
                    <a:pt x="436" y="15"/>
                  </a:lnTo>
                  <a:lnTo>
                    <a:pt x="436" y="0"/>
                  </a:lnTo>
                  <a:lnTo>
                    <a:pt x="10" y="0"/>
                  </a:lnTo>
                  <a:lnTo>
                    <a:pt x="10" y="294"/>
                  </a:lnTo>
                  <a:lnTo>
                    <a:pt x="25" y="294"/>
                  </a:lnTo>
                  <a:lnTo>
                    <a:pt x="25" y="286"/>
                  </a:lnTo>
                  <a:close/>
                  <a:moveTo>
                    <a:pt x="411" y="326"/>
                  </a:moveTo>
                  <a:lnTo>
                    <a:pt x="436" y="326"/>
                  </a:lnTo>
                  <a:lnTo>
                    <a:pt x="436" y="319"/>
                  </a:lnTo>
                  <a:lnTo>
                    <a:pt x="411" y="319"/>
                  </a:lnTo>
                  <a:lnTo>
                    <a:pt x="411" y="32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1" name="Rectangle 106"/>
            <p:cNvSpPr>
              <a:spLocks noChangeArrowheads="1"/>
            </p:cNvSpPr>
            <p:nvPr/>
          </p:nvSpPr>
          <p:spPr bwMode="auto">
            <a:xfrm>
              <a:off x="1389" y="3800"/>
              <a:ext cx="33" cy="5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442" name="Line 107"/>
            <p:cNvSpPr>
              <a:spLocks noChangeShapeType="1"/>
            </p:cNvSpPr>
            <p:nvPr/>
          </p:nvSpPr>
          <p:spPr bwMode="auto">
            <a:xfrm>
              <a:off x="1360" y="3779"/>
              <a:ext cx="2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3" name="Line 108"/>
            <p:cNvSpPr>
              <a:spLocks noChangeShapeType="1"/>
            </p:cNvSpPr>
            <p:nvPr/>
          </p:nvSpPr>
          <p:spPr bwMode="auto">
            <a:xfrm>
              <a:off x="1360" y="3785"/>
              <a:ext cx="2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4" name="Freeform 109"/>
            <p:cNvSpPr>
              <a:spLocks/>
            </p:cNvSpPr>
            <p:nvPr/>
          </p:nvSpPr>
          <p:spPr bwMode="auto">
            <a:xfrm>
              <a:off x="1389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5" name="Freeform 110"/>
            <p:cNvSpPr>
              <a:spLocks/>
            </p:cNvSpPr>
            <p:nvPr/>
          </p:nvSpPr>
          <p:spPr bwMode="auto">
            <a:xfrm>
              <a:off x="1414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6" name="Freeform 111"/>
            <p:cNvSpPr>
              <a:spLocks/>
            </p:cNvSpPr>
            <p:nvPr/>
          </p:nvSpPr>
          <p:spPr bwMode="auto">
            <a:xfrm>
              <a:off x="1426" y="3801"/>
              <a:ext cx="4" cy="7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 h 12"/>
                <a:gd name="T4" fmla="*/ 0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10" y="0"/>
                  </a:moveTo>
                  <a:lnTo>
                    <a:pt x="0" y="6"/>
                  </a:lnTo>
                  <a:lnTo>
                    <a:pt x="10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7" name="Freeform 112"/>
            <p:cNvSpPr>
              <a:spLocks/>
            </p:cNvSpPr>
            <p:nvPr/>
          </p:nvSpPr>
          <p:spPr bwMode="auto">
            <a:xfrm>
              <a:off x="1438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8" name="Freeform 113"/>
            <p:cNvSpPr>
              <a:spLocks/>
            </p:cNvSpPr>
            <p:nvPr/>
          </p:nvSpPr>
          <p:spPr bwMode="auto">
            <a:xfrm>
              <a:off x="1451" y="3801"/>
              <a:ext cx="3" cy="7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1 h 12"/>
                <a:gd name="T4" fmla="*/ 0 w 8"/>
                <a:gd name="T5" fmla="*/ 1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8" y="0"/>
                  </a:moveTo>
                  <a:lnTo>
                    <a:pt x="0" y="6"/>
                  </a:lnTo>
                  <a:lnTo>
                    <a:pt x="8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9" name="Freeform 114"/>
            <p:cNvSpPr>
              <a:spLocks/>
            </p:cNvSpPr>
            <p:nvPr/>
          </p:nvSpPr>
          <p:spPr bwMode="auto">
            <a:xfrm>
              <a:off x="1463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" name="Freeform 115"/>
            <p:cNvSpPr>
              <a:spLocks/>
            </p:cNvSpPr>
            <p:nvPr/>
          </p:nvSpPr>
          <p:spPr bwMode="auto">
            <a:xfrm>
              <a:off x="1475" y="3801"/>
              <a:ext cx="4" cy="7"/>
            </a:xfrm>
            <a:custGeom>
              <a:avLst/>
              <a:gdLst>
                <a:gd name="T0" fmla="*/ 1 w 8"/>
                <a:gd name="T1" fmla="*/ 0 h 12"/>
                <a:gd name="T2" fmla="*/ 0 w 8"/>
                <a:gd name="T3" fmla="*/ 1 h 12"/>
                <a:gd name="T4" fmla="*/ 1 w 8"/>
                <a:gd name="T5" fmla="*/ 1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8" y="0"/>
                  </a:moveTo>
                  <a:lnTo>
                    <a:pt x="0" y="6"/>
                  </a:lnTo>
                  <a:lnTo>
                    <a:pt x="8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1" name="Freeform 116"/>
            <p:cNvSpPr>
              <a:spLocks/>
            </p:cNvSpPr>
            <p:nvPr/>
          </p:nvSpPr>
          <p:spPr bwMode="auto">
            <a:xfrm>
              <a:off x="1487" y="3789"/>
              <a:ext cx="5" cy="6"/>
            </a:xfrm>
            <a:custGeom>
              <a:avLst/>
              <a:gdLst>
                <a:gd name="T0" fmla="*/ 1 w 10"/>
                <a:gd name="T1" fmla="*/ 0 h 13"/>
                <a:gd name="T2" fmla="*/ 0 w 10"/>
                <a:gd name="T3" fmla="*/ 0 h 13"/>
                <a:gd name="T4" fmla="*/ 1 w 10"/>
                <a:gd name="T5" fmla="*/ 0 h 13"/>
                <a:gd name="T6" fmla="*/ 0 60000 65536"/>
                <a:gd name="T7" fmla="*/ 0 60000 65536"/>
                <a:gd name="T8" fmla="*/ 0 60000 65536"/>
                <a:gd name="T9" fmla="*/ 0 w 10"/>
                <a:gd name="T10" fmla="*/ 0 h 13"/>
                <a:gd name="T11" fmla="*/ 10 w 10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">
                  <a:moveTo>
                    <a:pt x="10" y="0"/>
                  </a:moveTo>
                  <a:lnTo>
                    <a:pt x="0" y="6"/>
                  </a:lnTo>
                  <a:lnTo>
                    <a:pt x="10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2" name="Freeform 117"/>
            <p:cNvSpPr>
              <a:spLocks/>
            </p:cNvSpPr>
            <p:nvPr/>
          </p:nvSpPr>
          <p:spPr bwMode="auto">
            <a:xfrm>
              <a:off x="1500" y="3801"/>
              <a:ext cx="4" cy="7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 h 12"/>
                <a:gd name="T4" fmla="*/ 0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10" y="0"/>
                  </a:moveTo>
                  <a:lnTo>
                    <a:pt x="0" y="6"/>
                  </a:lnTo>
                  <a:lnTo>
                    <a:pt x="10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3" name="Freeform 118"/>
            <p:cNvSpPr>
              <a:spLocks/>
            </p:cNvSpPr>
            <p:nvPr/>
          </p:nvSpPr>
          <p:spPr bwMode="auto">
            <a:xfrm>
              <a:off x="1512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4" name="Freeform 119"/>
            <p:cNvSpPr>
              <a:spLocks/>
            </p:cNvSpPr>
            <p:nvPr/>
          </p:nvSpPr>
          <p:spPr bwMode="auto">
            <a:xfrm>
              <a:off x="1524" y="3801"/>
              <a:ext cx="4" cy="7"/>
            </a:xfrm>
            <a:custGeom>
              <a:avLst/>
              <a:gdLst>
                <a:gd name="T0" fmla="*/ 1 w 8"/>
                <a:gd name="T1" fmla="*/ 0 h 12"/>
                <a:gd name="T2" fmla="*/ 0 w 8"/>
                <a:gd name="T3" fmla="*/ 1 h 12"/>
                <a:gd name="T4" fmla="*/ 1 w 8"/>
                <a:gd name="T5" fmla="*/ 1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8" y="0"/>
                  </a:moveTo>
                  <a:lnTo>
                    <a:pt x="0" y="6"/>
                  </a:lnTo>
                  <a:lnTo>
                    <a:pt x="8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5" name="Freeform 120"/>
            <p:cNvSpPr>
              <a:spLocks/>
            </p:cNvSpPr>
            <p:nvPr/>
          </p:nvSpPr>
          <p:spPr bwMode="auto">
            <a:xfrm>
              <a:off x="1537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6" name="Freeform 121"/>
            <p:cNvSpPr>
              <a:spLocks/>
            </p:cNvSpPr>
            <p:nvPr/>
          </p:nvSpPr>
          <p:spPr bwMode="auto">
            <a:xfrm>
              <a:off x="1549" y="3801"/>
              <a:ext cx="4" cy="7"/>
            </a:xfrm>
            <a:custGeom>
              <a:avLst/>
              <a:gdLst>
                <a:gd name="T0" fmla="*/ 1 w 8"/>
                <a:gd name="T1" fmla="*/ 0 h 12"/>
                <a:gd name="T2" fmla="*/ 0 w 8"/>
                <a:gd name="T3" fmla="*/ 1 h 12"/>
                <a:gd name="T4" fmla="*/ 1 w 8"/>
                <a:gd name="T5" fmla="*/ 1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8" y="0"/>
                  </a:moveTo>
                  <a:lnTo>
                    <a:pt x="0" y="6"/>
                  </a:lnTo>
                  <a:lnTo>
                    <a:pt x="8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7" name="Freeform 122"/>
            <p:cNvSpPr>
              <a:spLocks/>
            </p:cNvSpPr>
            <p:nvPr/>
          </p:nvSpPr>
          <p:spPr bwMode="auto">
            <a:xfrm>
              <a:off x="1561" y="3789"/>
              <a:ext cx="5" cy="6"/>
            </a:xfrm>
            <a:custGeom>
              <a:avLst/>
              <a:gdLst>
                <a:gd name="T0" fmla="*/ 1 w 9"/>
                <a:gd name="T1" fmla="*/ 0 h 13"/>
                <a:gd name="T2" fmla="*/ 0 w 9"/>
                <a:gd name="T3" fmla="*/ 0 h 13"/>
                <a:gd name="T4" fmla="*/ 1 w 9"/>
                <a:gd name="T5" fmla="*/ 0 h 13"/>
                <a:gd name="T6" fmla="*/ 0 60000 65536"/>
                <a:gd name="T7" fmla="*/ 0 60000 65536"/>
                <a:gd name="T8" fmla="*/ 0 60000 65536"/>
                <a:gd name="T9" fmla="*/ 0 w 9"/>
                <a:gd name="T10" fmla="*/ 0 h 13"/>
                <a:gd name="T11" fmla="*/ 9 w 9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3">
                  <a:moveTo>
                    <a:pt x="9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8" name="Freeform 123"/>
            <p:cNvSpPr>
              <a:spLocks/>
            </p:cNvSpPr>
            <p:nvPr/>
          </p:nvSpPr>
          <p:spPr bwMode="auto">
            <a:xfrm>
              <a:off x="1574" y="3801"/>
              <a:ext cx="4" cy="7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1 h 12"/>
                <a:gd name="T4" fmla="*/ 0 w 9"/>
                <a:gd name="T5" fmla="*/ 1 h 12"/>
                <a:gd name="T6" fmla="*/ 0 60000 65536"/>
                <a:gd name="T7" fmla="*/ 0 60000 65536"/>
                <a:gd name="T8" fmla="*/ 0 60000 65536"/>
                <a:gd name="T9" fmla="*/ 0 w 9"/>
                <a:gd name="T10" fmla="*/ 0 h 12"/>
                <a:gd name="T11" fmla="*/ 9 w 9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2">
                  <a:moveTo>
                    <a:pt x="9" y="0"/>
                  </a:moveTo>
                  <a:lnTo>
                    <a:pt x="0" y="6"/>
                  </a:lnTo>
                  <a:lnTo>
                    <a:pt x="9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265" name="Group 124"/>
          <p:cNvGrpSpPr>
            <a:grpSpLocks/>
          </p:cNvGrpSpPr>
          <p:nvPr/>
        </p:nvGrpSpPr>
        <p:grpSpPr bwMode="auto">
          <a:xfrm>
            <a:off x="1101581" y="4406118"/>
            <a:ext cx="322263" cy="450850"/>
            <a:chOff x="2044" y="3549"/>
            <a:chExt cx="263" cy="263"/>
          </a:xfrm>
        </p:grpSpPr>
        <p:sp>
          <p:nvSpPr>
            <p:cNvPr id="411" name="Freeform 125"/>
            <p:cNvSpPr>
              <a:spLocks/>
            </p:cNvSpPr>
            <p:nvPr/>
          </p:nvSpPr>
          <p:spPr bwMode="auto">
            <a:xfrm>
              <a:off x="2044" y="3549"/>
              <a:ext cx="263" cy="263"/>
            </a:xfrm>
            <a:custGeom>
              <a:avLst/>
              <a:gdLst>
                <a:gd name="T0" fmla="*/ 0 w 524"/>
                <a:gd name="T1" fmla="*/ 1 h 524"/>
                <a:gd name="T2" fmla="*/ 1 w 524"/>
                <a:gd name="T3" fmla="*/ 1 h 524"/>
                <a:gd name="T4" fmla="*/ 1 w 524"/>
                <a:gd name="T5" fmla="*/ 1 h 524"/>
                <a:gd name="T6" fmla="*/ 1 w 524"/>
                <a:gd name="T7" fmla="*/ 1 h 524"/>
                <a:gd name="T8" fmla="*/ 1 w 524"/>
                <a:gd name="T9" fmla="*/ 1 h 524"/>
                <a:gd name="T10" fmla="*/ 1 w 524"/>
                <a:gd name="T11" fmla="*/ 1 h 524"/>
                <a:gd name="T12" fmla="*/ 1 w 524"/>
                <a:gd name="T13" fmla="*/ 1 h 524"/>
                <a:gd name="T14" fmla="*/ 1 w 524"/>
                <a:gd name="T15" fmla="*/ 1 h 524"/>
                <a:gd name="T16" fmla="*/ 1 w 524"/>
                <a:gd name="T17" fmla="*/ 1 h 524"/>
                <a:gd name="T18" fmla="*/ 1 w 524"/>
                <a:gd name="T19" fmla="*/ 1 h 524"/>
                <a:gd name="T20" fmla="*/ 1 w 524"/>
                <a:gd name="T21" fmla="*/ 1 h 524"/>
                <a:gd name="T22" fmla="*/ 1 w 524"/>
                <a:gd name="T23" fmla="*/ 1 h 524"/>
                <a:gd name="T24" fmla="*/ 1 w 524"/>
                <a:gd name="T25" fmla="*/ 1 h 524"/>
                <a:gd name="T26" fmla="*/ 1 w 524"/>
                <a:gd name="T27" fmla="*/ 1 h 524"/>
                <a:gd name="T28" fmla="*/ 1 w 524"/>
                <a:gd name="T29" fmla="*/ 1 h 524"/>
                <a:gd name="T30" fmla="*/ 1 w 524"/>
                <a:gd name="T31" fmla="*/ 1 h 524"/>
                <a:gd name="T32" fmla="*/ 1 w 524"/>
                <a:gd name="T33" fmla="*/ 0 h 524"/>
                <a:gd name="T34" fmla="*/ 0 w 524"/>
                <a:gd name="T35" fmla="*/ 0 h 524"/>
                <a:gd name="T36" fmla="*/ 0 w 524"/>
                <a:gd name="T37" fmla="*/ 1 h 5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4"/>
                <a:gd name="T58" fmla="*/ 0 h 524"/>
                <a:gd name="T59" fmla="*/ 524 w 524"/>
                <a:gd name="T60" fmla="*/ 524 h 5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4" h="524">
                  <a:moveTo>
                    <a:pt x="0" y="393"/>
                  </a:moveTo>
                  <a:lnTo>
                    <a:pt x="98" y="393"/>
                  </a:lnTo>
                  <a:lnTo>
                    <a:pt x="180" y="411"/>
                  </a:lnTo>
                  <a:lnTo>
                    <a:pt x="180" y="426"/>
                  </a:lnTo>
                  <a:lnTo>
                    <a:pt x="98" y="426"/>
                  </a:lnTo>
                  <a:lnTo>
                    <a:pt x="98" y="443"/>
                  </a:lnTo>
                  <a:lnTo>
                    <a:pt x="32" y="443"/>
                  </a:lnTo>
                  <a:lnTo>
                    <a:pt x="32" y="524"/>
                  </a:lnTo>
                  <a:lnTo>
                    <a:pt x="492" y="524"/>
                  </a:lnTo>
                  <a:lnTo>
                    <a:pt x="492" y="443"/>
                  </a:lnTo>
                  <a:lnTo>
                    <a:pt x="426" y="443"/>
                  </a:lnTo>
                  <a:lnTo>
                    <a:pt x="426" y="426"/>
                  </a:lnTo>
                  <a:lnTo>
                    <a:pt x="344" y="426"/>
                  </a:lnTo>
                  <a:lnTo>
                    <a:pt x="344" y="411"/>
                  </a:lnTo>
                  <a:lnTo>
                    <a:pt x="426" y="393"/>
                  </a:lnTo>
                  <a:lnTo>
                    <a:pt x="524" y="393"/>
                  </a:lnTo>
                  <a:lnTo>
                    <a:pt x="524" y="0"/>
                  </a:lnTo>
                  <a:lnTo>
                    <a:pt x="0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" name="Line 126"/>
            <p:cNvSpPr>
              <a:spLocks noChangeShapeType="1"/>
            </p:cNvSpPr>
            <p:nvPr/>
          </p:nvSpPr>
          <p:spPr bwMode="auto">
            <a:xfrm>
              <a:off x="2093" y="3771"/>
              <a:ext cx="16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" name="Line 127"/>
            <p:cNvSpPr>
              <a:spLocks noChangeShapeType="1"/>
            </p:cNvSpPr>
            <p:nvPr/>
          </p:nvSpPr>
          <p:spPr bwMode="auto">
            <a:xfrm>
              <a:off x="2135" y="3763"/>
              <a:ext cx="8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" name="Line 128"/>
            <p:cNvSpPr>
              <a:spLocks noChangeShapeType="1"/>
            </p:cNvSpPr>
            <p:nvPr/>
          </p:nvSpPr>
          <p:spPr bwMode="auto">
            <a:xfrm>
              <a:off x="2135" y="3755"/>
              <a:ext cx="8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" name="Line 129"/>
            <p:cNvSpPr>
              <a:spLocks noChangeShapeType="1"/>
            </p:cNvSpPr>
            <p:nvPr/>
          </p:nvSpPr>
          <p:spPr bwMode="auto">
            <a:xfrm>
              <a:off x="2093" y="3746"/>
              <a:ext cx="16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" name="Freeform 130"/>
            <p:cNvSpPr>
              <a:spLocks noEditPoints="1"/>
            </p:cNvSpPr>
            <p:nvPr/>
          </p:nvSpPr>
          <p:spPr bwMode="auto">
            <a:xfrm>
              <a:off x="2065" y="3574"/>
              <a:ext cx="218" cy="234"/>
            </a:xfrm>
            <a:custGeom>
              <a:avLst/>
              <a:gdLst>
                <a:gd name="T0" fmla="*/ 1 w 436"/>
                <a:gd name="T1" fmla="*/ 1 h 466"/>
                <a:gd name="T2" fmla="*/ 1 w 436"/>
                <a:gd name="T3" fmla="*/ 1 h 466"/>
                <a:gd name="T4" fmla="*/ 1 w 436"/>
                <a:gd name="T5" fmla="*/ 1 h 466"/>
                <a:gd name="T6" fmla="*/ 1 w 436"/>
                <a:gd name="T7" fmla="*/ 1 h 466"/>
                <a:gd name="T8" fmla="*/ 1 w 436"/>
                <a:gd name="T9" fmla="*/ 1 h 466"/>
                <a:gd name="T10" fmla="*/ 1 w 436"/>
                <a:gd name="T11" fmla="*/ 1 h 466"/>
                <a:gd name="T12" fmla="*/ 1 w 436"/>
                <a:gd name="T13" fmla="*/ 1 h 466"/>
                <a:gd name="T14" fmla="*/ 1 w 436"/>
                <a:gd name="T15" fmla="*/ 1 h 466"/>
                <a:gd name="T16" fmla="*/ 0 w 436"/>
                <a:gd name="T17" fmla="*/ 1 h 466"/>
                <a:gd name="T18" fmla="*/ 1 w 436"/>
                <a:gd name="T19" fmla="*/ 1 h 466"/>
                <a:gd name="T20" fmla="*/ 1 w 436"/>
                <a:gd name="T21" fmla="*/ 1 h 466"/>
                <a:gd name="T22" fmla="*/ 1 w 436"/>
                <a:gd name="T23" fmla="*/ 1 h 466"/>
                <a:gd name="T24" fmla="*/ 1 w 436"/>
                <a:gd name="T25" fmla="*/ 1 h 466"/>
                <a:gd name="T26" fmla="*/ 1 w 436"/>
                <a:gd name="T27" fmla="*/ 1 h 466"/>
                <a:gd name="T28" fmla="*/ 1 w 436"/>
                <a:gd name="T29" fmla="*/ 1 h 466"/>
                <a:gd name="T30" fmla="*/ 1 w 436"/>
                <a:gd name="T31" fmla="*/ 1 h 466"/>
                <a:gd name="T32" fmla="*/ 1 w 436"/>
                <a:gd name="T33" fmla="*/ 1 h 466"/>
                <a:gd name="T34" fmla="*/ 1 w 436"/>
                <a:gd name="T35" fmla="*/ 1 h 466"/>
                <a:gd name="T36" fmla="*/ 1 w 436"/>
                <a:gd name="T37" fmla="*/ 1 h 466"/>
                <a:gd name="T38" fmla="*/ 1 w 436"/>
                <a:gd name="T39" fmla="*/ 0 h 466"/>
                <a:gd name="T40" fmla="*/ 1 w 436"/>
                <a:gd name="T41" fmla="*/ 0 h 466"/>
                <a:gd name="T42" fmla="*/ 1 w 436"/>
                <a:gd name="T43" fmla="*/ 1 h 466"/>
                <a:gd name="T44" fmla="*/ 1 w 436"/>
                <a:gd name="T45" fmla="*/ 1 h 466"/>
                <a:gd name="T46" fmla="*/ 1 w 436"/>
                <a:gd name="T47" fmla="*/ 1 h 466"/>
                <a:gd name="T48" fmla="*/ 1 w 436"/>
                <a:gd name="T49" fmla="*/ 1 h 466"/>
                <a:gd name="T50" fmla="*/ 1 w 436"/>
                <a:gd name="T51" fmla="*/ 1 h 466"/>
                <a:gd name="T52" fmla="*/ 1 w 436"/>
                <a:gd name="T53" fmla="*/ 1 h 466"/>
                <a:gd name="T54" fmla="*/ 1 w 436"/>
                <a:gd name="T55" fmla="*/ 1 h 466"/>
                <a:gd name="T56" fmla="*/ 1 w 436"/>
                <a:gd name="T57" fmla="*/ 1 h 4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6"/>
                <a:gd name="T88" fmla="*/ 0 h 466"/>
                <a:gd name="T89" fmla="*/ 436 w 436"/>
                <a:gd name="T90" fmla="*/ 466 h 4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6" h="466">
                  <a:moveTo>
                    <a:pt x="42" y="421"/>
                  </a:moveTo>
                  <a:lnTo>
                    <a:pt x="123" y="421"/>
                  </a:lnTo>
                  <a:lnTo>
                    <a:pt x="123" y="409"/>
                  </a:lnTo>
                  <a:lnTo>
                    <a:pt x="42" y="409"/>
                  </a:lnTo>
                  <a:lnTo>
                    <a:pt x="42" y="421"/>
                  </a:lnTo>
                  <a:close/>
                  <a:moveTo>
                    <a:pt x="17" y="466"/>
                  </a:moveTo>
                  <a:lnTo>
                    <a:pt x="33" y="451"/>
                  </a:lnTo>
                  <a:lnTo>
                    <a:pt x="17" y="434"/>
                  </a:lnTo>
                  <a:lnTo>
                    <a:pt x="0" y="451"/>
                  </a:lnTo>
                  <a:lnTo>
                    <a:pt x="17" y="466"/>
                  </a:lnTo>
                  <a:close/>
                  <a:moveTo>
                    <a:pt x="42" y="261"/>
                  </a:moveTo>
                  <a:lnTo>
                    <a:pt x="42" y="32"/>
                  </a:lnTo>
                  <a:lnTo>
                    <a:pt x="403" y="32"/>
                  </a:lnTo>
                  <a:lnTo>
                    <a:pt x="403" y="261"/>
                  </a:lnTo>
                  <a:lnTo>
                    <a:pt x="42" y="261"/>
                  </a:lnTo>
                  <a:close/>
                  <a:moveTo>
                    <a:pt x="25" y="286"/>
                  </a:moveTo>
                  <a:lnTo>
                    <a:pt x="428" y="286"/>
                  </a:lnTo>
                  <a:lnTo>
                    <a:pt x="428" y="15"/>
                  </a:lnTo>
                  <a:lnTo>
                    <a:pt x="436" y="15"/>
                  </a:lnTo>
                  <a:lnTo>
                    <a:pt x="436" y="0"/>
                  </a:lnTo>
                  <a:lnTo>
                    <a:pt x="10" y="0"/>
                  </a:lnTo>
                  <a:lnTo>
                    <a:pt x="10" y="294"/>
                  </a:lnTo>
                  <a:lnTo>
                    <a:pt x="25" y="294"/>
                  </a:lnTo>
                  <a:lnTo>
                    <a:pt x="25" y="286"/>
                  </a:lnTo>
                  <a:close/>
                  <a:moveTo>
                    <a:pt x="411" y="326"/>
                  </a:moveTo>
                  <a:lnTo>
                    <a:pt x="436" y="326"/>
                  </a:lnTo>
                  <a:lnTo>
                    <a:pt x="436" y="319"/>
                  </a:lnTo>
                  <a:lnTo>
                    <a:pt x="411" y="319"/>
                  </a:lnTo>
                  <a:lnTo>
                    <a:pt x="411" y="32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7" name="Rectangle 131"/>
            <p:cNvSpPr>
              <a:spLocks noChangeArrowheads="1"/>
            </p:cNvSpPr>
            <p:nvPr/>
          </p:nvSpPr>
          <p:spPr bwMode="auto">
            <a:xfrm>
              <a:off x="2091" y="3801"/>
              <a:ext cx="30" cy="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418" name="Line 132"/>
            <p:cNvSpPr>
              <a:spLocks noChangeShapeType="1"/>
            </p:cNvSpPr>
            <p:nvPr/>
          </p:nvSpPr>
          <p:spPr bwMode="auto">
            <a:xfrm>
              <a:off x="2061" y="3779"/>
              <a:ext cx="2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9" name="Line 133"/>
            <p:cNvSpPr>
              <a:spLocks noChangeShapeType="1"/>
            </p:cNvSpPr>
            <p:nvPr/>
          </p:nvSpPr>
          <p:spPr bwMode="auto">
            <a:xfrm>
              <a:off x="2061" y="3785"/>
              <a:ext cx="2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20" name="Freeform 134"/>
            <p:cNvSpPr>
              <a:spLocks/>
            </p:cNvSpPr>
            <p:nvPr/>
          </p:nvSpPr>
          <p:spPr bwMode="auto">
            <a:xfrm>
              <a:off x="2090" y="3789"/>
              <a:ext cx="3" cy="6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0 h 13"/>
                <a:gd name="T4" fmla="*/ 0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21" name="Freeform 135"/>
            <p:cNvSpPr>
              <a:spLocks/>
            </p:cNvSpPr>
            <p:nvPr/>
          </p:nvSpPr>
          <p:spPr bwMode="auto">
            <a:xfrm>
              <a:off x="2114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22" name="Freeform 136"/>
            <p:cNvSpPr>
              <a:spLocks/>
            </p:cNvSpPr>
            <p:nvPr/>
          </p:nvSpPr>
          <p:spPr bwMode="auto">
            <a:xfrm>
              <a:off x="2126" y="3801"/>
              <a:ext cx="5" cy="7"/>
            </a:xfrm>
            <a:custGeom>
              <a:avLst/>
              <a:gdLst>
                <a:gd name="T0" fmla="*/ 1 w 9"/>
                <a:gd name="T1" fmla="*/ 0 h 12"/>
                <a:gd name="T2" fmla="*/ 0 w 9"/>
                <a:gd name="T3" fmla="*/ 1 h 12"/>
                <a:gd name="T4" fmla="*/ 1 w 9"/>
                <a:gd name="T5" fmla="*/ 1 h 12"/>
                <a:gd name="T6" fmla="*/ 0 60000 65536"/>
                <a:gd name="T7" fmla="*/ 0 60000 65536"/>
                <a:gd name="T8" fmla="*/ 0 60000 65536"/>
                <a:gd name="T9" fmla="*/ 0 w 9"/>
                <a:gd name="T10" fmla="*/ 0 h 12"/>
                <a:gd name="T11" fmla="*/ 9 w 9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2">
                  <a:moveTo>
                    <a:pt x="9" y="0"/>
                  </a:moveTo>
                  <a:lnTo>
                    <a:pt x="0" y="6"/>
                  </a:lnTo>
                  <a:lnTo>
                    <a:pt x="9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23" name="Freeform 137"/>
            <p:cNvSpPr>
              <a:spLocks/>
            </p:cNvSpPr>
            <p:nvPr/>
          </p:nvSpPr>
          <p:spPr bwMode="auto">
            <a:xfrm>
              <a:off x="2139" y="3789"/>
              <a:ext cx="3" cy="6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0 h 13"/>
                <a:gd name="T4" fmla="*/ 0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24" name="Freeform 138"/>
            <p:cNvSpPr>
              <a:spLocks/>
            </p:cNvSpPr>
            <p:nvPr/>
          </p:nvSpPr>
          <p:spPr bwMode="auto">
            <a:xfrm>
              <a:off x="2151" y="3801"/>
              <a:ext cx="4" cy="7"/>
            </a:xfrm>
            <a:custGeom>
              <a:avLst/>
              <a:gdLst>
                <a:gd name="T0" fmla="*/ 1 w 8"/>
                <a:gd name="T1" fmla="*/ 0 h 12"/>
                <a:gd name="T2" fmla="*/ 0 w 8"/>
                <a:gd name="T3" fmla="*/ 1 h 12"/>
                <a:gd name="T4" fmla="*/ 1 w 8"/>
                <a:gd name="T5" fmla="*/ 1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8" y="0"/>
                  </a:moveTo>
                  <a:lnTo>
                    <a:pt x="0" y="6"/>
                  </a:lnTo>
                  <a:lnTo>
                    <a:pt x="8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25" name="Freeform 139"/>
            <p:cNvSpPr>
              <a:spLocks/>
            </p:cNvSpPr>
            <p:nvPr/>
          </p:nvSpPr>
          <p:spPr bwMode="auto">
            <a:xfrm>
              <a:off x="2163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26" name="Freeform 140"/>
            <p:cNvSpPr>
              <a:spLocks/>
            </p:cNvSpPr>
            <p:nvPr/>
          </p:nvSpPr>
          <p:spPr bwMode="auto">
            <a:xfrm>
              <a:off x="2176" y="3801"/>
              <a:ext cx="4" cy="7"/>
            </a:xfrm>
            <a:custGeom>
              <a:avLst/>
              <a:gdLst>
                <a:gd name="T0" fmla="*/ 1 w 8"/>
                <a:gd name="T1" fmla="*/ 0 h 12"/>
                <a:gd name="T2" fmla="*/ 0 w 8"/>
                <a:gd name="T3" fmla="*/ 1 h 12"/>
                <a:gd name="T4" fmla="*/ 1 w 8"/>
                <a:gd name="T5" fmla="*/ 1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8" y="0"/>
                  </a:moveTo>
                  <a:lnTo>
                    <a:pt x="0" y="6"/>
                  </a:lnTo>
                  <a:lnTo>
                    <a:pt x="8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27" name="Freeform 141"/>
            <p:cNvSpPr>
              <a:spLocks/>
            </p:cNvSpPr>
            <p:nvPr/>
          </p:nvSpPr>
          <p:spPr bwMode="auto">
            <a:xfrm>
              <a:off x="2188" y="3789"/>
              <a:ext cx="4" cy="6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60000 65536"/>
                <a:gd name="T7" fmla="*/ 0 60000 65536"/>
                <a:gd name="T8" fmla="*/ 0 60000 65536"/>
                <a:gd name="T9" fmla="*/ 0 w 9"/>
                <a:gd name="T10" fmla="*/ 0 h 13"/>
                <a:gd name="T11" fmla="*/ 9 w 9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3">
                  <a:moveTo>
                    <a:pt x="9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28" name="Freeform 142"/>
            <p:cNvSpPr>
              <a:spLocks/>
            </p:cNvSpPr>
            <p:nvPr/>
          </p:nvSpPr>
          <p:spPr bwMode="auto">
            <a:xfrm>
              <a:off x="2200" y="3801"/>
              <a:ext cx="5" cy="7"/>
            </a:xfrm>
            <a:custGeom>
              <a:avLst/>
              <a:gdLst>
                <a:gd name="T0" fmla="*/ 1 w 9"/>
                <a:gd name="T1" fmla="*/ 0 h 12"/>
                <a:gd name="T2" fmla="*/ 0 w 9"/>
                <a:gd name="T3" fmla="*/ 1 h 12"/>
                <a:gd name="T4" fmla="*/ 1 w 9"/>
                <a:gd name="T5" fmla="*/ 1 h 12"/>
                <a:gd name="T6" fmla="*/ 0 60000 65536"/>
                <a:gd name="T7" fmla="*/ 0 60000 65536"/>
                <a:gd name="T8" fmla="*/ 0 60000 65536"/>
                <a:gd name="T9" fmla="*/ 0 w 9"/>
                <a:gd name="T10" fmla="*/ 0 h 12"/>
                <a:gd name="T11" fmla="*/ 9 w 9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2">
                  <a:moveTo>
                    <a:pt x="9" y="0"/>
                  </a:moveTo>
                  <a:lnTo>
                    <a:pt x="0" y="6"/>
                  </a:lnTo>
                  <a:lnTo>
                    <a:pt x="9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29" name="Freeform 143"/>
            <p:cNvSpPr>
              <a:spLocks/>
            </p:cNvSpPr>
            <p:nvPr/>
          </p:nvSpPr>
          <p:spPr bwMode="auto">
            <a:xfrm>
              <a:off x="2212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0" name="Freeform 144"/>
            <p:cNvSpPr>
              <a:spLocks/>
            </p:cNvSpPr>
            <p:nvPr/>
          </p:nvSpPr>
          <p:spPr bwMode="auto">
            <a:xfrm>
              <a:off x="2225" y="3801"/>
              <a:ext cx="4" cy="7"/>
            </a:xfrm>
            <a:custGeom>
              <a:avLst/>
              <a:gdLst>
                <a:gd name="T0" fmla="*/ 1 w 8"/>
                <a:gd name="T1" fmla="*/ 0 h 12"/>
                <a:gd name="T2" fmla="*/ 0 w 8"/>
                <a:gd name="T3" fmla="*/ 1 h 12"/>
                <a:gd name="T4" fmla="*/ 1 w 8"/>
                <a:gd name="T5" fmla="*/ 1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8" y="0"/>
                  </a:moveTo>
                  <a:lnTo>
                    <a:pt x="0" y="6"/>
                  </a:lnTo>
                  <a:lnTo>
                    <a:pt x="8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1" name="Freeform 145"/>
            <p:cNvSpPr>
              <a:spLocks/>
            </p:cNvSpPr>
            <p:nvPr/>
          </p:nvSpPr>
          <p:spPr bwMode="auto">
            <a:xfrm>
              <a:off x="2237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2" name="Freeform 146"/>
            <p:cNvSpPr>
              <a:spLocks/>
            </p:cNvSpPr>
            <p:nvPr/>
          </p:nvSpPr>
          <p:spPr bwMode="auto">
            <a:xfrm>
              <a:off x="2250" y="3801"/>
              <a:ext cx="4" cy="7"/>
            </a:xfrm>
            <a:custGeom>
              <a:avLst/>
              <a:gdLst>
                <a:gd name="T0" fmla="*/ 1 w 7"/>
                <a:gd name="T1" fmla="*/ 0 h 12"/>
                <a:gd name="T2" fmla="*/ 0 w 7"/>
                <a:gd name="T3" fmla="*/ 1 h 12"/>
                <a:gd name="T4" fmla="*/ 1 w 7"/>
                <a:gd name="T5" fmla="*/ 1 h 12"/>
                <a:gd name="T6" fmla="*/ 0 60000 65536"/>
                <a:gd name="T7" fmla="*/ 0 60000 65536"/>
                <a:gd name="T8" fmla="*/ 0 60000 65536"/>
                <a:gd name="T9" fmla="*/ 0 w 7"/>
                <a:gd name="T10" fmla="*/ 0 h 12"/>
                <a:gd name="T11" fmla="*/ 7 w 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2">
                  <a:moveTo>
                    <a:pt x="7" y="0"/>
                  </a:moveTo>
                  <a:lnTo>
                    <a:pt x="0" y="6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3" name="Freeform 147"/>
            <p:cNvSpPr>
              <a:spLocks/>
            </p:cNvSpPr>
            <p:nvPr/>
          </p:nvSpPr>
          <p:spPr bwMode="auto">
            <a:xfrm>
              <a:off x="2261" y="3789"/>
              <a:ext cx="5" cy="6"/>
            </a:xfrm>
            <a:custGeom>
              <a:avLst/>
              <a:gdLst>
                <a:gd name="T0" fmla="*/ 1 w 9"/>
                <a:gd name="T1" fmla="*/ 0 h 13"/>
                <a:gd name="T2" fmla="*/ 0 w 9"/>
                <a:gd name="T3" fmla="*/ 0 h 13"/>
                <a:gd name="T4" fmla="*/ 1 w 9"/>
                <a:gd name="T5" fmla="*/ 0 h 13"/>
                <a:gd name="T6" fmla="*/ 0 60000 65536"/>
                <a:gd name="T7" fmla="*/ 0 60000 65536"/>
                <a:gd name="T8" fmla="*/ 0 60000 65536"/>
                <a:gd name="T9" fmla="*/ 0 w 9"/>
                <a:gd name="T10" fmla="*/ 0 h 13"/>
                <a:gd name="T11" fmla="*/ 9 w 9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3">
                  <a:moveTo>
                    <a:pt x="9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4" name="Freeform 148"/>
            <p:cNvSpPr>
              <a:spLocks/>
            </p:cNvSpPr>
            <p:nvPr/>
          </p:nvSpPr>
          <p:spPr bwMode="auto">
            <a:xfrm>
              <a:off x="2274" y="3801"/>
              <a:ext cx="5" cy="7"/>
            </a:xfrm>
            <a:custGeom>
              <a:avLst/>
              <a:gdLst>
                <a:gd name="T0" fmla="*/ 1 w 9"/>
                <a:gd name="T1" fmla="*/ 0 h 12"/>
                <a:gd name="T2" fmla="*/ 0 w 9"/>
                <a:gd name="T3" fmla="*/ 1 h 12"/>
                <a:gd name="T4" fmla="*/ 1 w 9"/>
                <a:gd name="T5" fmla="*/ 1 h 12"/>
                <a:gd name="T6" fmla="*/ 0 60000 65536"/>
                <a:gd name="T7" fmla="*/ 0 60000 65536"/>
                <a:gd name="T8" fmla="*/ 0 60000 65536"/>
                <a:gd name="T9" fmla="*/ 0 w 9"/>
                <a:gd name="T10" fmla="*/ 0 h 12"/>
                <a:gd name="T11" fmla="*/ 9 w 9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2">
                  <a:moveTo>
                    <a:pt x="9" y="0"/>
                  </a:moveTo>
                  <a:lnTo>
                    <a:pt x="0" y="6"/>
                  </a:lnTo>
                  <a:lnTo>
                    <a:pt x="9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66" name="Freeform 152"/>
          <p:cNvSpPr>
            <a:spLocks/>
          </p:cNvSpPr>
          <p:nvPr/>
        </p:nvSpPr>
        <p:spPr bwMode="auto">
          <a:xfrm>
            <a:off x="1331913" y="4068764"/>
            <a:ext cx="2879725" cy="742950"/>
          </a:xfrm>
          <a:custGeom>
            <a:avLst/>
            <a:gdLst>
              <a:gd name="T0" fmla="*/ 2147483647 w 12184"/>
              <a:gd name="T1" fmla="*/ 0 h 11148"/>
              <a:gd name="T2" fmla="*/ 2147483647 w 12184"/>
              <a:gd name="T3" fmla="*/ 2147483647 h 11148"/>
              <a:gd name="T4" fmla="*/ 2147483647 w 12184"/>
              <a:gd name="T5" fmla="*/ 2147483647 h 11148"/>
              <a:gd name="T6" fmla="*/ 2147483647 w 12184"/>
              <a:gd name="T7" fmla="*/ 2147483647 h 11148"/>
              <a:gd name="T8" fmla="*/ 2147483647 w 12184"/>
              <a:gd name="T9" fmla="*/ 2147483647 h 11148"/>
              <a:gd name="T10" fmla="*/ 2147483647 w 12184"/>
              <a:gd name="T11" fmla="*/ 2147483647 h 11148"/>
              <a:gd name="T12" fmla="*/ 2147483647 w 12184"/>
              <a:gd name="T13" fmla="*/ 2147483647 h 11148"/>
              <a:gd name="T14" fmla="*/ 2147483647 w 12184"/>
              <a:gd name="T15" fmla="*/ 2147483647 h 11148"/>
              <a:gd name="T16" fmla="*/ 2147483647 w 12184"/>
              <a:gd name="T17" fmla="*/ 2147483647 h 11148"/>
              <a:gd name="T18" fmla="*/ 2147483647 w 12184"/>
              <a:gd name="T19" fmla="*/ 2147483647 h 11148"/>
              <a:gd name="T20" fmla="*/ 2147483647 w 12184"/>
              <a:gd name="T21" fmla="*/ 2147483647 h 11148"/>
              <a:gd name="T22" fmla="*/ 2147483647 w 12184"/>
              <a:gd name="T23" fmla="*/ 2147483647 h 11148"/>
              <a:gd name="T24" fmla="*/ 2147483647 w 12184"/>
              <a:gd name="T25" fmla="*/ 2147483647 h 11148"/>
              <a:gd name="T26" fmla="*/ 2147483647 w 12184"/>
              <a:gd name="T27" fmla="*/ 2147483647 h 11148"/>
              <a:gd name="T28" fmla="*/ 2147483647 w 12184"/>
              <a:gd name="T29" fmla="*/ 2147483647 h 11148"/>
              <a:gd name="T30" fmla="*/ 0 w 12184"/>
              <a:gd name="T31" fmla="*/ 2147483647 h 111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184"/>
              <a:gd name="T49" fmla="*/ 0 h 11148"/>
              <a:gd name="T50" fmla="*/ 12184 w 12184"/>
              <a:gd name="T51" fmla="*/ 11148 h 111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184" h="11148">
                <a:moveTo>
                  <a:pt x="12184" y="0"/>
                </a:moveTo>
                <a:cubicBezTo>
                  <a:pt x="12166" y="656"/>
                  <a:pt x="12160" y="1815"/>
                  <a:pt x="12136" y="2471"/>
                </a:cubicBezTo>
                <a:cubicBezTo>
                  <a:pt x="12075" y="3916"/>
                  <a:pt x="11006" y="3924"/>
                  <a:pt x="10155" y="3988"/>
                </a:cubicBezTo>
                <a:cubicBezTo>
                  <a:pt x="8959" y="4209"/>
                  <a:pt x="8072" y="4209"/>
                  <a:pt x="6725" y="4240"/>
                </a:cubicBezTo>
                <a:cubicBezTo>
                  <a:pt x="6502" y="4296"/>
                  <a:pt x="6266" y="4351"/>
                  <a:pt x="6049" y="4430"/>
                </a:cubicBezTo>
                <a:cubicBezTo>
                  <a:pt x="5952" y="4461"/>
                  <a:pt x="5759" y="4556"/>
                  <a:pt x="5759" y="4556"/>
                </a:cubicBezTo>
                <a:cubicBezTo>
                  <a:pt x="5729" y="4683"/>
                  <a:pt x="5644" y="4801"/>
                  <a:pt x="5662" y="4935"/>
                </a:cubicBezTo>
                <a:cubicBezTo>
                  <a:pt x="5807" y="5899"/>
                  <a:pt x="6278" y="5583"/>
                  <a:pt x="7063" y="5630"/>
                </a:cubicBezTo>
                <a:cubicBezTo>
                  <a:pt x="7130" y="5646"/>
                  <a:pt x="7365" y="5694"/>
                  <a:pt x="7450" y="5757"/>
                </a:cubicBezTo>
                <a:cubicBezTo>
                  <a:pt x="7552" y="5828"/>
                  <a:pt x="7740" y="6010"/>
                  <a:pt x="7740" y="6010"/>
                </a:cubicBezTo>
                <a:cubicBezTo>
                  <a:pt x="7891" y="6594"/>
                  <a:pt x="7824" y="7092"/>
                  <a:pt x="7401" y="7463"/>
                </a:cubicBezTo>
                <a:cubicBezTo>
                  <a:pt x="7232" y="7795"/>
                  <a:pt x="6955" y="7976"/>
                  <a:pt x="6773" y="8285"/>
                </a:cubicBezTo>
                <a:cubicBezTo>
                  <a:pt x="6598" y="8577"/>
                  <a:pt x="6562" y="8790"/>
                  <a:pt x="6339" y="8980"/>
                </a:cubicBezTo>
                <a:cubicBezTo>
                  <a:pt x="6236" y="9185"/>
                  <a:pt x="6013" y="9477"/>
                  <a:pt x="5855" y="9612"/>
                </a:cubicBezTo>
                <a:cubicBezTo>
                  <a:pt x="5723" y="10125"/>
                  <a:pt x="4992" y="10488"/>
                  <a:pt x="4599" y="10496"/>
                </a:cubicBezTo>
                <a:cubicBezTo>
                  <a:pt x="3796" y="10512"/>
                  <a:pt x="803" y="11148"/>
                  <a:pt x="0" y="11148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67" name="Text Box 153"/>
          <p:cNvSpPr txBox="1">
            <a:spLocks noChangeArrowheads="1"/>
          </p:cNvSpPr>
          <p:nvPr/>
        </p:nvSpPr>
        <p:spPr bwMode="auto">
          <a:xfrm>
            <a:off x="64770" y="3900206"/>
            <a:ext cx="8651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zh-CN" sz="1000" b="1" dirty="0" smtClean="0">
                <a:solidFill>
                  <a:srgbClr val="000000"/>
                </a:solidFill>
                <a:latin typeface="Arial" pitchFamily="34" charset="0"/>
              </a:rPr>
              <a:t>КСА</a:t>
            </a:r>
            <a:r>
              <a:rPr lang="en-GB" altLang="zh-CN" sz="1000" b="1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GB" altLang="zh-CN" sz="10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ru-RU" altLang="zh-CN" sz="1000" b="1" dirty="0" smtClean="0">
                <a:solidFill>
                  <a:srgbClr val="000000"/>
                </a:solidFill>
                <a:latin typeface="Arial" pitchFamily="34" charset="0"/>
              </a:rPr>
              <a:t>УВД</a:t>
            </a:r>
            <a:endParaRPr lang="fr-BE" altLang="zh-CN" sz="1000" dirty="0"/>
          </a:p>
        </p:txBody>
      </p:sp>
      <p:sp>
        <p:nvSpPr>
          <p:cNvPr id="268" name="Freeform 152"/>
          <p:cNvSpPr>
            <a:spLocks/>
          </p:cNvSpPr>
          <p:nvPr/>
        </p:nvSpPr>
        <p:spPr bwMode="auto">
          <a:xfrm rot="19411000" flipV="1">
            <a:off x="809200" y="4502980"/>
            <a:ext cx="233363" cy="223837"/>
          </a:xfrm>
          <a:custGeom>
            <a:avLst/>
            <a:gdLst>
              <a:gd name="T0" fmla="*/ 2147483647 w 10000"/>
              <a:gd name="T1" fmla="*/ 0 h 10000"/>
              <a:gd name="T2" fmla="*/ 0 w 10000"/>
              <a:gd name="T3" fmla="*/ 2147483647 h 10000"/>
              <a:gd name="T4" fmla="*/ 0 60000 65536"/>
              <a:gd name="T5" fmla="*/ 0 60000 65536"/>
              <a:gd name="T6" fmla="*/ 0 w 10000"/>
              <a:gd name="T7" fmla="*/ 0 h 10000"/>
              <a:gd name="T8" fmla="*/ 10000 w 10000"/>
              <a:gd name="T9" fmla="*/ 10000 h 10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00" h="10000">
                <a:moveTo>
                  <a:pt x="10000" y="0"/>
                </a:moveTo>
                <a:lnTo>
                  <a:pt x="0" y="1000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69" name="Text Box 14"/>
          <p:cNvSpPr txBox="1">
            <a:spLocks noChangeArrowheads="1"/>
          </p:cNvSpPr>
          <p:nvPr/>
        </p:nvSpPr>
        <p:spPr bwMode="auto">
          <a:xfrm>
            <a:off x="3143785" y="4155422"/>
            <a:ext cx="1266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zh-CN" sz="10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A</a:t>
            </a:r>
            <a:r>
              <a:rPr lang="en-US" altLang="zh-CN" sz="10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G</a:t>
            </a:r>
            <a:r>
              <a:rPr lang="en-GB" altLang="zh-CN" sz="10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R 2300</a:t>
            </a:r>
            <a:endParaRPr lang="en-GB" altLang="zh-CN" sz="1000" b="1" dirty="0">
              <a:solidFill>
                <a:srgbClr val="0000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70" name="Text Box 14"/>
          <p:cNvSpPr txBox="1">
            <a:spLocks noChangeArrowheads="1"/>
          </p:cNvSpPr>
          <p:nvPr/>
        </p:nvSpPr>
        <p:spPr bwMode="auto">
          <a:xfrm>
            <a:off x="730389" y="4181401"/>
            <a:ext cx="1266825" cy="27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zh-CN" sz="1000" b="1" dirty="0" smtClean="0">
                <a:latin typeface="Arial" pitchFamily="34" charset="0"/>
                <a:cs typeface="Times New Roman" pitchFamily="18" charset="0"/>
              </a:rPr>
              <a:t>DLS 2300</a:t>
            </a:r>
            <a:endParaRPr lang="en-GB" altLang="zh-CN" sz="1000" b="1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71" name="Freeform 152"/>
          <p:cNvSpPr>
            <a:spLocks/>
          </p:cNvSpPr>
          <p:nvPr/>
        </p:nvSpPr>
        <p:spPr bwMode="auto">
          <a:xfrm rot="3131546" flipV="1">
            <a:off x="1024405" y="4871925"/>
            <a:ext cx="197680" cy="290852"/>
          </a:xfrm>
          <a:custGeom>
            <a:avLst/>
            <a:gdLst>
              <a:gd name="T0" fmla="*/ 2147483647 w 10000"/>
              <a:gd name="T1" fmla="*/ 0 h 10000"/>
              <a:gd name="T2" fmla="*/ 0 w 10000"/>
              <a:gd name="T3" fmla="*/ 2147483647 h 10000"/>
              <a:gd name="T4" fmla="*/ 0 60000 65536"/>
              <a:gd name="T5" fmla="*/ 0 60000 65536"/>
              <a:gd name="T6" fmla="*/ 0 w 10000"/>
              <a:gd name="T7" fmla="*/ 0 h 10000"/>
              <a:gd name="T8" fmla="*/ 10000 w 10000"/>
              <a:gd name="T9" fmla="*/ 10000 h 10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00" h="10000">
                <a:moveTo>
                  <a:pt x="10000" y="0"/>
                </a:moveTo>
                <a:lnTo>
                  <a:pt x="0" y="1000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72" name="Rectangle 44"/>
          <p:cNvSpPr>
            <a:spLocks noChangeArrowheads="1"/>
          </p:cNvSpPr>
          <p:nvPr/>
        </p:nvSpPr>
        <p:spPr bwMode="auto">
          <a:xfrm>
            <a:off x="3171513" y="4383926"/>
            <a:ext cx="5929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ATN</a:t>
            </a:r>
          </a:p>
        </p:txBody>
      </p:sp>
      <p:sp>
        <p:nvSpPr>
          <p:cNvPr id="273" name="Text Box 14"/>
          <p:cNvSpPr txBox="1">
            <a:spLocks noChangeArrowheads="1"/>
          </p:cNvSpPr>
          <p:nvPr/>
        </p:nvSpPr>
        <p:spPr bwMode="auto">
          <a:xfrm>
            <a:off x="4528646" y="3547324"/>
            <a:ext cx="1266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CN" sz="1000" b="1" dirty="0" smtClean="0">
                <a:latin typeface="Arial" pitchFamily="34" charset="0"/>
                <a:cs typeface="Times New Roman" pitchFamily="18" charset="0"/>
              </a:rPr>
              <a:t>VGSC</a:t>
            </a:r>
            <a:r>
              <a:rPr lang="en-GB" altLang="zh-CN" sz="1000" b="1" dirty="0" smtClean="0">
                <a:latin typeface="Arial" pitchFamily="34" charset="0"/>
                <a:cs typeface="Times New Roman" pitchFamily="18" charset="0"/>
              </a:rPr>
              <a:t> 2000</a:t>
            </a:r>
            <a:endParaRPr lang="en-GB" altLang="zh-CN" sz="1000" b="1" dirty="0">
              <a:latin typeface="Arial" pitchFamily="34" charset="0"/>
              <a:cs typeface="Times New Roman" pitchFamily="18" charset="0"/>
            </a:endParaRPr>
          </a:p>
        </p:txBody>
      </p:sp>
      <p:grpSp>
        <p:nvGrpSpPr>
          <p:cNvPr id="274" name="Group 45"/>
          <p:cNvGrpSpPr>
            <a:grpSpLocks/>
          </p:cNvGrpSpPr>
          <p:nvPr/>
        </p:nvGrpSpPr>
        <p:grpSpPr bwMode="auto">
          <a:xfrm>
            <a:off x="2561739" y="4200121"/>
            <a:ext cx="379412" cy="400050"/>
            <a:chOff x="2719" y="2056"/>
            <a:chExt cx="267" cy="230"/>
          </a:xfrm>
        </p:grpSpPr>
        <p:sp>
          <p:nvSpPr>
            <p:cNvPr id="359" name="Oval 46"/>
            <p:cNvSpPr>
              <a:spLocks noChangeArrowheads="1"/>
            </p:cNvSpPr>
            <p:nvPr/>
          </p:nvSpPr>
          <p:spPr bwMode="auto">
            <a:xfrm>
              <a:off x="2727" y="2216"/>
              <a:ext cx="254" cy="70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60" name="Rectangle 47"/>
            <p:cNvSpPr>
              <a:spLocks noChangeArrowheads="1"/>
            </p:cNvSpPr>
            <p:nvPr/>
          </p:nvSpPr>
          <p:spPr bwMode="auto">
            <a:xfrm>
              <a:off x="2727" y="2098"/>
              <a:ext cx="258" cy="1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61" name="Rectangle 48"/>
            <p:cNvSpPr>
              <a:spLocks noChangeArrowheads="1"/>
            </p:cNvSpPr>
            <p:nvPr/>
          </p:nvSpPr>
          <p:spPr bwMode="auto">
            <a:xfrm>
              <a:off x="2727" y="2098"/>
              <a:ext cx="258" cy="1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62" name="Oval 49"/>
            <p:cNvSpPr>
              <a:spLocks noChangeArrowheads="1"/>
            </p:cNvSpPr>
            <p:nvPr/>
          </p:nvSpPr>
          <p:spPr bwMode="auto">
            <a:xfrm>
              <a:off x="2727" y="2062"/>
              <a:ext cx="254" cy="6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63" name="Freeform 50"/>
            <p:cNvSpPr>
              <a:spLocks/>
            </p:cNvSpPr>
            <p:nvPr/>
          </p:nvSpPr>
          <p:spPr bwMode="auto">
            <a:xfrm>
              <a:off x="2859" y="2071"/>
              <a:ext cx="85" cy="23"/>
            </a:xfrm>
            <a:custGeom>
              <a:avLst/>
              <a:gdLst>
                <a:gd name="T0" fmla="*/ 0 w 85"/>
                <a:gd name="T1" fmla="*/ 18 h 23"/>
                <a:gd name="T2" fmla="*/ 19 w 85"/>
                <a:gd name="T3" fmla="*/ 23 h 23"/>
                <a:gd name="T4" fmla="*/ 65 w 85"/>
                <a:gd name="T5" fmla="*/ 7 h 23"/>
                <a:gd name="T6" fmla="*/ 85 w 85"/>
                <a:gd name="T7" fmla="*/ 13 h 23"/>
                <a:gd name="T8" fmla="*/ 74 w 85"/>
                <a:gd name="T9" fmla="*/ 0 h 23"/>
                <a:gd name="T10" fmla="*/ 21 w 85"/>
                <a:gd name="T11" fmla="*/ 0 h 23"/>
                <a:gd name="T12" fmla="*/ 43 w 85"/>
                <a:gd name="T13" fmla="*/ 4 h 23"/>
                <a:gd name="T14" fmla="*/ 0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18"/>
                  </a:moveTo>
                  <a:lnTo>
                    <a:pt x="19" y="23"/>
                  </a:lnTo>
                  <a:lnTo>
                    <a:pt x="65" y="7"/>
                  </a:lnTo>
                  <a:lnTo>
                    <a:pt x="85" y="13"/>
                  </a:lnTo>
                  <a:lnTo>
                    <a:pt x="74" y="0"/>
                  </a:lnTo>
                  <a:lnTo>
                    <a:pt x="21" y="0"/>
                  </a:lnTo>
                  <a:lnTo>
                    <a:pt x="43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64" name="Freeform 51"/>
            <p:cNvSpPr>
              <a:spLocks/>
            </p:cNvSpPr>
            <p:nvPr/>
          </p:nvSpPr>
          <p:spPr bwMode="auto">
            <a:xfrm>
              <a:off x="2859" y="2071"/>
              <a:ext cx="85" cy="23"/>
            </a:xfrm>
            <a:custGeom>
              <a:avLst/>
              <a:gdLst>
                <a:gd name="T0" fmla="*/ 0 w 85"/>
                <a:gd name="T1" fmla="*/ 18 h 23"/>
                <a:gd name="T2" fmla="*/ 19 w 85"/>
                <a:gd name="T3" fmla="*/ 23 h 23"/>
                <a:gd name="T4" fmla="*/ 65 w 85"/>
                <a:gd name="T5" fmla="*/ 7 h 23"/>
                <a:gd name="T6" fmla="*/ 85 w 85"/>
                <a:gd name="T7" fmla="*/ 13 h 23"/>
                <a:gd name="T8" fmla="*/ 74 w 85"/>
                <a:gd name="T9" fmla="*/ 0 h 23"/>
                <a:gd name="T10" fmla="*/ 21 w 85"/>
                <a:gd name="T11" fmla="*/ 0 h 23"/>
                <a:gd name="T12" fmla="*/ 43 w 85"/>
                <a:gd name="T13" fmla="*/ 4 h 23"/>
                <a:gd name="T14" fmla="*/ 0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18"/>
                  </a:moveTo>
                  <a:lnTo>
                    <a:pt x="19" y="23"/>
                  </a:lnTo>
                  <a:lnTo>
                    <a:pt x="65" y="7"/>
                  </a:lnTo>
                  <a:lnTo>
                    <a:pt x="85" y="13"/>
                  </a:lnTo>
                  <a:lnTo>
                    <a:pt x="74" y="0"/>
                  </a:lnTo>
                  <a:lnTo>
                    <a:pt x="21" y="0"/>
                  </a:lnTo>
                  <a:lnTo>
                    <a:pt x="43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65" name="Freeform 52"/>
            <p:cNvSpPr>
              <a:spLocks/>
            </p:cNvSpPr>
            <p:nvPr/>
          </p:nvSpPr>
          <p:spPr bwMode="auto">
            <a:xfrm>
              <a:off x="2766" y="2098"/>
              <a:ext cx="85" cy="24"/>
            </a:xfrm>
            <a:custGeom>
              <a:avLst/>
              <a:gdLst>
                <a:gd name="T0" fmla="*/ 85 w 85"/>
                <a:gd name="T1" fmla="*/ 5 h 24"/>
                <a:gd name="T2" fmla="*/ 67 w 85"/>
                <a:gd name="T3" fmla="*/ 0 h 24"/>
                <a:gd name="T4" fmla="*/ 22 w 85"/>
                <a:gd name="T5" fmla="*/ 15 h 24"/>
                <a:gd name="T6" fmla="*/ 0 w 85"/>
                <a:gd name="T7" fmla="*/ 10 h 24"/>
                <a:gd name="T8" fmla="*/ 11 w 85"/>
                <a:gd name="T9" fmla="*/ 24 h 24"/>
                <a:gd name="T10" fmla="*/ 67 w 85"/>
                <a:gd name="T11" fmla="*/ 24 h 24"/>
                <a:gd name="T12" fmla="*/ 43 w 85"/>
                <a:gd name="T13" fmla="*/ 19 h 24"/>
                <a:gd name="T14" fmla="*/ 85 w 85"/>
                <a:gd name="T15" fmla="*/ 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85" y="5"/>
                  </a:moveTo>
                  <a:lnTo>
                    <a:pt x="67" y="0"/>
                  </a:lnTo>
                  <a:lnTo>
                    <a:pt x="22" y="15"/>
                  </a:lnTo>
                  <a:lnTo>
                    <a:pt x="0" y="10"/>
                  </a:lnTo>
                  <a:lnTo>
                    <a:pt x="11" y="24"/>
                  </a:lnTo>
                  <a:lnTo>
                    <a:pt x="67" y="24"/>
                  </a:lnTo>
                  <a:lnTo>
                    <a:pt x="43" y="19"/>
                  </a:lnTo>
                  <a:lnTo>
                    <a:pt x="8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66" name="Freeform 53"/>
            <p:cNvSpPr>
              <a:spLocks/>
            </p:cNvSpPr>
            <p:nvPr/>
          </p:nvSpPr>
          <p:spPr bwMode="auto">
            <a:xfrm>
              <a:off x="2766" y="2098"/>
              <a:ext cx="85" cy="24"/>
            </a:xfrm>
            <a:custGeom>
              <a:avLst/>
              <a:gdLst>
                <a:gd name="T0" fmla="*/ 85 w 85"/>
                <a:gd name="T1" fmla="*/ 5 h 24"/>
                <a:gd name="T2" fmla="*/ 67 w 85"/>
                <a:gd name="T3" fmla="*/ 0 h 24"/>
                <a:gd name="T4" fmla="*/ 22 w 85"/>
                <a:gd name="T5" fmla="*/ 15 h 24"/>
                <a:gd name="T6" fmla="*/ 0 w 85"/>
                <a:gd name="T7" fmla="*/ 10 h 24"/>
                <a:gd name="T8" fmla="*/ 11 w 85"/>
                <a:gd name="T9" fmla="*/ 24 h 24"/>
                <a:gd name="T10" fmla="*/ 67 w 85"/>
                <a:gd name="T11" fmla="*/ 24 h 24"/>
                <a:gd name="T12" fmla="*/ 43 w 85"/>
                <a:gd name="T13" fmla="*/ 19 h 24"/>
                <a:gd name="T14" fmla="*/ 85 w 85"/>
                <a:gd name="T15" fmla="*/ 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85" y="5"/>
                  </a:moveTo>
                  <a:lnTo>
                    <a:pt x="67" y="0"/>
                  </a:lnTo>
                  <a:lnTo>
                    <a:pt x="22" y="15"/>
                  </a:lnTo>
                  <a:lnTo>
                    <a:pt x="0" y="10"/>
                  </a:lnTo>
                  <a:lnTo>
                    <a:pt x="11" y="24"/>
                  </a:lnTo>
                  <a:lnTo>
                    <a:pt x="67" y="24"/>
                  </a:lnTo>
                  <a:lnTo>
                    <a:pt x="43" y="19"/>
                  </a:lnTo>
                  <a:lnTo>
                    <a:pt x="8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67" name="Freeform 54"/>
            <p:cNvSpPr>
              <a:spLocks/>
            </p:cNvSpPr>
            <p:nvPr/>
          </p:nvSpPr>
          <p:spPr bwMode="auto">
            <a:xfrm>
              <a:off x="2771" y="2069"/>
              <a:ext cx="85" cy="24"/>
            </a:xfrm>
            <a:custGeom>
              <a:avLst/>
              <a:gdLst>
                <a:gd name="T0" fmla="*/ 0 w 85"/>
                <a:gd name="T1" fmla="*/ 6 h 24"/>
                <a:gd name="T2" fmla="*/ 19 w 85"/>
                <a:gd name="T3" fmla="*/ 0 h 24"/>
                <a:gd name="T4" fmla="*/ 65 w 85"/>
                <a:gd name="T5" fmla="*/ 15 h 24"/>
                <a:gd name="T6" fmla="*/ 85 w 85"/>
                <a:gd name="T7" fmla="*/ 11 h 24"/>
                <a:gd name="T8" fmla="*/ 74 w 85"/>
                <a:gd name="T9" fmla="*/ 24 h 24"/>
                <a:gd name="T10" fmla="*/ 21 w 85"/>
                <a:gd name="T11" fmla="*/ 24 h 24"/>
                <a:gd name="T12" fmla="*/ 43 w 85"/>
                <a:gd name="T13" fmla="*/ 20 h 24"/>
                <a:gd name="T14" fmla="*/ 0 w 85"/>
                <a:gd name="T15" fmla="*/ 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0" y="6"/>
                  </a:moveTo>
                  <a:lnTo>
                    <a:pt x="19" y="0"/>
                  </a:lnTo>
                  <a:lnTo>
                    <a:pt x="65" y="15"/>
                  </a:lnTo>
                  <a:lnTo>
                    <a:pt x="85" y="11"/>
                  </a:lnTo>
                  <a:lnTo>
                    <a:pt x="74" y="24"/>
                  </a:lnTo>
                  <a:lnTo>
                    <a:pt x="21" y="24"/>
                  </a:lnTo>
                  <a:lnTo>
                    <a:pt x="43" y="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68" name="Freeform 55"/>
            <p:cNvSpPr>
              <a:spLocks/>
            </p:cNvSpPr>
            <p:nvPr/>
          </p:nvSpPr>
          <p:spPr bwMode="auto">
            <a:xfrm>
              <a:off x="2771" y="2069"/>
              <a:ext cx="85" cy="24"/>
            </a:xfrm>
            <a:custGeom>
              <a:avLst/>
              <a:gdLst>
                <a:gd name="T0" fmla="*/ 0 w 85"/>
                <a:gd name="T1" fmla="*/ 6 h 24"/>
                <a:gd name="T2" fmla="*/ 19 w 85"/>
                <a:gd name="T3" fmla="*/ 0 h 24"/>
                <a:gd name="T4" fmla="*/ 65 w 85"/>
                <a:gd name="T5" fmla="*/ 15 h 24"/>
                <a:gd name="T6" fmla="*/ 85 w 85"/>
                <a:gd name="T7" fmla="*/ 11 h 24"/>
                <a:gd name="T8" fmla="*/ 74 w 85"/>
                <a:gd name="T9" fmla="*/ 24 h 24"/>
                <a:gd name="T10" fmla="*/ 21 w 85"/>
                <a:gd name="T11" fmla="*/ 24 h 24"/>
                <a:gd name="T12" fmla="*/ 43 w 85"/>
                <a:gd name="T13" fmla="*/ 20 h 24"/>
                <a:gd name="T14" fmla="*/ 0 w 85"/>
                <a:gd name="T15" fmla="*/ 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0" y="6"/>
                  </a:moveTo>
                  <a:lnTo>
                    <a:pt x="19" y="0"/>
                  </a:lnTo>
                  <a:lnTo>
                    <a:pt x="65" y="15"/>
                  </a:lnTo>
                  <a:lnTo>
                    <a:pt x="85" y="11"/>
                  </a:lnTo>
                  <a:lnTo>
                    <a:pt x="74" y="24"/>
                  </a:lnTo>
                  <a:lnTo>
                    <a:pt x="21" y="24"/>
                  </a:lnTo>
                  <a:lnTo>
                    <a:pt x="43" y="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69" name="Freeform 56"/>
            <p:cNvSpPr>
              <a:spLocks/>
            </p:cNvSpPr>
            <p:nvPr/>
          </p:nvSpPr>
          <p:spPr bwMode="auto">
            <a:xfrm>
              <a:off x="2856" y="2100"/>
              <a:ext cx="85" cy="24"/>
            </a:xfrm>
            <a:custGeom>
              <a:avLst/>
              <a:gdLst>
                <a:gd name="T0" fmla="*/ 85 w 85"/>
                <a:gd name="T1" fmla="*/ 19 h 24"/>
                <a:gd name="T2" fmla="*/ 66 w 85"/>
                <a:gd name="T3" fmla="*/ 24 h 24"/>
                <a:gd name="T4" fmla="*/ 22 w 85"/>
                <a:gd name="T5" fmla="*/ 8 h 24"/>
                <a:gd name="T6" fmla="*/ 0 w 85"/>
                <a:gd name="T7" fmla="*/ 13 h 24"/>
                <a:gd name="T8" fmla="*/ 11 w 85"/>
                <a:gd name="T9" fmla="*/ 0 h 24"/>
                <a:gd name="T10" fmla="*/ 66 w 85"/>
                <a:gd name="T11" fmla="*/ 0 h 24"/>
                <a:gd name="T12" fmla="*/ 43 w 85"/>
                <a:gd name="T13" fmla="*/ 4 h 24"/>
                <a:gd name="T14" fmla="*/ 85 w 85"/>
                <a:gd name="T15" fmla="*/ 19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85" y="19"/>
                  </a:moveTo>
                  <a:lnTo>
                    <a:pt x="66" y="24"/>
                  </a:lnTo>
                  <a:lnTo>
                    <a:pt x="22" y="8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3" y="4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70" name="Freeform 57"/>
            <p:cNvSpPr>
              <a:spLocks/>
            </p:cNvSpPr>
            <p:nvPr/>
          </p:nvSpPr>
          <p:spPr bwMode="auto">
            <a:xfrm>
              <a:off x="2856" y="2100"/>
              <a:ext cx="85" cy="24"/>
            </a:xfrm>
            <a:custGeom>
              <a:avLst/>
              <a:gdLst>
                <a:gd name="T0" fmla="*/ 85 w 85"/>
                <a:gd name="T1" fmla="*/ 19 h 24"/>
                <a:gd name="T2" fmla="*/ 66 w 85"/>
                <a:gd name="T3" fmla="*/ 24 h 24"/>
                <a:gd name="T4" fmla="*/ 22 w 85"/>
                <a:gd name="T5" fmla="*/ 8 h 24"/>
                <a:gd name="T6" fmla="*/ 0 w 85"/>
                <a:gd name="T7" fmla="*/ 13 h 24"/>
                <a:gd name="T8" fmla="*/ 11 w 85"/>
                <a:gd name="T9" fmla="*/ 0 h 24"/>
                <a:gd name="T10" fmla="*/ 66 w 85"/>
                <a:gd name="T11" fmla="*/ 0 h 24"/>
                <a:gd name="T12" fmla="*/ 43 w 85"/>
                <a:gd name="T13" fmla="*/ 4 h 24"/>
                <a:gd name="T14" fmla="*/ 85 w 85"/>
                <a:gd name="T15" fmla="*/ 19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85" y="19"/>
                  </a:moveTo>
                  <a:lnTo>
                    <a:pt x="66" y="24"/>
                  </a:lnTo>
                  <a:lnTo>
                    <a:pt x="22" y="8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3" y="4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71" name="Freeform 58"/>
            <p:cNvSpPr>
              <a:spLocks/>
            </p:cNvSpPr>
            <p:nvPr/>
          </p:nvSpPr>
          <p:spPr bwMode="auto">
            <a:xfrm>
              <a:off x="2861" y="2072"/>
              <a:ext cx="85" cy="23"/>
            </a:xfrm>
            <a:custGeom>
              <a:avLst/>
              <a:gdLst>
                <a:gd name="T0" fmla="*/ 0 w 85"/>
                <a:gd name="T1" fmla="*/ 18 h 23"/>
                <a:gd name="T2" fmla="*/ 19 w 85"/>
                <a:gd name="T3" fmla="*/ 23 h 23"/>
                <a:gd name="T4" fmla="*/ 65 w 85"/>
                <a:gd name="T5" fmla="*/ 8 h 23"/>
                <a:gd name="T6" fmla="*/ 85 w 85"/>
                <a:gd name="T7" fmla="*/ 13 h 23"/>
                <a:gd name="T8" fmla="*/ 74 w 85"/>
                <a:gd name="T9" fmla="*/ 0 h 23"/>
                <a:gd name="T10" fmla="*/ 20 w 85"/>
                <a:gd name="T11" fmla="*/ 0 h 23"/>
                <a:gd name="T12" fmla="*/ 42 w 85"/>
                <a:gd name="T13" fmla="*/ 4 h 23"/>
                <a:gd name="T14" fmla="*/ 0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18"/>
                  </a:moveTo>
                  <a:lnTo>
                    <a:pt x="19" y="23"/>
                  </a:lnTo>
                  <a:lnTo>
                    <a:pt x="65" y="8"/>
                  </a:lnTo>
                  <a:lnTo>
                    <a:pt x="85" y="13"/>
                  </a:lnTo>
                  <a:lnTo>
                    <a:pt x="74" y="0"/>
                  </a:lnTo>
                  <a:lnTo>
                    <a:pt x="20" y="0"/>
                  </a:lnTo>
                  <a:lnTo>
                    <a:pt x="42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72" name="Freeform 59"/>
            <p:cNvSpPr>
              <a:spLocks/>
            </p:cNvSpPr>
            <p:nvPr/>
          </p:nvSpPr>
          <p:spPr bwMode="auto">
            <a:xfrm>
              <a:off x="2861" y="2072"/>
              <a:ext cx="85" cy="23"/>
            </a:xfrm>
            <a:custGeom>
              <a:avLst/>
              <a:gdLst>
                <a:gd name="T0" fmla="*/ 0 w 85"/>
                <a:gd name="T1" fmla="*/ 18 h 23"/>
                <a:gd name="T2" fmla="*/ 19 w 85"/>
                <a:gd name="T3" fmla="*/ 23 h 23"/>
                <a:gd name="T4" fmla="*/ 65 w 85"/>
                <a:gd name="T5" fmla="*/ 8 h 23"/>
                <a:gd name="T6" fmla="*/ 85 w 85"/>
                <a:gd name="T7" fmla="*/ 13 h 23"/>
                <a:gd name="T8" fmla="*/ 74 w 85"/>
                <a:gd name="T9" fmla="*/ 0 h 23"/>
                <a:gd name="T10" fmla="*/ 20 w 85"/>
                <a:gd name="T11" fmla="*/ 0 h 23"/>
                <a:gd name="T12" fmla="*/ 42 w 85"/>
                <a:gd name="T13" fmla="*/ 4 h 23"/>
                <a:gd name="T14" fmla="*/ 0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18"/>
                  </a:moveTo>
                  <a:lnTo>
                    <a:pt x="19" y="23"/>
                  </a:lnTo>
                  <a:lnTo>
                    <a:pt x="65" y="8"/>
                  </a:lnTo>
                  <a:lnTo>
                    <a:pt x="85" y="13"/>
                  </a:lnTo>
                  <a:lnTo>
                    <a:pt x="74" y="0"/>
                  </a:lnTo>
                  <a:lnTo>
                    <a:pt x="20" y="0"/>
                  </a:lnTo>
                  <a:lnTo>
                    <a:pt x="42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73" name="Freeform 60"/>
            <p:cNvSpPr>
              <a:spLocks/>
            </p:cNvSpPr>
            <p:nvPr/>
          </p:nvSpPr>
          <p:spPr bwMode="auto">
            <a:xfrm>
              <a:off x="2768" y="2099"/>
              <a:ext cx="85" cy="25"/>
            </a:xfrm>
            <a:custGeom>
              <a:avLst/>
              <a:gdLst>
                <a:gd name="T0" fmla="*/ 85 w 85"/>
                <a:gd name="T1" fmla="*/ 5 h 25"/>
                <a:gd name="T2" fmla="*/ 66 w 85"/>
                <a:gd name="T3" fmla="*/ 0 h 25"/>
                <a:gd name="T4" fmla="*/ 22 w 85"/>
                <a:gd name="T5" fmla="*/ 16 h 25"/>
                <a:gd name="T6" fmla="*/ 0 w 85"/>
                <a:gd name="T7" fmla="*/ 11 h 25"/>
                <a:gd name="T8" fmla="*/ 11 w 85"/>
                <a:gd name="T9" fmla="*/ 25 h 25"/>
                <a:gd name="T10" fmla="*/ 66 w 85"/>
                <a:gd name="T11" fmla="*/ 25 h 25"/>
                <a:gd name="T12" fmla="*/ 42 w 85"/>
                <a:gd name="T13" fmla="*/ 20 h 25"/>
                <a:gd name="T14" fmla="*/ 85 w 85"/>
                <a:gd name="T15" fmla="*/ 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5"/>
                <a:gd name="T26" fmla="*/ 85 w 8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5">
                  <a:moveTo>
                    <a:pt x="85" y="5"/>
                  </a:moveTo>
                  <a:lnTo>
                    <a:pt x="66" y="0"/>
                  </a:lnTo>
                  <a:lnTo>
                    <a:pt x="22" y="16"/>
                  </a:lnTo>
                  <a:lnTo>
                    <a:pt x="0" y="11"/>
                  </a:lnTo>
                  <a:lnTo>
                    <a:pt x="11" y="25"/>
                  </a:lnTo>
                  <a:lnTo>
                    <a:pt x="66" y="25"/>
                  </a:lnTo>
                  <a:lnTo>
                    <a:pt x="42" y="20"/>
                  </a:lnTo>
                  <a:lnTo>
                    <a:pt x="8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74" name="Freeform 61"/>
            <p:cNvSpPr>
              <a:spLocks/>
            </p:cNvSpPr>
            <p:nvPr/>
          </p:nvSpPr>
          <p:spPr bwMode="auto">
            <a:xfrm>
              <a:off x="2768" y="2099"/>
              <a:ext cx="85" cy="25"/>
            </a:xfrm>
            <a:custGeom>
              <a:avLst/>
              <a:gdLst>
                <a:gd name="T0" fmla="*/ 85 w 85"/>
                <a:gd name="T1" fmla="*/ 5 h 25"/>
                <a:gd name="T2" fmla="*/ 66 w 85"/>
                <a:gd name="T3" fmla="*/ 0 h 25"/>
                <a:gd name="T4" fmla="*/ 22 w 85"/>
                <a:gd name="T5" fmla="*/ 16 h 25"/>
                <a:gd name="T6" fmla="*/ 0 w 85"/>
                <a:gd name="T7" fmla="*/ 11 h 25"/>
                <a:gd name="T8" fmla="*/ 11 w 85"/>
                <a:gd name="T9" fmla="*/ 25 h 25"/>
                <a:gd name="T10" fmla="*/ 66 w 85"/>
                <a:gd name="T11" fmla="*/ 25 h 25"/>
                <a:gd name="T12" fmla="*/ 42 w 85"/>
                <a:gd name="T13" fmla="*/ 20 h 25"/>
                <a:gd name="T14" fmla="*/ 85 w 85"/>
                <a:gd name="T15" fmla="*/ 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5"/>
                <a:gd name="T26" fmla="*/ 85 w 8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5">
                  <a:moveTo>
                    <a:pt x="85" y="5"/>
                  </a:moveTo>
                  <a:lnTo>
                    <a:pt x="66" y="0"/>
                  </a:lnTo>
                  <a:lnTo>
                    <a:pt x="22" y="16"/>
                  </a:lnTo>
                  <a:lnTo>
                    <a:pt x="0" y="11"/>
                  </a:lnTo>
                  <a:lnTo>
                    <a:pt x="11" y="25"/>
                  </a:lnTo>
                  <a:lnTo>
                    <a:pt x="66" y="25"/>
                  </a:lnTo>
                  <a:lnTo>
                    <a:pt x="42" y="20"/>
                  </a:lnTo>
                  <a:lnTo>
                    <a:pt x="8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75" name="Freeform 62"/>
            <p:cNvSpPr>
              <a:spLocks/>
            </p:cNvSpPr>
            <p:nvPr/>
          </p:nvSpPr>
          <p:spPr bwMode="auto">
            <a:xfrm>
              <a:off x="2773" y="2071"/>
              <a:ext cx="85" cy="23"/>
            </a:xfrm>
            <a:custGeom>
              <a:avLst/>
              <a:gdLst>
                <a:gd name="T0" fmla="*/ 0 w 85"/>
                <a:gd name="T1" fmla="*/ 5 h 23"/>
                <a:gd name="T2" fmla="*/ 19 w 85"/>
                <a:gd name="T3" fmla="*/ 0 h 23"/>
                <a:gd name="T4" fmla="*/ 64 w 85"/>
                <a:gd name="T5" fmla="*/ 14 h 23"/>
                <a:gd name="T6" fmla="*/ 85 w 85"/>
                <a:gd name="T7" fmla="*/ 10 h 23"/>
                <a:gd name="T8" fmla="*/ 74 w 85"/>
                <a:gd name="T9" fmla="*/ 23 h 23"/>
                <a:gd name="T10" fmla="*/ 20 w 85"/>
                <a:gd name="T11" fmla="*/ 23 h 23"/>
                <a:gd name="T12" fmla="*/ 42 w 85"/>
                <a:gd name="T13" fmla="*/ 19 h 23"/>
                <a:gd name="T14" fmla="*/ 0 w 85"/>
                <a:gd name="T15" fmla="*/ 5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5"/>
                  </a:moveTo>
                  <a:lnTo>
                    <a:pt x="19" y="0"/>
                  </a:lnTo>
                  <a:lnTo>
                    <a:pt x="64" y="14"/>
                  </a:lnTo>
                  <a:lnTo>
                    <a:pt x="85" y="10"/>
                  </a:lnTo>
                  <a:lnTo>
                    <a:pt x="74" y="23"/>
                  </a:lnTo>
                  <a:lnTo>
                    <a:pt x="20" y="23"/>
                  </a:lnTo>
                  <a:lnTo>
                    <a:pt x="42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76" name="Freeform 63"/>
            <p:cNvSpPr>
              <a:spLocks/>
            </p:cNvSpPr>
            <p:nvPr/>
          </p:nvSpPr>
          <p:spPr bwMode="auto">
            <a:xfrm>
              <a:off x="2773" y="2071"/>
              <a:ext cx="85" cy="23"/>
            </a:xfrm>
            <a:custGeom>
              <a:avLst/>
              <a:gdLst>
                <a:gd name="T0" fmla="*/ 0 w 85"/>
                <a:gd name="T1" fmla="*/ 5 h 23"/>
                <a:gd name="T2" fmla="*/ 19 w 85"/>
                <a:gd name="T3" fmla="*/ 0 h 23"/>
                <a:gd name="T4" fmla="*/ 64 w 85"/>
                <a:gd name="T5" fmla="*/ 14 h 23"/>
                <a:gd name="T6" fmla="*/ 85 w 85"/>
                <a:gd name="T7" fmla="*/ 10 h 23"/>
                <a:gd name="T8" fmla="*/ 74 w 85"/>
                <a:gd name="T9" fmla="*/ 23 h 23"/>
                <a:gd name="T10" fmla="*/ 20 w 85"/>
                <a:gd name="T11" fmla="*/ 23 h 23"/>
                <a:gd name="T12" fmla="*/ 42 w 85"/>
                <a:gd name="T13" fmla="*/ 19 h 23"/>
                <a:gd name="T14" fmla="*/ 0 w 85"/>
                <a:gd name="T15" fmla="*/ 5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5"/>
                  </a:moveTo>
                  <a:lnTo>
                    <a:pt x="19" y="0"/>
                  </a:lnTo>
                  <a:lnTo>
                    <a:pt x="64" y="14"/>
                  </a:lnTo>
                  <a:lnTo>
                    <a:pt x="85" y="10"/>
                  </a:lnTo>
                  <a:lnTo>
                    <a:pt x="74" y="23"/>
                  </a:lnTo>
                  <a:lnTo>
                    <a:pt x="20" y="23"/>
                  </a:lnTo>
                  <a:lnTo>
                    <a:pt x="42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77" name="Freeform 64"/>
            <p:cNvSpPr>
              <a:spLocks/>
            </p:cNvSpPr>
            <p:nvPr/>
          </p:nvSpPr>
          <p:spPr bwMode="auto">
            <a:xfrm>
              <a:off x="2858" y="2102"/>
              <a:ext cx="85" cy="23"/>
            </a:xfrm>
            <a:custGeom>
              <a:avLst/>
              <a:gdLst>
                <a:gd name="T0" fmla="*/ 85 w 85"/>
                <a:gd name="T1" fmla="*/ 18 h 23"/>
                <a:gd name="T2" fmla="*/ 66 w 85"/>
                <a:gd name="T3" fmla="*/ 23 h 23"/>
                <a:gd name="T4" fmla="*/ 22 w 85"/>
                <a:gd name="T5" fmla="*/ 8 h 23"/>
                <a:gd name="T6" fmla="*/ 0 w 85"/>
                <a:gd name="T7" fmla="*/ 13 h 23"/>
                <a:gd name="T8" fmla="*/ 11 w 85"/>
                <a:gd name="T9" fmla="*/ 0 h 23"/>
                <a:gd name="T10" fmla="*/ 66 w 85"/>
                <a:gd name="T11" fmla="*/ 0 h 23"/>
                <a:gd name="T12" fmla="*/ 42 w 85"/>
                <a:gd name="T13" fmla="*/ 4 h 23"/>
                <a:gd name="T14" fmla="*/ 85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85" y="18"/>
                  </a:moveTo>
                  <a:lnTo>
                    <a:pt x="66" y="23"/>
                  </a:lnTo>
                  <a:lnTo>
                    <a:pt x="22" y="8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2" y="4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78" name="Freeform 65"/>
            <p:cNvSpPr>
              <a:spLocks/>
            </p:cNvSpPr>
            <p:nvPr/>
          </p:nvSpPr>
          <p:spPr bwMode="auto">
            <a:xfrm>
              <a:off x="2858" y="2102"/>
              <a:ext cx="85" cy="23"/>
            </a:xfrm>
            <a:custGeom>
              <a:avLst/>
              <a:gdLst>
                <a:gd name="T0" fmla="*/ 85 w 85"/>
                <a:gd name="T1" fmla="*/ 18 h 23"/>
                <a:gd name="T2" fmla="*/ 66 w 85"/>
                <a:gd name="T3" fmla="*/ 23 h 23"/>
                <a:gd name="T4" fmla="*/ 22 w 85"/>
                <a:gd name="T5" fmla="*/ 8 h 23"/>
                <a:gd name="T6" fmla="*/ 0 w 85"/>
                <a:gd name="T7" fmla="*/ 13 h 23"/>
                <a:gd name="T8" fmla="*/ 11 w 85"/>
                <a:gd name="T9" fmla="*/ 0 h 23"/>
                <a:gd name="T10" fmla="*/ 66 w 85"/>
                <a:gd name="T11" fmla="*/ 0 h 23"/>
                <a:gd name="T12" fmla="*/ 42 w 85"/>
                <a:gd name="T13" fmla="*/ 4 h 23"/>
                <a:gd name="T14" fmla="*/ 85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85" y="18"/>
                  </a:moveTo>
                  <a:lnTo>
                    <a:pt x="66" y="23"/>
                  </a:lnTo>
                  <a:lnTo>
                    <a:pt x="22" y="8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2" y="4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79" name="Line 66"/>
            <p:cNvSpPr>
              <a:spLocks noChangeShapeType="1"/>
            </p:cNvSpPr>
            <p:nvPr/>
          </p:nvSpPr>
          <p:spPr bwMode="auto">
            <a:xfrm>
              <a:off x="2727" y="2097"/>
              <a:ext cx="1" cy="15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80" name="Line 67"/>
            <p:cNvSpPr>
              <a:spLocks noChangeShapeType="1"/>
            </p:cNvSpPr>
            <p:nvPr/>
          </p:nvSpPr>
          <p:spPr bwMode="auto">
            <a:xfrm>
              <a:off x="2985" y="2097"/>
              <a:ext cx="1" cy="15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81" name="Freeform 68"/>
            <p:cNvSpPr>
              <a:spLocks/>
            </p:cNvSpPr>
            <p:nvPr/>
          </p:nvSpPr>
          <p:spPr bwMode="auto">
            <a:xfrm>
              <a:off x="2757" y="2138"/>
              <a:ext cx="197" cy="132"/>
            </a:xfrm>
            <a:custGeom>
              <a:avLst/>
              <a:gdLst>
                <a:gd name="T0" fmla="*/ 28 w 197"/>
                <a:gd name="T1" fmla="*/ 0 h 132"/>
                <a:gd name="T2" fmla="*/ 28 w 197"/>
                <a:gd name="T3" fmla="*/ 17 h 132"/>
                <a:gd name="T4" fmla="*/ 74 w 197"/>
                <a:gd name="T5" fmla="*/ 17 h 132"/>
                <a:gd name="T6" fmla="*/ 98 w 197"/>
                <a:gd name="T7" fmla="*/ 52 h 132"/>
                <a:gd name="T8" fmla="*/ 123 w 197"/>
                <a:gd name="T9" fmla="*/ 17 h 132"/>
                <a:gd name="T10" fmla="*/ 169 w 197"/>
                <a:gd name="T11" fmla="*/ 17 h 132"/>
                <a:gd name="T12" fmla="*/ 169 w 197"/>
                <a:gd name="T13" fmla="*/ 0 h 132"/>
                <a:gd name="T14" fmla="*/ 197 w 197"/>
                <a:gd name="T15" fmla="*/ 21 h 132"/>
                <a:gd name="T16" fmla="*/ 169 w 197"/>
                <a:gd name="T17" fmla="*/ 42 h 132"/>
                <a:gd name="T18" fmla="*/ 169 w 197"/>
                <a:gd name="T19" fmla="*/ 27 h 132"/>
                <a:gd name="T20" fmla="*/ 135 w 197"/>
                <a:gd name="T21" fmla="*/ 27 h 132"/>
                <a:gd name="T22" fmla="*/ 109 w 197"/>
                <a:gd name="T23" fmla="*/ 66 h 132"/>
                <a:gd name="T24" fmla="*/ 135 w 197"/>
                <a:gd name="T25" fmla="*/ 106 h 132"/>
                <a:gd name="T26" fmla="*/ 169 w 197"/>
                <a:gd name="T27" fmla="*/ 106 h 132"/>
                <a:gd name="T28" fmla="*/ 169 w 197"/>
                <a:gd name="T29" fmla="*/ 92 h 132"/>
                <a:gd name="T30" fmla="*/ 197 w 197"/>
                <a:gd name="T31" fmla="*/ 112 h 132"/>
                <a:gd name="T32" fmla="*/ 169 w 197"/>
                <a:gd name="T33" fmla="*/ 132 h 132"/>
                <a:gd name="T34" fmla="*/ 169 w 197"/>
                <a:gd name="T35" fmla="*/ 117 h 132"/>
                <a:gd name="T36" fmla="*/ 123 w 197"/>
                <a:gd name="T37" fmla="*/ 117 h 132"/>
                <a:gd name="T38" fmla="*/ 98 w 197"/>
                <a:gd name="T39" fmla="*/ 80 h 132"/>
                <a:gd name="T40" fmla="*/ 74 w 197"/>
                <a:gd name="T41" fmla="*/ 118 h 132"/>
                <a:gd name="T42" fmla="*/ 28 w 197"/>
                <a:gd name="T43" fmla="*/ 118 h 132"/>
                <a:gd name="T44" fmla="*/ 28 w 197"/>
                <a:gd name="T45" fmla="*/ 132 h 132"/>
                <a:gd name="T46" fmla="*/ 0 w 197"/>
                <a:gd name="T47" fmla="*/ 112 h 132"/>
                <a:gd name="T48" fmla="*/ 28 w 197"/>
                <a:gd name="T49" fmla="*/ 92 h 132"/>
                <a:gd name="T50" fmla="*/ 28 w 197"/>
                <a:gd name="T51" fmla="*/ 106 h 132"/>
                <a:gd name="T52" fmla="*/ 60 w 197"/>
                <a:gd name="T53" fmla="*/ 106 h 132"/>
                <a:gd name="T54" fmla="*/ 88 w 197"/>
                <a:gd name="T55" fmla="*/ 66 h 132"/>
                <a:gd name="T56" fmla="*/ 60 w 197"/>
                <a:gd name="T57" fmla="*/ 27 h 132"/>
                <a:gd name="T58" fmla="*/ 28 w 197"/>
                <a:gd name="T59" fmla="*/ 27 h 132"/>
                <a:gd name="T60" fmla="*/ 28 w 197"/>
                <a:gd name="T61" fmla="*/ 40 h 132"/>
                <a:gd name="T62" fmla="*/ 0 w 197"/>
                <a:gd name="T63" fmla="*/ 21 h 132"/>
                <a:gd name="T64" fmla="*/ 28 w 197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2"/>
                <a:gd name="T101" fmla="*/ 197 w 197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2">
                  <a:moveTo>
                    <a:pt x="28" y="0"/>
                  </a:moveTo>
                  <a:lnTo>
                    <a:pt x="28" y="17"/>
                  </a:lnTo>
                  <a:lnTo>
                    <a:pt x="74" y="17"/>
                  </a:lnTo>
                  <a:lnTo>
                    <a:pt x="98" y="52"/>
                  </a:lnTo>
                  <a:lnTo>
                    <a:pt x="123" y="17"/>
                  </a:lnTo>
                  <a:lnTo>
                    <a:pt x="169" y="17"/>
                  </a:lnTo>
                  <a:lnTo>
                    <a:pt x="169" y="0"/>
                  </a:lnTo>
                  <a:lnTo>
                    <a:pt x="197" y="21"/>
                  </a:lnTo>
                  <a:lnTo>
                    <a:pt x="169" y="42"/>
                  </a:lnTo>
                  <a:lnTo>
                    <a:pt x="169" y="27"/>
                  </a:lnTo>
                  <a:lnTo>
                    <a:pt x="135" y="27"/>
                  </a:lnTo>
                  <a:lnTo>
                    <a:pt x="109" y="66"/>
                  </a:lnTo>
                  <a:lnTo>
                    <a:pt x="135" y="106"/>
                  </a:lnTo>
                  <a:lnTo>
                    <a:pt x="169" y="106"/>
                  </a:lnTo>
                  <a:lnTo>
                    <a:pt x="169" y="92"/>
                  </a:lnTo>
                  <a:lnTo>
                    <a:pt x="197" y="112"/>
                  </a:lnTo>
                  <a:lnTo>
                    <a:pt x="169" y="132"/>
                  </a:lnTo>
                  <a:lnTo>
                    <a:pt x="169" y="117"/>
                  </a:lnTo>
                  <a:lnTo>
                    <a:pt x="123" y="117"/>
                  </a:lnTo>
                  <a:lnTo>
                    <a:pt x="98" y="80"/>
                  </a:lnTo>
                  <a:lnTo>
                    <a:pt x="74" y="118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0" y="112"/>
                  </a:lnTo>
                  <a:lnTo>
                    <a:pt x="28" y="92"/>
                  </a:lnTo>
                  <a:lnTo>
                    <a:pt x="28" y="106"/>
                  </a:lnTo>
                  <a:lnTo>
                    <a:pt x="60" y="106"/>
                  </a:lnTo>
                  <a:lnTo>
                    <a:pt x="88" y="66"/>
                  </a:lnTo>
                  <a:lnTo>
                    <a:pt x="60" y="27"/>
                  </a:lnTo>
                  <a:lnTo>
                    <a:pt x="28" y="27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82" name="Freeform 69"/>
            <p:cNvSpPr>
              <a:spLocks/>
            </p:cNvSpPr>
            <p:nvPr/>
          </p:nvSpPr>
          <p:spPr bwMode="auto">
            <a:xfrm>
              <a:off x="2757" y="2138"/>
              <a:ext cx="197" cy="132"/>
            </a:xfrm>
            <a:custGeom>
              <a:avLst/>
              <a:gdLst>
                <a:gd name="T0" fmla="*/ 28 w 197"/>
                <a:gd name="T1" fmla="*/ 0 h 132"/>
                <a:gd name="T2" fmla="*/ 28 w 197"/>
                <a:gd name="T3" fmla="*/ 17 h 132"/>
                <a:gd name="T4" fmla="*/ 74 w 197"/>
                <a:gd name="T5" fmla="*/ 17 h 132"/>
                <a:gd name="T6" fmla="*/ 98 w 197"/>
                <a:gd name="T7" fmla="*/ 52 h 132"/>
                <a:gd name="T8" fmla="*/ 123 w 197"/>
                <a:gd name="T9" fmla="*/ 17 h 132"/>
                <a:gd name="T10" fmla="*/ 169 w 197"/>
                <a:gd name="T11" fmla="*/ 17 h 132"/>
                <a:gd name="T12" fmla="*/ 169 w 197"/>
                <a:gd name="T13" fmla="*/ 0 h 132"/>
                <a:gd name="T14" fmla="*/ 197 w 197"/>
                <a:gd name="T15" fmla="*/ 21 h 132"/>
                <a:gd name="T16" fmla="*/ 169 w 197"/>
                <a:gd name="T17" fmla="*/ 42 h 132"/>
                <a:gd name="T18" fmla="*/ 169 w 197"/>
                <a:gd name="T19" fmla="*/ 27 h 132"/>
                <a:gd name="T20" fmla="*/ 135 w 197"/>
                <a:gd name="T21" fmla="*/ 27 h 132"/>
                <a:gd name="T22" fmla="*/ 109 w 197"/>
                <a:gd name="T23" fmla="*/ 66 h 132"/>
                <a:gd name="T24" fmla="*/ 135 w 197"/>
                <a:gd name="T25" fmla="*/ 106 h 132"/>
                <a:gd name="T26" fmla="*/ 169 w 197"/>
                <a:gd name="T27" fmla="*/ 106 h 132"/>
                <a:gd name="T28" fmla="*/ 169 w 197"/>
                <a:gd name="T29" fmla="*/ 92 h 132"/>
                <a:gd name="T30" fmla="*/ 197 w 197"/>
                <a:gd name="T31" fmla="*/ 112 h 132"/>
                <a:gd name="T32" fmla="*/ 169 w 197"/>
                <a:gd name="T33" fmla="*/ 132 h 132"/>
                <a:gd name="T34" fmla="*/ 169 w 197"/>
                <a:gd name="T35" fmla="*/ 117 h 132"/>
                <a:gd name="T36" fmla="*/ 123 w 197"/>
                <a:gd name="T37" fmla="*/ 117 h 132"/>
                <a:gd name="T38" fmla="*/ 98 w 197"/>
                <a:gd name="T39" fmla="*/ 80 h 132"/>
                <a:gd name="T40" fmla="*/ 74 w 197"/>
                <a:gd name="T41" fmla="*/ 118 h 132"/>
                <a:gd name="T42" fmla="*/ 28 w 197"/>
                <a:gd name="T43" fmla="*/ 118 h 132"/>
                <a:gd name="T44" fmla="*/ 28 w 197"/>
                <a:gd name="T45" fmla="*/ 132 h 132"/>
                <a:gd name="T46" fmla="*/ 0 w 197"/>
                <a:gd name="T47" fmla="*/ 112 h 132"/>
                <a:gd name="T48" fmla="*/ 28 w 197"/>
                <a:gd name="T49" fmla="*/ 92 h 132"/>
                <a:gd name="T50" fmla="*/ 28 w 197"/>
                <a:gd name="T51" fmla="*/ 106 h 132"/>
                <a:gd name="T52" fmla="*/ 60 w 197"/>
                <a:gd name="T53" fmla="*/ 106 h 132"/>
                <a:gd name="T54" fmla="*/ 88 w 197"/>
                <a:gd name="T55" fmla="*/ 66 h 132"/>
                <a:gd name="T56" fmla="*/ 60 w 197"/>
                <a:gd name="T57" fmla="*/ 27 h 132"/>
                <a:gd name="T58" fmla="*/ 28 w 197"/>
                <a:gd name="T59" fmla="*/ 27 h 132"/>
                <a:gd name="T60" fmla="*/ 28 w 197"/>
                <a:gd name="T61" fmla="*/ 40 h 132"/>
                <a:gd name="T62" fmla="*/ 0 w 197"/>
                <a:gd name="T63" fmla="*/ 21 h 132"/>
                <a:gd name="T64" fmla="*/ 28 w 197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2"/>
                <a:gd name="T101" fmla="*/ 197 w 197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2">
                  <a:moveTo>
                    <a:pt x="28" y="0"/>
                  </a:moveTo>
                  <a:lnTo>
                    <a:pt x="28" y="17"/>
                  </a:lnTo>
                  <a:lnTo>
                    <a:pt x="74" y="17"/>
                  </a:lnTo>
                  <a:lnTo>
                    <a:pt x="98" y="52"/>
                  </a:lnTo>
                  <a:lnTo>
                    <a:pt x="123" y="17"/>
                  </a:lnTo>
                  <a:lnTo>
                    <a:pt x="169" y="17"/>
                  </a:lnTo>
                  <a:lnTo>
                    <a:pt x="169" y="0"/>
                  </a:lnTo>
                  <a:lnTo>
                    <a:pt x="197" y="21"/>
                  </a:lnTo>
                  <a:lnTo>
                    <a:pt x="169" y="42"/>
                  </a:lnTo>
                  <a:lnTo>
                    <a:pt x="169" y="27"/>
                  </a:lnTo>
                  <a:lnTo>
                    <a:pt x="135" y="27"/>
                  </a:lnTo>
                  <a:lnTo>
                    <a:pt x="109" y="66"/>
                  </a:lnTo>
                  <a:lnTo>
                    <a:pt x="135" y="106"/>
                  </a:lnTo>
                  <a:lnTo>
                    <a:pt x="169" y="106"/>
                  </a:lnTo>
                  <a:lnTo>
                    <a:pt x="169" y="92"/>
                  </a:lnTo>
                  <a:lnTo>
                    <a:pt x="197" y="112"/>
                  </a:lnTo>
                  <a:lnTo>
                    <a:pt x="169" y="132"/>
                  </a:lnTo>
                  <a:lnTo>
                    <a:pt x="169" y="117"/>
                  </a:lnTo>
                  <a:lnTo>
                    <a:pt x="123" y="117"/>
                  </a:lnTo>
                  <a:lnTo>
                    <a:pt x="98" y="80"/>
                  </a:lnTo>
                  <a:lnTo>
                    <a:pt x="74" y="118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0" y="112"/>
                  </a:lnTo>
                  <a:lnTo>
                    <a:pt x="28" y="92"/>
                  </a:lnTo>
                  <a:lnTo>
                    <a:pt x="28" y="106"/>
                  </a:lnTo>
                  <a:lnTo>
                    <a:pt x="60" y="106"/>
                  </a:lnTo>
                  <a:lnTo>
                    <a:pt x="88" y="66"/>
                  </a:lnTo>
                  <a:lnTo>
                    <a:pt x="60" y="27"/>
                  </a:lnTo>
                  <a:lnTo>
                    <a:pt x="28" y="27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83" name="Freeform 70"/>
            <p:cNvSpPr>
              <a:spLocks/>
            </p:cNvSpPr>
            <p:nvPr/>
          </p:nvSpPr>
          <p:spPr bwMode="auto">
            <a:xfrm>
              <a:off x="2758" y="2139"/>
              <a:ext cx="197" cy="133"/>
            </a:xfrm>
            <a:custGeom>
              <a:avLst/>
              <a:gdLst>
                <a:gd name="T0" fmla="*/ 29 w 197"/>
                <a:gd name="T1" fmla="*/ 0 h 133"/>
                <a:gd name="T2" fmla="*/ 29 w 197"/>
                <a:gd name="T3" fmla="*/ 17 h 133"/>
                <a:gd name="T4" fmla="*/ 75 w 197"/>
                <a:gd name="T5" fmla="*/ 17 h 133"/>
                <a:gd name="T6" fmla="*/ 98 w 197"/>
                <a:gd name="T7" fmla="*/ 52 h 133"/>
                <a:gd name="T8" fmla="*/ 123 w 197"/>
                <a:gd name="T9" fmla="*/ 17 h 133"/>
                <a:gd name="T10" fmla="*/ 169 w 197"/>
                <a:gd name="T11" fmla="*/ 17 h 133"/>
                <a:gd name="T12" fmla="*/ 169 w 197"/>
                <a:gd name="T13" fmla="*/ 0 h 133"/>
                <a:gd name="T14" fmla="*/ 197 w 197"/>
                <a:gd name="T15" fmla="*/ 21 h 133"/>
                <a:gd name="T16" fmla="*/ 169 w 197"/>
                <a:gd name="T17" fmla="*/ 42 h 133"/>
                <a:gd name="T18" fmla="*/ 169 w 197"/>
                <a:gd name="T19" fmla="*/ 28 h 133"/>
                <a:gd name="T20" fmla="*/ 136 w 197"/>
                <a:gd name="T21" fmla="*/ 28 h 133"/>
                <a:gd name="T22" fmla="*/ 109 w 197"/>
                <a:gd name="T23" fmla="*/ 66 h 133"/>
                <a:gd name="T24" fmla="*/ 136 w 197"/>
                <a:gd name="T25" fmla="*/ 107 h 133"/>
                <a:gd name="T26" fmla="*/ 169 w 197"/>
                <a:gd name="T27" fmla="*/ 107 h 133"/>
                <a:gd name="T28" fmla="*/ 169 w 197"/>
                <a:gd name="T29" fmla="*/ 92 h 133"/>
                <a:gd name="T30" fmla="*/ 197 w 197"/>
                <a:gd name="T31" fmla="*/ 112 h 133"/>
                <a:gd name="T32" fmla="*/ 169 w 197"/>
                <a:gd name="T33" fmla="*/ 133 h 133"/>
                <a:gd name="T34" fmla="*/ 169 w 197"/>
                <a:gd name="T35" fmla="*/ 117 h 133"/>
                <a:gd name="T36" fmla="*/ 123 w 197"/>
                <a:gd name="T37" fmla="*/ 117 h 133"/>
                <a:gd name="T38" fmla="*/ 98 w 197"/>
                <a:gd name="T39" fmla="*/ 81 h 133"/>
                <a:gd name="T40" fmla="*/ 75 w 197"/>
                <a:gd name="T41" fmla="*/ 118 h 133"/>
                <a:gd name="T42" fmla="*/ 29 w 197"/>
                <a:gd name="T43" fmla="*/ 118 h 133"/>
                <a:gd name="T44" fmla="*/ 29 w 197"/>
                <a:gd name="T45" fmla="*/ 133 h 133"/>
                <a:gd name="T46" fmla="*/ 0 w 197"/>
                <a:gd name="T47" fmla="*/ 112 h 133"/>
                <a:gd name="T48" fmla="*/ 29 w 197"/>
                <a:gd name="T49" fmla="*/ 92 h 133"/>
                <a:gd name="T50" fmla="*/ 29 w 197"/>
                <a:gd name="T51" fmla="*/ 107 h 133"/>
                <a:gd name="T52" fmla="*/ 60 w 197"/>
                <a:gd name="T53" fmla="*/ 107 h 133"/>
                <a:gd name="T54" fmla="*/ 89 w 197"/>
                <a:gd name="T55" fmla="*/ 66 h 133"/>
                <a:gd name="T56" fmla="*/ 60 w 197"/>
                <a:gd name="T57" fmla="*/ 28 h 133"/>
                <a:gd name="T58" fmla="*/ 29 w 197"/>
                <a:gd name="T59" fmla="*/ 28 h 133"/>
                <a:gd name="T60" fmla="*/ 29 w 197"/>
                <a:gd name="T61" fmla="*/ 41 h 133"/>
                <a:gd name="T62" fmla="*/ 0 w 197"/>
                <a:gd name="T63" fmla="*/ 21 h 133"/>
                <a:gd name="T64" fmla="*/ 29 w 197"/>
                <a:gd name="T65" fmla="*/ 0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3"/>
                <a:gd name="T101" fmla="*/ 197 w 197"/>
                <a:gd name="T102" fmla="*/ 133 h 1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3">
                  <a:moveTo>
                    <a:pt x="29" y="0"/>
                  </a:moveTo>
                  <a:lnTo>
                    <a:pt x="29" y="17"/>
                  </a:lnTo>
                  <a:lnTo>
                    <a:pt x="75" y="17"/>
                  </a:lnTo>
                  <a:lnTo>
                    <a:pt x="98" y="52"/>
                  </a:lnTo>
                  <a:lnTo>
                    <a:pt x="123" y="17"/>
                  </a:lnTo>
                  <a:lnTo>
                    <a:pt x="169" y="17"/>
                  </a:lnTo>
                  <a:lnTo>
                    <a:pt x="169" y="0"/>
                  </a:lnTo>
                  <a:lnTo>
                    <a:pt x="197" y="21"/>
                  </a:lnTo>
                  <a:lnTo>
                    <a:pt x="169" y="42"/>
                  </a:lnTo>
                  <a:lnTo>
                    <a:pt x="169" y="28"/>
                  </a:lnTo>
                  <a:lnTo>
                    <a:pt x="136" y="28"/>
                  </a:lnTo>
                  <a:lnTo>
                    <a:pt x="109" y="66"/>
                  </a:lnTo>
                  <a:lnTo>
                    <a:pt x="136" y="107"/>
                  </a:lnTo>
                  <a:lnTo>
                    <a:pt x="169" y="107"/>
                  </a:lnTo>
                  <a:lnTo>
                    <a:pt x="169" y="92"/>
                  </a:lnTo>
                  <a:lnTo>
                    <a:pt x="197" y="112"/>
                  </a:lnTo>
                  <a:lnTo>
                    <a:pt x="169" y="133"/>
                  </a:lnTo>
                  <a:lnTo>
                    <a:pt x="169" y="117"/>
                  </a:lnTo>
                  <a:lnTo>
                    <a:pt x="123" y="117"/>
                  </a:lnTo>
                  <a:lnTo>
                    <a:pt x="98" y="81"/>
                  </a:lnTo>
                  <a:lnTo>
                    <a:pt x="75" y="118"/>
                  </a:lnTo>
                  <a:lnTo>
                    <a:pt x="29" y="118"/>
                  </a:lnTo>
                  <a:lnTo>
                    <a:pt x="29" y="133"/>
                  </a:lnTo>
                  <a:lnTo>
                    <a:pt x="0" y="112"/>
                  </a:lnTo>
                  <a:lnTo>
                    <a:pt x="29" y="92"/>
                  </a:lnTo>
                  <a:lnTo>
                    <a:pt x="29" y="107"/>
                  </a:lnTo>
                  <a:lnTo>
                    <a:pt x="60" y="107"/>
                  </a:lnTo>
                  <a:lnTo>
                    <a:pt x="89" y="66"/>
                  </a:lnTo>
                  <a:lnTo>
                    <a:pt x="60" y="28"/>
                  </a:lnTo>
                  <a:lnTo>
                    <a:pt x="29" y="28"/>
                  </a:lnTo>
                  <a:lnTo>
                    <a:pt x="29" y="41"/>
                  </a:lnTo>
                  <a:lnTo>
                    <a:pt x="0" y="2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84" name="Freeform 71"/>
            <p:cNvSpPr>
              <a:spLocks/>
            </p:cNvSpPr>
            <p:nvPr/>
          </p:nvSpPr>
          <p:spPr bwMode="auto">
            <a:xfrm>
              <a:off x="2758" y="2139"/>
              <a:ext cx="197" cy="133"/>
            </a:xfrm>
            <a:custGeom>
              <a:avLst/>
              <a:gdLst>
                <a:gd name="T0" fmla="*/ 29 w 197"/>
                <a:gd name="T1" fmla="*/ 0 h 133"/>
                <a:gd name="T2" fmla="*/ 29 w 197"/>
                <a:gd name="T3" fmla="*/ 17 h 133"/>
                <a:gd name="T4" fmla="*/ 75 w 197"/>
                <a:gd name="T5" fmla="*/ 17 h 133"/>
                <a:gd name="T6" fmla="*/ 98 w 197"/>
                <a:gd name="T7" fmla="*/ 52 h 133"/>
                <a:gd name="T8" fmla="*/ 123 w 197"/>
                <a:gd name="T9" fmla="*/ 17 h 133"/>
                <a:gd name="T10" fmla="*/ 169 w 197"/>
                <a:gd name="T11" fmla="*/ 17 h 133"/>
                <a:gd name="T12" fmla="*/ 169 w 197"/>
                <a:gd name="T13" fmla="*/ 0 h 133"/>
                <a:gd name="T14" fmla="*/ 197 w 197"/>
                <a:gd name="T15" fmla="*/ 21 h 133"/>
                <a:gd name="T16" fmla="*/ 169 w 197"/>
                <a:gd name="T17" fmla="*/ 42 h 133"/>
                <a:gd name="T18" fmla="*/ 169 w 197"/>
                <a:gd name="T19" fmla="*/ 28 h 133"/>
                <a:gd name="T20" fmla="*/ 136 w 197"/>
                <a:gd name="T21" fmla="*/ 28 h 133"/>
                <a:gd name="T22" fmla="*/ 109 w 197"/>
                <a:gd name="T23" fmla="*/ 66 h 133"/>
                <a:gd name="T24" fmla="*/ 136 w 197"/>
                <a:gd name="T25" fmla="*/ 107 h 133"/>
                <a:gd name="T26" fmla="*/ 169 w 197"/>
                <a:gd name="T27" fmla="*/ 107 h 133"/>
                <a:gd name="T28" fmla="*/ 169 w 197"/>
                <a:gd name="T29" fmla="*/ 92 h 133"/>
                <a:gd name="T30" fmla="*/ 197 w 197"/>
                <a:gd name="T31" fmla="*/ 112 h 133"/>
                <a:gd name="T32" fmla="*/ 169 w 197"/>
                <a:gd name="T33" fmla="*/ 133 h 133"/>
                <a:gd name="T34" fmla="*/ 169 w 197"/>
                <a:gd name="T35" fmla="*/ 117 h 133"/>
                <a:gd name="T36" fmla="*/ 123 w 197"/>
                <a:gd name="T37" fmla="*/ 117 h 133"/>
                <a:gd name="T38" fmla="*/ 98 w 197"/>
                <a:gd name="T39" fmla="*/ 81 h 133"/>
                <a:gd name="T40" fmla="*/ 75 w 197"/>
                <a:gd name="T41" fmla="*/ 118 h 133"/>
                <a:gd name="T42" fmla="*/ 29 w 197"/>
                <a:gd name="T43" fmla="*/ 118 h 133"/>
                <a:gd name="T44" fmla="*/ 29 w 197"/>
                <a:gd name="T45" fmla="*/ 133 h 133"/>
                <a:gd name="T46" fmla="*/ 0 w 197"/>
                <a:gd name="T47" fmla="*/ 112 h 133"/>
                <a:gd name="T48" fmla="*/ 29 w 197"/>
                <a:gd name="T49" fmla="*/ 92 h 133"/>
                <a:gd name="T50" fmla="*/ 29 w 197"/>
                <a:gd name="T51" fmla="*/ 107 h 133"/>
                <a:gd name="T52" fmla="*/ 60 w 197"/>
                <a:gd name="T53" fmla="*/ 107 h 133"/>
                <a:gd name="T54" fmla="*/ 89 w 197"/>
                <a:gd name="T55" fmla="*/ 66 h 133"/>
                <a:gd name="T56" fmla="*/ 60 w 197"/>
                <a:gd name="T57" fmla="*/ 28 h 133"/>
                <a:gd name="T58" fmla="*/ 29 w 197"/>
                <a:gd name="T59" fmla="*/ 28 h 133"/>
                <a:gd name="T60" fmla="*/ 29 w 197"/>
                <a:gd name="T61" fmla="*/ 41 h 133"/>
                <a:gd name="T62" fmla="*/ 0 w 197"/>
                <a:gd name="T63" fmla="*/ 21 h 133"/>
                <a:gd name="T64" fmla="*/ 29 w 197"/>
                <a:gd name="T65" fmla="*/ 0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3"/>
                <a:gd name="T101" fmla="*/ 197 w 197"/>
                <a:gd name="T102" fmla="*/ 133 h 1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3">
                  <a:moveTo>
                    <a:pt x="29" y="0"/>
                  </a:moveTo>
                  <a:lnTo>
                    <a:pt x="29" y="17"/>
                  </a:lnTo>
                  <a:lnTo>
                    <a:pt x="75" y="17"/>
                  </a:lnTo>
                  <a:lnTo>
                    <a:pt x="98" y="52"/>
                  </a:lnTo>
                  <a:lnTo>
                    <a:pt x="123" y="17"/>
                  </a:lnTo>
                  <a:lnTo>
                    <a:pt x="169" y="17"/>
                  </a:lnTo>
                  <a:lnTo>
                    <a:pt x="169" y="0"/>
                  </a:lnTo>
                  <a:lnTo>
                    <a:pt x="197" y="21"/>
                  </a:lnTo>
                  <a:lnTo>
                    <a:pt x="169" y="42"/>
                  </a:lnTo>
                  <a:lnTo>
                    <a:pt x="169" y="28"/>
                  </a:lnTo>
                  <a:lnTo>
                    <a:pt x="136" y="28"/>
                  </a:lnTo>
                  <a:lnTo>
                    <a:pt x="109" y="66"/>
                  </a:lnTo>
                  <a:lnTo>
                    <a:pt x="136" y="107"/>
                  </a:lnTo>
                  <a:lnTo>
                    <a:pt x="169" y="107"/>
                  </a:lnTo>
                  <a:lnTo>
                    <a:pt x="169" y="92"/>
                  </a:lnTo>
                  <a:lnTo>
                    <a:pt x="197" y="112"/>
                  </a:lnTo>
                  <a:lnTo>
                    <a:pt x="169" y="133"/>
                  </a:lnTo>
                  <a:lnTo>
                    <a:pt x="169" y="117"/>
                  </a:lnTo>
                  <a:lnTo>
                    <a:pt x="123" y="117"/>
                  </a:lnTo>
                  <a:lnTo>
                    <a:pt x="98" y="81"/>
                  </a:lnTo>
                  <a:lnTo>
                    <a:pt x="75" y="118"/>
                  </a:lnTo>
                  <a:lnTo>
                    <a:pt x="29" y="118"/>
                  </a:lnTo>
                  <a:lnTo>
                    <a:pt x="29" y="133"/>
                  </a:lnTo>
                  <a:lnTo>
                    <a:pt x="0" y="112"/>
                  </a:lnTo>
                  <a:lnTo>
                    <a:pt x="29" y="92"/>
                  </a:lnTo>
                  <a:lnTo>
                    <a:pt x="29" y="107"/>
                  </a:lnTo>
                  <a:lnTo>
                    <a:pt x="60" y="107"/>
                  </a:lnTo>
                  <a:lnTo>
                    <a:pt x="89" y="66"/>
                  </a:lnTo>
                  <a:lnTo>
                    <a:pt x="60" y="28"/>
                  </a:lnTo>
                  <a:lnTo>
                    <a:pt x="29" y="28"/>
                  </a:lnTo>
                  <a:lnTo>
                    <a:pt x="29" y="41"/>
                  </a:lnTo>
                  <a:lnTo>
                    <a:pt x="0" y="2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85" name="Oval 72"/>
            <p:cNvSpPr>
              <a:spLocks noChangeArrowheads="1"/>
            </p:cNvSpPr>
            <p:nvPr/>
          </p:nvSpPr>
          <p:spPr bwMode="auto">
            <a:xfrm>
              <a:off x="2719" y="2211"/>
              <a:ext cx="255" cy="68"/>
            </a:xfrm>
            <a:prstGeom prst="ellipse">
              <a:avLst/>
            </a:prstGeom>
            <a:solidFill>
              <a:srgbClr val="0078AA"/>
            </a:solidFill>
            <a:ln w="15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86" name="Rectangle 73"/>
            <p:cNvSpPr>
              <a:spLocks noChangeArrowheads="1"/>
            </p:cNvSpPr>
            <p:nvPr/>
          </p:nvSpPr>
          <p:spPr bwMode="auto">
            <a:xfrm>
              <a:off x="2719" y="2093"/>
              <a:ext cx="259" cy="155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87" name="Rectangle 74"/>
            <p:cNvSpPr>
              <a:spLocks noChangeArrowheads="1"/>
            </p:cNvSpPr>
            <p:nvPr/>
          </p:nvSpPr>
          <p:spPr bwMode="auto">
            <a:xfrm>
              <a:off x="2719" y="2093"/>
              <a:ext cx="259" cy="155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88" name="Oval 75"/>
            <p:cNvSpPr>
              <a:spLocks noChangeArrowheads="1"/>
            </p:cNvSpPr>
            <p:nvPr/>
          </p:nvSpPr>
          <p:spPr bwMode="auto">
            <a:xfrm>
              <a:off x="2720" y="2056"/>
              <a:ext cx="253" cy="67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89" name="Freeform 76"/>
            <p:cNvSpPr>
              <a:spLocks/>
            </p:cNvSpPr>
            <p:nvPr/>
          </p:nvSpPr>
          <p:spPr bwMode="auto">
            <a:xfrm>
              <a:off x="2851" y="2066"/>
              <a:ext cx="86" cy="23"/>
            </a:xfrm>
            <a:custGeom>
              <a:avLst/>
              <a:gdLst>
                <a:gd name="T0" fmla="*/ 0 w 86"/>
                <a:gd name="T1" fmla="*/ 18 h 23"/>
                <a:gd name="T2" fmla="*/ 19 w 86"/>
                <a:gd name="T3" fmla="*/ 23 h 23"/>
                <a:gd name="T4" fmla="*/ 65 w 86"/>
                <a:gd name="T5" fmla="*/ 7 h 23"/>
                <a:gd name="T6" fmla="*/ 86 w 86"/>
                <a:gd name="T7" fmla="*/ 12 h 23"/>
                <a:gd name="T8" fmla="*/ 75 w 86"/>
                <a:gd name="T9" fmla="*/ 0 h 23"/>
                <a:gd name="T10" fmla="*/ 21 w 86"/>
                <a:gd name="T11" fmla="*/ 0 h 23"/>
                <a:gd name="T12" fmla="*/ 43 w 86"/>
                <a:gd name="T13" fmla="*/ 3 h 23"/>
                <a:gd name="T14" fmla="*/ 0 w 86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23"/>
                <a:gd name="T26" fmla="*/ 86 w 8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23">
                  <a:moveTo>
                    <a:pt x="0" y="18"/>
                  </a:moveTo>
                  <a:lnTo>
                    <a:pt x="19" y="23"/>
                  </a:lnTo>
                  <a:lnTo>
                    <a:pt x="65" y="7"/>
                  </a:lnTo>
                  <a:lnTo>
                    <a:pt x="86" y="12"/>
                  </a:lnTo>
                  <a:lnTo>
                    <a:pt x="75" y="0"/>
                  </a:lnTo>
                  <a:lnTo>
                    <a:pt x="21" y="0"/>
                  </a:lnTo>
                  <a:lnTo>
                    <a:pt x="43" y="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0" name="Freeform 77"/>
            <p:cNvSpPr>
              <a:spLocks/>
            </p:cNvSpPr>
            <p:nvPr/>
          </p:nvSpPr>
          <p:spPr bwMode="auto">
            <a:xfrm>
              <a:off x="2851" y="2066"/>
              <a:ext cx="86" cy="23"/>
            </a:xfrm>
            <a:custGeom>
              <a:avLst/>
              <a:gdLst>
                <a:gd name="T0" fmla="*/ 0 w 86"/>
                <a:gd name="T1" fmla="*/ 18 h 23"/>
                <a:gd name="T2" fmla="*/ 19 w 86"/>
                <a:gd name="T3" fmla="*/ 23 h 23"/>
                <a:gd name="T4" fmla="*/ 65 w 86"/>
                <a:gd name="T5" fmla="*/ 7 h 23"/>
                <a:gd name="T6" fmla="*/ 86 w 86"/>
                <a:gd name="T7" fmla="*/ 12 h 23"/>
                <a:gd name="T8" fmla="*/ 75 w 86"/>
                <a:gd name="T9" fmla="*/ 0 h 23"/>
                <a:gd name="T10" fmla="*/ 21 w 86"/>
                <a:gd name="T11" fmla="*/ 0 h 23"/>
                <a:gd name="T12" fmla="*/ 43 w 86"/>
                <a:gd name="T13" fmla="*/ 3 h 23"/>
                <a:gd name="T14" fmla="*/ 0 w 86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23"/>
                <a:gd name="T26" fmla="*/ 86 w 8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23">
                  <a:moveTo>
                    <a:pt x="0" y="18"/>
                  </a:moveTo>
                  <a:lnTo>
                    <a:pt x="19" y="23"/>
                  </a:lnTo>
                  <a:lnTo>
                    <a:pt x="65" y="7"/>
                  </a:lnTo>
                  <a:lnTo>
                    <a:pt x="86" y="12"/>
                  </a:lnTo>
                  <a:lnTo>
                    <a:pt x="75" y="0"/>
                  </a:lnTo>
                  <a:lnTo>
                    <a:pt x="21" y="0"/>
                  </a:lnTo>
                  <a:lnTo>
                    <a:pt x="43" y="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1" name="Freeform 78"/>
            <p:cNvSpPr>
              <a:spLocks/>
            </p:cNvSpPr>
            <p:nvPr/>
          </p:nvSpPr>
          <p:spPr bwMode="auto">
            <a:xfrm>
              <a:off x="2758" y="2093"/>
              <a:ext cx="86" cy="24"/>
            </a:xfrm>
            <a:custGeom>
              <a:avLst/>
              <a:gdLst>
                <a:gd name="T0" fmla="*/ 86 w 86"/>
                <a:gd name="T1" fmla="*/ 5 h 24"/>
                <a:gd name="T2" fmla="*/ 67 w 86"/>
                <a:gd name="T3" fmla="*/ 0 h 24"/>
                <a:gd name="T4" fmla="*/ 23 w 86"/>
                <a:gd name="T5" fmla="*/ 15 h 24"/>
                <a:gd name="T6" fmla="*/ 0 w 86"/>
                <a:gd name="T7" fmla="*/ 10 h 24"/>
                <a:gd name="T8" fmla="*/ 11 w 86"/>
                <a:gd name="T9" fmla="*/ 24 h 24"/>
                <a:gd name="T10" fmla="*/ 67 w 86"/>
                <a:gd name="T11" fmla="*/ 24 h 24"/>
                <a:gd name="T12" fmla="*/ 43 w 86"/>
                <a:gd name="T13" fmla="*/ 19 h 24"/>
                <a:gd name="T14" fmla="*/ 86 w 86"/>
                <a:gd name="T15" fmla="*/ 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24"/>
                <a:gd name="T26" fmla="*/ 86 w 8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24">
                  <a:moveTo>
                    <a:pt x="86" y="5"/>
                  </a:moveTo>
                  <a:lnTo>
                    <a:pt x="67" y="0"/>
                  </a:lnTo>
                  <a:lnTo>
                    <a:pt x="23" y="15"/>
                  </a:lnTo>
                  <a:lnTo>
                    <a:pt x="0" y="10"/>
                  </a:lnTo>
                  <a:lnTo>
                    <a:pt x="11" y="24"/>
                  </a:lnTo>
                  <a:lnTo>
                    <a:pt x="67" y="24"/>
                  </a:lnTo>
                  <a:lnTo>
                    <a:pt x="43" y="19"/>
                  </a:lnTo>
                  <a:lnTo>
                    <a:pt x="8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2" name="Freeform 79"/>
            <p:cNvSpPr>
              <a:spLocks/>
            </p:cNvSpPr>
            <p:nvPr/>
          </p:nvSpPr>
          <p:spPr bwMode="auto">
            <a:xfrm>
              <a:off x="2758" y="2093"/>
              <a:ext cx="86" cy="24"/>
            </a:xfrm>
            <a:custGeom>
              <a:avLst/>
              <a:gdLst>
                <a:gd name="T0" fmla="*/ 86 w 86"/>
                <a:gd name="T1" fmla="*/ 5 h 24"/>
                <a:gd name="T2" fmla="*/ 67 w 86"/>
                <a:gd name="T3" fmla="*/ 0 h 24"/>
                <a:gd name="T4" fmla="*/ 23 w 86"/>
                <a:gd name="T5" fmla="*/ 15 h 24"/>
                <a:gd name="T6" fmla="*/ 0 w 86"/>
                <a:gd name="T7" fmla="*/ 10 h 24"/>
                <a:gd name="T8" fmla="*/ 11 w 86"/>
                <a:gd name="T9" fmla="*/ 24 h 24"/>
                <a:gd name="T10" fmla="*/ 67 w 86"/>
                <a:gd name="T11" fmla="*/ 24 h 24"/>
                <a:gd name="T12" fmla="*/ 43 w 86"/>
                <a:gd name="T13" fmla="*/ 19 h 24"/>
                <a:gd name="T14" fmla="*/ 86 w 86"/>
                <a:gd name="T15" fmla="*/ 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24"/>
                <a:gd name="T26" fmla="*/ 86 w 8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24">
                  <a:moveTo>
                    <a:pt x="86" y="5"/>
                  </a:moveTo>
                  <a:lnTo>
                    <a:pt x="67" y="0"/>
                  </a:lnTo>
                  <a:lnTo>
                    <a:pt x="23" y="15"/>
                  </a:lnTo>
                  <a:lnTo>
                    <a:pt x="0" y="10"/>
                  </a:lnTo>
                  <a:lnTo>
                    <a:pt x="11" y="24"/>
                  </a:lnTo>
                  <a:lnTo>
                    <a:pt x="67" y="24"/>
                  </a:lnTo>
                  <a:lnTo>
                    <a:pt x="43" y="19"/>
                  </a:lnTo>
                  <a:lnTo>
                    <a:pt x="8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3" name="Freeform 80"/>
            <p:cNvSpPr>
              <a:spLocks/>
            </p:cNvSpPr>
            <p:nvPr/>
          </p:nvSpPr>
          <p:spPr bwMode="auto">
            <a:xfrm>
              <a:off x="2763" y="2064"/>
              <a:ext cx="85" cy="24"/>
            </a:xfrm>
            <a:custGeom>
              <a:avLst/>
              <a:gdLst>
                <a:gd name="T0" fmla="*/ 0 w 85"/>
                <a:gd name="T1" fmla="*/ 5 h 24"/>
                <a:gd name="T2" fmla="*/ 19 w 85"/>
                <a:gd name="T3" fmla="*/ 0 h 24"/>
                <a:gd name="T4" fmla="*/ 65 w 85"/>
                <a:gd name="T5" fmla="*/ 14 h 24"/>
                <a:gd name="T6" fmla="*/ 85 w 85"/>
                <a:gd name="T7" fmla="*/ 11 h 24"/>
                <a:gd name="T8" fmla="*/ 74 w 85"/>
                <a:gd name="T9" fmla="*/ 24 h 24"/>
                <a:gd name="T10" fmla="*/ 21 w 85"/>
                <a:gd name="T11" fmla="*/ 24 h 24"/>
                <a:gd name="T12" fmla="*/ 43 w 85"/>
                <a:gd name="T13" fmla="*/ 20 h 24"/>
                <a:gd name="T14" fmla="*/ 0 w 85"/>
                <a:gd name="T15" fmla="*/ 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0" y="5"/>
                  </a:moveTo>
                  <a:lnTo>
                    <a:pt x="19" y="0"/>
                  </a:lnTo>
                  <a:lnTo>
                    <a:pt x="65" y="14"/>
                  </a:lnTo>
                  <a:lnTo>
                    <a:pt x="85" y="11"/>
                  </a:lnTo>
                  <a:lnTo>
                    <a:pt x="74" y="24"/>
                  </a:lnTo>
                  <a:lnTo>
                    <a:pt x="21" y="24"/>
                  </a:lnTo>
                  <a:lnTo>
                    <a:pt x="43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4" name="Freeform 81"/>
            <p:cNvSpPr>
              <a:spLocks/>
            </p:cNvSpPr>
            <p:nvPr/>
          </p:nvSpPr>
          <p:spPr bwMode="auto">
            <a:xfrm>
              <a:off x="2763" y="2064"/>
              <a:ext cx="85" cy="24"/>
            </a:xfrm>
            <a:custGeom>
              <a:avLst/>
              <a:gdLst>
                <a:gd name="T0" fmla="*/ 0 w 85"/>
                <a:gd name="T1" fmla="*/ 5 h 24"/>
                <a:gd name="T2" fmla="*/ 19 w 85"/>
                <a:gd name="T3" fmla="*/ 0 h 24"/>
                <a:gd name="T4" fmla="*/ 65 w 85"/>
                <a:gd name="T5" fmla="*/ 14 h 24"/>
                <a:gd name="T6" fmla="*/ 85 w 85"/>
                <a:gd name="T7" fmla="*/ 11 h 24"/>
                <a:gd name="T8" fmla="*/ 74 w 85"/>
                <a:gd name="T9" fmla="*/ 24 h 24"/>
                <a:gd name="T10" fmla="*/ 21 w 85"/>
                <a:gd name="T11" fmla="*/ 24 h 24"/>
                <a:gd name="T12" fmla="*/ 43 w 85"/>
                <a:gd name="T13" fmla="*/ 20 h 24"/>
                <a:gd name="T14" fmla="*/ 0 w 85"/>
                <a:gd name="T15" fmla="*/ 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0" y="5"/>
                  </a:moveTo>
                  <a:lnTo>
                    <a:pt x="19" y="0"/>
                  </a:lnTo>
                  <a:lnTo>
                    <a:pt x="65" y="14"/>
                  </a:lnTo>
                  <a:lnTo>
                    <a:pt x="85" y="11"/>
                  </a:lnTo>
                  <a:lnTo>
                    <a:pt x="74" y="24"/>
                  </a:lnTo>
                  <a:lnTo>
                    <a:pt x="21" y="24"/>
                  </a:lnTo>
                  <a:lnTo>
                    <a:pt x="43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5" name="Freeform 82"/>
            <p:cNvSpPr>
              <a:spLocks/>
            </p:cNvSpPr>
            <p:nvPr/>
          </p:nvSpPr>
          <p:spPr bwMode="auto">
            <a:xfrm>
              <a:off x="2848" y="2095"/>
              <a:ext cx="85" cy="24"/>
            </a:xfrm>
            <a:custGeom>
              <a:avLst/>
              <a:gdLst>
                <a:gd name="T0" fmla="*/ 85 w 85"/>
                <a:gd name="T1" fmla="*/ 18 h 24"/>
                <a:gd name="T2" fmla="*/ 66 w 85"/>
                <a:gd name="T3" fmla="*/ 24 h 24"/>
                <a:gd name="T4" fmla="*/ 22 w 85"/>
                <a:gd name="T5" fmla="*/ 8 h 24"/>
                <a:gd name="T6" fmla="*/ 0 w 85"/>
                <a:gd name="T7" fmla="*/ 13 h 24"/>
                <a:gd name="T8" fmla="*/ 11 w 85"/>
                <a:gd name="T9" fmla="*/ 0 h 24"/>
                <a:gd name="T10" fmla="*/ 66 w 85"/>
                <a:gd name="T11" fmla="*/ 0 h 24"/>
                <a:gd name="T12" fmla="*/ 43 w 85"/>
                <a:gd name="T13" fmla="*/ 4 h 24"/>
                <a:gd name="T14" fmla="*/ 85 w 85"/>
                <a:gd name="T15" fmla="*/ 18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85" y="18"/>
                  </a:moveTo>
                  <a:lnTo>
                    <a:pt x="66" y="24"/>
                  </a:lnTo>
                  <a:lnTo>
                    <a:pt x="22" y="8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3" y="4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6" name="Freeform 83"/>
            <p:cNvSpPr>
              <a:spLocks/>
            </p:cNvSpPr>
            <p:nvPr/>
          </p:nvSpPr>
          <p:spPr bwMode="auto">
            <a:xfrm>
              <a:off x="2848" y="2095"/>
              <a:ext cx="85" cy="24"/>
            </a:xfrm>
            <a:custGeom>
              <a:avLst/>
              <a:gdLst>
                <a:gd name="T0" fmla="*/ 85 w 85"/>
                <a:gd name="T1" fmla="*/ 18 h 24"/>
                <a:gd name="T2" fmla="*/ 66 w 85"/>
                <a:gd name="T3" fmla="*/ 24 h 24"/>
                <a:gd name="T4" fmla="*/ 22 w 85"/>
                <a:gd name="T5" fmla="*/ 8 h 24"/>
                <a:gd name="T6" fmla="*/ 0 w 85"/>
                <a:gd name="T7" fmla="*/ 13 h 24"/>
                <a:gd name="T8" fmla="*/ 11 w 85"/>
                <a:gd name="T9" fmla="*/ 0 h 24"/>
                <a:gd name="T10" fmla="*/ 66 w 85"/>
                <a:gd name="T11" fmla="*/ 0 h 24"/>
                <a:gd name="T12" fmla="*/ 43 w 85"/>
                <a:gd name="T13" fmla="*/ 4 h 24"/>
                <a:gd name="T14" fmla="*/ 85 w 85"/>
                <a:gd name="T15" fmla="*/ 18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85" y="18"/>
                  </a:moveTo>
                  <a:lnTo>
                    <a:pt x="66" y="24"/>
                  </a:lnTo>
                  <a:lnTo>
                    <a:pt x="22" y="8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3" y="4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7" name="Freeform 84"/>
            <p:cNvSpPr>
              <a:spLocks/>
            </p:cNvSpPr>
            <p:nvPr/>
          </p:nvSpPr>
          <p:spPr bwMode="auto">
            <a:xfrm>
              <a:off x="2853" y="2067"/>
              <a:ext cx="85" cy="23"/>
            </a:xfrm>
            <a:custGeom>
              <a:avLst/>
              <a:gdLst>
                <a:gd name="T0" fmla="*/ 0 w 85"/>
                <a:gd name="T1" fmla="*/ 18 h 23"/>
                <a:gd name="T2" fmla="*/ 19 w 85"/>
                <a:gd name="T3" fmla="*/ 23 h 23"/>
                <a:gd name="T4" fmla="*/ 65 w 85"/>
                <a:gd name="T5" fmla="*/ 8 h 23"/>
                <a:gd name="T6" fmla="*/ 85 w 85"/>
                <a:gd name="T7" fmla="*/ 13 h 23"/>
                <a:gd name="T8" fmla="*/ 74 w 85"/>
                <a:gd name="T9" fmla="*/ 0 h 23"/>
                <a:gd name="T10" fmla="*/ 21 w 85"/>
                <a:gd name="T11" fmla="*/ 0 h 23"/>
                <a:gd name="T12" fmla="*/ 43 w 85"/>
                <a:gd name="T13" fmla="*/ 4 h 23"/>
                <a:gd name="T14" fmla="*/ 0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18"/>
                  </a:moveTo>
                  <a:lnTo>
                    <a:pt x="19" y="23"/>
                  </a:lnTo>
                  <a:lnTo>
                    <a:pt x="65" y="8"/>
                  </a:lnTo>
                  <a:lnTo>
                    <a:pt x="85" y="13"/>
                  </a:lnTo>
                  <a:lnTo>
                    <a:pt x="74" y="0"/>
                  </a:lnTo>
                  <a:lnTo>
                    <a:pt x="21" y="0"/>
                  </a:lnTo>
                  <a:lnTo>
                    <a:pt x="43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8" name="Freeform 85"/>
            <p:cNvSpPr>
              <a:spLocks/>
            </p:cNvSpPr>
            <p:nvPr/>
          </p:nvSpPr>
          <p:spPr bwMode="auto">
            <a:xfrm>
              <a:off x="2853" y="2067"/>
              <a:ext cx="85" cy="23"/>
            </a:xfrm>
            <a:custGeom>
              <a:avLst/>
              <a:gdLst>
                <a:gd name="T0" fmla="*/ 0 w 85"/>
                <a:gd name="T1" fmla="*/ 18 h 23"/>
                <a:gd name="T2" fmla="*/ 19 w 85"/>
                <a:gd name="T3" fmla="*/ 23 h 23"/>
                <a:gd name="T4" fmla="*/ 65 w 85"/>
                <a:gd name="T5" fmla="*/ 8 h 23"/>
                <a:gd name="T6" fmla="*/ 85 w 85"/>
                <a:gd name="T7" fmla="*/ 13 h 23"/>
                <a:gd name="T8" fmla="*/ 74 w 85"/>
                <a:gd name="T9" fmla="*/ 0 h 23"/>
                <a:gd name="T10" fmla="*/ 21 w 85"/>
                <a:gd name="T11" fmla="*/ 0 h 23"/>
                <a:gd name="T12" fmla="*/ 43 w 85"/>
                <a:gd name="T13" fmla="*/ 4 h 23"/>
                <a:gd name="T14" fmla="*/ 0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18"/>
                  </a:moveTo>
                  <a:lnTo>
                    <a:pt x="19" y="23"/>
                  </a:lnTo>
                  <a:lnTo>
                    <a:pt x="65" y="8"/>
                  </a:lnTo>
                  <a:lnTo>
                    <a:pt x="85" y="13"/>
                  </a:lnTo>
                  <a:lnTo>
                    <a:pt x="74" y="0"/>
                  </a:lnTo>
                  <a:lnTo>
                    <a:pt x="21" y="0"/>
                  </a:lnTo>
                  <a:lnTo>
                    <a:pt x="43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9" name="Freeform 86"/>
            <p:cNvSpPr>
              <a:spLocks/>
            </p:cNvSpPr>
            <p:nvPr/>
          </p:nvSpPr>
          <p:spPr bwMode="auto">
            <a:xfrm>
              <a:off x="2760" y="2094"/>
              <a:ext cx="85" cy="25"/>
            </a:xfrm>
            <a:custGeom>
              <a:avLst/>
              <a:gdLst>
                <a:gd name="T0" fmla="*/ 85 w 85"/>
                <a:gd name="T1" fmla="*/ 5 h 25"/>
                <a:gd name="T2" fmla="*/ 66 w 85"/>
                <a:gd name="T3" fmla="*/ 0 h 25"/>
                <a:gd name="T4" fmla="*/ 22 w 85"/>
                <a:gd name="T5" fmla="*/ 16 h 25"/>
                <a:gd name="T6" fmla="*/ 0 w 85"/>
                <a:gd name="T7" fmla="*/ 10 h 25"/>
                <a:gd name="T8" fmla="*/ 11 w 85"/>
                <a:gd name="T9" fmla="*/ 25 h 25"/>
                <a:gd name="T10" fmla="*/ 66 w 85"/>
                <a:gd name="T11" fmla="*/ 25 h 25"/>
                <a:gd name="T12" fmla="*/ 43 w 85"/>
                <a:gd name="T13" fmla="*/ 19 h 25"/>
                <a:gd name="T14" fmla="*/ 85 w 85"/>
                <a:gd name="T15" fmla="*/ 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5"/>
                <a:gd name="T26" fmla="*/ 85 w 8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5">
                  <a:moveTo>
                    <a:pt x="85" y="5"/>
                  </a:moveTo>
                  <a:lnTo>
                    <a:pt x="66" y="0"/>
                  </a:lnTo>
                  <a:lnTo>
                    <a:pt x="22" y="16"/>
                  </a:lnTo>
                  <a:lnTo>
                    <a:pt x="0" y="10"/>
                  </a:lnTo>
                  <a:lnTo>
                    <a:pt x="11" y="25"/>
                  </a:lnTo>
                  <a:lnTo>
                    <a:pt x="66" y="25"/>
                  </a:lnTo>
                  <a:lnTo>
                    <a:pt x="43" y="19"/>
                  </a:lnTo>
                  <a:lnTo>
                    <a:pt x="8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0" name="Freeform 87"/>
            <p:cNvSpPr>
              <a:spLocks/>
            </p:cNvSpPr>
            <p:nvPr/>
          </p:nvSpPr>
          <p:spPr bwMode="auto">
            <a:xfrm>
              <a:off x="2760" y="2094"/>
              <a:ext cx="85" cy="25"/>
            </a:xfrm>
            <a:custGeom>
              <a:avLst/>
              <a:gdLst>
                <a:gd name="T0" fmla="*/ 85 w 85"/>
                <a:gd name="T1" fmla="*/ 5 h 25"/>
                <a:gd name="T2" fmla="*/ 66 w 85"/>
                <a:gd name="T3" fmla="*/ 0 h 25"/>
                <a:gd name="T4" fmla="*/ 22 w 85"/>
                <a:gd name="T5" fmla="*/ 16 h 25"/>
                <a:gd name="T6" fmla="*/ 0 w 85"/>
                <a:gd name="T7" fmla="*/ 10 h 25"/>
                <a:gd name="T8" fmla="*/ 11 w 85"/>
                <a:gd name="T9" fmla="*/ 25 h 25"/>
                <a:gd name="T10" fmla="*/ 66 w 85"/>
                <a:gd name="T11" fmla="*/ 25 h 25"/>
                <a:gd name="T12" fmla="*/ 43 w 85"/>
                <a:gd name="T13" fmla="*/ 19 h 25"/>
                <a:gd name="T14" fmla="*/ 85 w 85"/>
                <a:gd name="T15" fmla="*/ 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5"/>
                <a:gd name="T26" fmla="*/ 85 w 8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5">
                  <a:moveTo>
                    <a:pt x="85" y="5"/>
                  </a:moveTo>
                  <a:lnTo>
                    <a:pt x="66" y="0"/>
                  </a:lnTo>
                  <a:lnTo>
                    <a:pt x="22" y="16"/>
                  </a:lnTo>
                  <a:lnTo>
                    <a:pt x="0" y="10"/>
                  </a:lnTo>
                  <a:lnTo>
                    <a:pt x="11" y="25"/>
                  </a:lnTo>
                  <a:lnTo>
                    <a:pt x="66" y="25"/>
                  </a:lnTo>
                  <a:lnTo>
                    <a:pt x="43" y="19"/>
                  </a:lnTo>
                  <a:lnTo>
                    <a:pt x="8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1" name="Freeform 88"/>
            <p:cNvSpPr>
              <a:spLocks/>
            </p:cNvSpPr>
            <p:nvPr/>
          </p:nvSpPr>
          <p:spPr bwMode="auto">
            <a:xfrm>
              <a:off x="2765" y="2066"/>
              <a:ext cx="85" cy="23"/>
            </a:xfrm>
            <a:custGeom>
              <a:avLst/>
              <a:gdLst>
                <a:gd name="T0" fmla="*/ 0 w 85"/>
                <a:gd name="T1" fmla="*/ 5 h 23"/>
                <a:gd name="T2" fmla="*/ 19 w 85"/>
                <a:gd name="T3" fmla="*/ 0 h 23"/>
                <a:gd name="T4" fmla="*/ 64 w 85"/>
                <a:gd name="T5" fmla="*/ 14 h 23"/>
                <a:gd name="T6" fmla="*/ 85 w 85"/>
                <a:gd name="T7" fmla="*/ 10 h 23"/>
                <a:gd name="T8" fmla="*/ 74 w 85"/>
                <a:gd name="T9" fmla="*/ 23 h 23"/>
                <a:gd name="T10" fmla="*/ 20 w 85"/>
                <a:gd name="T11" fmla="*/ 23 h 23"/>
                <a:gd name="T12" fmla="*/ 42 w 85"/>
                <a:gd name="T13" fmla="*/ 19 h 23"/>
                <a:gd name="T14" fmla="*/ 0 w 85"/>
                <a:gd name="T15" fmla="*/ 5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5"/>
                  </a:moveTo>
                  <a:lnTo>
                    <a:pt x="19" y="0"/>
                  </a:lnTo>
                  <a:lnTo>
                    <a:pt x="64" y="14"/>
                  </a:lnTo>
                  <a:lnTo>
                    <a:pt x="85" y="10"/>
                  </a:lnTo>
                  <a:lnTo>
                    <a:pt x="74" y="23"/>
                  </a:lnTo>
                  <a:lnTo>
                    <a:pt x="20" y="23"/>
                  </a:lnTo>
                  <a:lnTo>
                    <a:pt x="42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2" name="Freeform 89"/>
            <p:cNvSpPr>
              <a:spLocks/>
            </p:cNvSpPr>
            <p:nvPr/>
          </p:nvSpPr>
          <p:spPr bwMode="auto">
            <a:xfrm>
              <a:off x="2765" y="2066"/>
              <a:ext cx="85" cy="23"/>
            </a:xfrm>
            <a:custGeom>
              <a:avLst/>
              <a:gdLst>
                <a:gd name="T0" fmla="*/ 0 w 85"/>
                <a:gd name="T1" fmla="*/ 5 h 23"/>
                <a:gd name="T2" fmla="*/ 19 w 85"/>
                <a:gd name="T3" fmla="*/ 0 h 23"/>
                <a:gd name="T4" fmla="*/ 64 w 85"/>
                <a:gd name="T5" fmla="*/ 14 h 23"/>
                <a:gd name="T6" fmla="*/ 85 w 85"/>
                <a:gd name="T7" fmla="*/ 10 h 23"/>
                <a:gd name="T8" fmla="*/ 74 w 85"/>
                <a:gd name="T9" fmla="*/ 23 h 23"/>
                <a:gd name="T10" fmla="*/ 20 w 85"/>
                <a:gd name="T11" fmla="*/ 23 h 23"/>
                <a:gd name="T12" fmla="*/ 42 w 85"/>
                <a:gd name="T13" fmla="*/ 19 h 23"/>
                <a:gd name="T14" fmla="*/ 0 w 85"/>
                <a:gd name="T15" fmla="*/ 5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5"/>
                  </a:moveTo>
                  <a:lnTo>
                    <a:pt x="19" y="0"/>
                  </a:lnTo>
                  <a:lnTo>
                    <a:pt x="64" y="14"/>
                  </a:lnTo>
                  <a:lnTo>
                    <a:pt x="85" y="10"/>
                  </a:lnTo>
                  <a:lnTo>
                    <a:pt x="74" y="23"/>
                  </a:lnTo>
                  <a:lnTo>
                    <a:pt x="20" y="23"/>
                  </a:lnTo>
                  <a:lnTo>
                    <a:pt x="42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3" name="Freeform 90"/>
            <p:cNvSpPr>
              <a:spLocks/>
            </p:cNvSpPr>
            <p:nvPr/>
          </p:nvSpPr>
          <p:spPr bwMode="auto">
            <a:xfrm>
              <a:off x="2850" y="2097"/>
              <a:ext cx="85" cy="23"/>
            </a:xfrm>
            <a:custGeom>
              <a:avLst/>
              <a:gdLst>
                <a:gd name="T0" fmla="*/ 85 w 85"/>
                <a:gd name="T1" fmla="*/ 18 h 23"/>
                <a:gd name="T2" fmla="*/ 66 w 85"/>
                <a:gd name="T3" fmla="*/ 23 h 23"/>
                <a:gd name="T4" fmla="*/ 22 w 85"/>
                <a:gd name="T5" fmla="*/ 7 h 23"/>
                <a:gd name="T6" fmla="*/ 0 w 85"/>
                <a:gd name="T7" fmla="*/ 13 h 23"/>
                <a:gd name="T8" fmla="*/ 11 w 85"/>
                <a:gd name="T9" fmla="*/ 0 h 23"/>
                <a:gd name="T10" fmla="*/ 66 w 85"/>
                <a:gd name="T11" fmla="*/ 0 h 23"/>
                <a:gd name="T12" fmla="*/ 42 w 85"/>
                <a:gd name="T13" fmla="*/ 4 h 23"/>
                <a:gd name="T14" fmla="*/ 85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85" y="18"/>
                  </a:moveTo>
                  <a:lnTo>
                    <a:pt x="66" y="23"/>
                  </a:lnTo>
                  <a:lnTo>
                    <a:pt x="22" y="7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2" y="4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4" name="Freeform 91"/>
            <p:cNvSpPr>
              <a:spLocks/>
            </p:cNvSpPr>
            <p:nvPr/>
          </p:nvSpPr>
          <p:spPr bwMode="auto">
            <a:xfrm>
              <a:off x="2850" y="2097"/>
              <a:ext cx="85" cy="23"/>
            </a:xfrm>
            <a:custGeom>
              <a:avLst/>
              <a:gdLst>
                <a:gd name="T0" fmla="*/ 85 w 85"/>
                <a:gd name="T1" fmla="*/ 18 h 23"/>
                <a:gd name="T2" fmla="*/ 66 w 85"/>
                <a:gd name="T3" fmla="*/ 23 h 23"/>
                <a:gd name="T4" fmla="*/ 22 w 85"/>
                <a:gd name="T5" fmla="*/ 7 h 23"/>
                <a:gd name="T6" fmla="*/ 0 w 85"/>
                <a:gd name="T7" fmla="*/ 13 h 23"/>
                <a:gd name="T8" fmla="*/ 11 w 85"/>
                <a:gd name="T9" fmla="*/ 0 h 23"/>
                <a:gd name="T10" fmla="*/ 66 w 85"/>
                <a:gd name="T11" fmla="*/ 0 h 23"/>
                <a:gd name="T12" fmla="*/ 42 w 85"/>
                <a:gd name="T13" fmla="*/ 4 h 23"/>
                <a:gd name="T14" fmla="*/ 85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85" y="18"/>
                  </a:moveTo>
                  <a:lnTo>
                    <a:pt x="66" y="23"/>
                  </a:lnTo>
                  <a:lnTo>
                    <a:pt x="22" y="7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2" y="4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5" name="Line 92"/>
            <p:cNvSpPr>
              <a:spLocks noChangeShapeType="1"/>
            </p:cNvSpPr>
            <p:nvPr/>
          </p:nvSpPr>
          <p:spPr bwMode="auto">
            <a:xfrm>
              <a:off x="2719" y="2091"/>
              <a:ext cx="1" cy="156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6" name="Line 93"/>
            <p:cNvSpPr>
              <a:spLocks noChangeShapeType="1"/>
            </p:cNvSpPr>
            <p:nvPr/>
          </p:nvSpPr>
          <p:spPr bwMode="auto">
            <a:xfrm>
              <a:off x="2978" y="2091"/>
              <a:ext cx="1" cy="156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7" name="Freeform 94"/>
            <p:cNvSpPr>
              <a:spLocks/>
            </p:cNvSpPr>
            <p:nvPr/>
          </p:nvSpPr>
          <p:spPr bwMode="auto">
            <a:xfrm>
              <a:off x="2749" y="2133"/>
              <a:ext cx="197" cy="132"/>
            </a:xfrm>
            <a:custGeom>
              <a:avLst/>
              <a:gdLst>
                <a:gd name="T0" fmla="*/ 28 w 197"/>
                <a:gd name="T1" fmla="*/ 0 h 132"/>
                <a:gd name="T2" fmla="*/ 28 w 197"/>
                <a:gd name="T3" fmla="*/ 17 h 132"/>
                <a:gd name="T4" fmla="*/ 74 w 197"/>
                <a:gd name="T5" fmla="*/ 17 h 132"/>
                <a:gd name="T6" fmla="*/ 98 w 197"/>
                <a:gd name="T7" fmla="*/ 52 h 132"/>
                <a:gd name="T8" fmla="*/ 123 w 197"/>
                <a:gd name="T9" fmla="*/ 17 h 132"/>
                <a:gd name="T10" fmla="*/ 169 w 197"/>
                <a:gd name="T11" fmla="*/ 17 h 132"/>
                <a:gd name="T12" fmla="*/ 169 w 197"/>
                <a:gd name="T13" fmla="*/ 0 h 132"/>
                <a:gd name="T14" fmla="*/ 197 w 197"/>
                <a:gd name="T15" fmla="*/ 21 h 132"/>
                <a:gd name="T16" fmla="*/ 169 w 197"/>
                <a:gd name="T17" fmla="*/ 41 h 132"/>
                <a:gd name="T18" fmla="*/ 169 w 197"/>
                <a:gd name="T19" fmla="*/ 27 h 132"/>
                <a:gd name="T20" fmla="*/ 136 w 197"/>
                <a:gd name="T21" fmla="*/ 27 h 132"/>
                <a:gd name="T22" fmla="*/ 109 w 197"/>
                <a:gd name="T23" fmla="*/ 66 h 132"/>
                <a:gd name="T24" fmla="*/ 136 w 197"/>
                <a:gd name="T25" fmla="*/ 106 h 132"/>
                <a:gd name="T26" fmla="*/ 169 w 197"/>
                <a:gd name="T27" fmla="*/ 106 h 132"/>
                <a:gd name="T28" fmla="*/ 169 w 197"/>
                <a:gd name="T29" fmla="*/ 92 h 132"/>
                <a:gd name="T30" fmla="*/ 197 w 197"/>
                <a:gd name="T31" fmla="*/ 111 h 132"/>
                <a:gd name="T32" fmla="*/ 169 w 197"/>
                <a:gd name="T33" fmla="*/ 132 h 132"/>
                <a:gd name="T34" fmla="*/ 169 w 197"/>
                <a:gd name="T35" fmla="*/ 117 h 132"/>
                <a:gd name="T36" fmla="*/ 123 w 197"/>
                <a:gd name="T37" fmla="*/ 117 h 132"/>
                <a:gd name="T38" fmla="*/ 98 w 197"/>
                <a:gd name="T39" fmla="*/ 80 h 132"/>
                <a:gd name="T40" fmla="*/ 74 w 197"/>
                <a:gd name="T41" fmla="*/ 118 h 132"/>
                <a:gd name="T42" fmla="*/ 28 w 197"/>
                <a:gd name="T43" fmla="*/ 118 h 132"/>
                <a:gd name="T44" fmla="*/ 28 w 197"/>
                <a:gd name="T45" fmla="*/ 132 h 132"/>
                <a:gd name="T46" fmla="*/ 0 w 197"/>
                <a:gd name="T47" fmla="*/ 111 h 132"/>
                <a:gd name="T48" fmla="*/ 28 w 197"/>
                <a:gd name="T49" fmla="*/ 92 h 132"/>
                <a:gd name="T50" fmla="*/ 28 w 197"/>
                <a:gd name="T51" fmla="*/ 106 h 132"/>
                <a:gd name="T52" fmla="*/ 60 w 197"/>
                <a:gd name="T53" fmla="*/ 106 h 132"/>
                <a:gd name="T54" fmla="*/ 88 w 197"/>
                <a:gd name="T55" fmla="*/ 66 h 132"/>
                <a:gd name="T56" fmla="*/ 60 w 197"/>
                <a:gd name="T57" fmla="*/ 27 h 132"/>
                <a:gd name="T58" fmla="*/ 28 w 197"/>
                <a:gd name="T59" fmla="*/ 27 h 132"/>
                <a:gd name="T60" fmla="*/ 28 w 197"/>
                <a:gd name="T61" fmla="*/ 40 h 132"/>
                <a:gd name="T62" fmla="*/ 0 w 197"/>
                <a:gd name="T63" fmla="*/ 21 h 132"/>
                <a:gd name="T64" fmla="*/ 28 w 197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2"/>
                <a:gd name="T101" fmla="*/ 197 w 197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2">
                  <a:moveTo>
                    <a:pt x="28" y="0"/>
                  </a:moveTo>
                  <a:lnTo>
                    <a:pt x="28" y="17"/>
                  </a:lnTo>
                  <a:lnTo>
                    <a:pt x="74" y="17"/>
                  </a:lnTo>
                  <a:lnTo>
                    <a:pt x="98" y="52"/>
                  </a:lnTo>
                  <a:lnTo>
                    <a:pt x="123" y="17"/>
                  </a:lnTo>
                  <a:lnTo>
                    <a:pt x="169" y="17"/>
                  </a:lnTo>
                  <a:lnTo>
                    <a:pt x="169" y="0"/>
                  </a:lnTo>
                  <a:lnTo>
                    <a:pt x="197" y="21"/>
                  </a:lnTo>
                  <a:lnTo>
                    <a:pt x="169" y="41"/>
                  </a:lnTo>
                  <a:lnTo>
                    <a:pt x="169" y="27"/>
                  </a:lnTo>
                  <a:lnTo>
                    <a:pt x="136" y="27"/>
                  </a:lnTo>
                  <a:lnTo>
                    <a:pt x="109" y="66"/>
                  </a:lnTo>
                  <a:lnTo>
                    <a:pt x="136" y="106"/>
                  </a:lnTo>
                  <a:lnTo>
                    <a:pt x="169" y="106"/>
                  </a:lnTo>
                  <a:lnTo>
                    <a:pt x="169" y="92"/>
                  </a:lnTo>
                  <a:lnTo>
                    <a:pt x="197" y="111"/>
                  </a:lnTo>
                  <a:lnTo>
                    <a:pt x="169" y="132"/>
                  </a:lnTo>
                  <a:lnTo>
                    <a:pt x="169" y="117"/>
                  </a:lnTo>
                  <a:lnTo>
                    <a:pt x="123" y="117"/>
                  </a:lnTo>
                  <a:lnTo>
                    <a:pt x="98" y="80"/>
                  </a:lnTo>
                  <a:lnTo>
                    <a:pt x="74" y="118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0" y="111"/>
                  </a:lnTo>
                  <a:lnTo>
                    <a:pt x="28" y="92"/>
                  </a:lnTo>
                  <a:lnTo>
                    <a:pt x="28" y="106"/>
                  </a:lnTo>
                  <a:lnTo>
                    <a:pt x="60" y="106"/>
                  </a:lnTo>
                  <a:lnTo>
                    <a:pt x="88" y="66"/>
                  </a:lnTo>
                  <a:lnTo>
                    <a:pt x="60" y="27"/>
                  </a:lnTo>
                  <a:lnTo>
                    <a:pt x="28" y="27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8" name="Freeform 95"/>
            <p:cNvSpPr>
              <a:spLocks/>
            </p:cNvSpPr>
            <p:nvPr/>
          </p:nvSpPr>
          <p:spPr bwMode="auto">
            <a:xfrm>
              <a:off x="2749" y="2133"/>
              <a:ext cx="197" cy="132"/>
            </a:xfrm>
            <a:custGeom>
              <a:avLst/>
              <a:gdLst>
                <a:gd name="T0" fmla="*/ 28 w 197"/>
                <a:gd name="T1" fmla="*/ 0 h 132"/>
                <a:gd name="T2" fmla="*/ 28 w 197"/>
                <a:gd name="T3" fmla="*/ 17 h 132"/>
                <a:gd name="T4" fmla="*/ 74 w 197"/>
                <a:gd name="T5" fmla="*/ 17 h 132"/>
                <a:gd name="T6" fmla="*/ 98 w 197"/>
                <a:gd name="T7" fmla="*/ 52 h 132"/>
                <a:gd name="T8" fmla="*/ 123 w 197"/>
                <a:gd name="T9" fmla="*/ 17 h 132"/>
                <a:gd name="T10" fmla="*/ 169 w 197"/>
                <a:gd name="T11" fmla="*/ 17 h 132"/>
                <a:gd name="T12" fmla="*/ 169 w 197"/>
                <a:gd name="T13" fmla="*/ 0 h 132"/>
                <a:gd name="T14" fmla="*/ 197 w 197"/>
                <a:gd name="T15" fmla="*/ 21 h 132"/>
                <a:gd name="T16" fmla="*/ 169 w 197"/>
                <a:gd name="T17" fmla="*/ 41 h 132"/>
                <a:gd name="T18" fmla="*/ 169 w 197"/>
                <a:gd name="T19" fmla="*/ 27 h 132"/>
                <a:gd name="T20" fmla="*/ 136 w 197"/>
                <a:gd name="T21" fmla="*/ 27 h 132"/>
                <a:gd name="T22" fmla="*/ 109 w 197"/>
                <a:gd name="T23" fmla="*/ 66 h 132"/>
                <a:gd name="T24" fmla="*/ 136 w 197"/>
                <a:gd name="T25" fmla="*/ 106 h 132"/>
                <a:gd name="T26" fmla="*/ 169 w 197"/>
                <a:gd name="T27" fmla="*/ 106 h 132"/>
                <a:gd name="T28" fmla="*/ 169 w 197"/>
                <a:gd name="T29" fmla="*/ 92 h 132"/>
                <a:gd name="T30" fmla="*/ 197 w 197"/>
                <a:gd name="T31" fmla="*/ 111 h 132"/>
                <a:gd name="T32" fmla="*/ 169 w 197"/>
                <a:gd name="T33" fmla="*/ 132 h 132"/>
                <a:gd name="T34" fmla="*/ 169 w 197"/>
                <a:gd name="T35" fmla="*/ 117 h 132"/>
                <a:gd name="T36" fmla="*/ 123 w 197"/>
                <a:gd name="T37" fmla="*/ 117 h 132"/>
                <a:gd name="T38" fmla="*/ 98 w 197"/>
                <a:gd name="T39" fmla="*/ 80 h 132"/>
                <a:gd name="T40" fmla="*/ 74 w 197"/>
                <a:gd name="T41" fmla="*/ 118 h 132"/>
                <a:gd name="T42" fmla="*/ 28 w 197"/>
                <a:gd name="T43" fmla="*/ 118 h 132"/>
                <a:gd name="T44" fmla="*/ 28 w 197"/>
                <a:gd name="T45" fmla="*/ 132 h 132"/>
                <a:gd name="T46" fmla="*/ 0 w 197"/>
                <a:gd name="T47" fmla="*/ 111 h 132"/>
                <a:gd name="T48" fmla="*/ 28 w 197"/>
                <a:gd name="T49" fmla="*/ 92 h 132"/>
                <a:gd name="T50" fmla="*/ 28 w 197"/>
                <a:gd name="T51" fmla="*/ 106 h 132"/>
                <a:gd name="T52" fmla="*/ 60 w 197"/>
                <a:gd name="T53" fmla="*/ 106 h 132"/>
                <a:gd name="T54" fmla="*/ 88 w 197"/>
                <a:gd name="T55" fmla="*/ 66 h 132"/>
                <a:gd name="T56" fmla="*/ 60 w 197"/>
                <a:gd name="T57" fmla="*/ 27 h 132"/>
                <a:gd name="T58" fmla="*/ 28 w 197"/>
                <a:gd name="T59" fmla="*/ 27 h 132"/>
                <a:gd name="T60" fmla="*/ 28 w 197"/>
                <a:gd name="T61" fmla="*/ 40 h 132"/>
                <a:gd name="T62" fmla="*/ 0 w 197"/>
                <a:gd name="T63" fmla="*/ 21 h 132"/>
                <a:gd name="T64" fmla="*/ 28 w 197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2"/>
                <a:gd name="T101" fmla="*/ 197 w 197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2">
                  <a:moveTo>
                    <a:pt x="28" y="0"/>
                  </a:moveTo>
                  <a:lnTo>
                    <a:pt x="28" y="17"/>
                  </a:lnTo>
                  <a:lnTo>
                    <a:pt x="74" y="17"/>
                  </a:lnTo>
                  <a:lnTo>
                    <a:pt x="98" y="52"/>
                  </a:lnTo>
                  <a:lnTo>
                    <a:pt x="123" y="17"/>
                  </a:lnTo>
                  <a:lnTo>
                    <a:pt x="169" y="17"/>
                  </a:lnTo>
                  <a:lnTo>
                    <a:pt x="169" y="0"/>
                  </a:lnTo>
                  <a:lnTo>
                    <a:pt x="197" y="21"/>
                  </a:lnTo>
                  <a:lnTo>
                    <a:pt x="169" y="41"/>
                  </a:lnTo>
                  <a:lnTo>
                    <a:pt x="169" y="27"/>
                  </a:lnTo>
                  <a:lnTo>
                    <a:pt x="136" y="27"/>
                  </a:lnTo>
                  <a:lnTo>
                    <a:pt x="109" y="66"/>
                  </a:lnTo>
                  <a:lnTo>
                    <a:pt x="136" y="106"/>
                  </a:lnTo>
                  <a:lnTo>
                    <a:pt x="169" y="106"/>
                  </a:lnTo>
                  <a:lnTo>
                    <a:pt x="169" y="92"/>
                  </a:lnTo>
                  <a:lnTo>
                    <a:pt x="197" y="111"/>
                  </a:lnTo>
                  <a:lnTo>
                    <a:pt x="169" y="132"/>
                  </a:lnTo>
                  <a:lnTo>
                    <a:pt x="169" y="117"/>
                  </a:lnTo>
                  <a:lnTo>
                    <a:pt x="123" y="117"/>
                  </a:lnTo>
                  <a:lnTo>
                    <a:pt x="98" y="80"/>
                  </a:lnTo>
                  <a:lnTo>
                    <a:pt x="74" y="118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0" y="111"/>
                  </a:lnTo>
                  <a:lnTo>
                    <a:pt x="28" y="92"/>
                  </a:lnTo>
                  <a:lnTo>
                    <a:pt x="28" y="106"/>
                  </a:lnTo>
                  <a:lnTo>
                    <a:pt x="60" y="106"/>
                  </a:lnTo>
                  <a:lnTo>
                    <a:pt x="88" y="66"/>
                  </a:lnTo>
                  <a:lnTo>
                    <a:pt x="60" y="27"/>
                  </a:lnTo>
                  <a:lnTo>
                    <a:pt x="28" y="27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9" name="Freeform 96"/>
            <p:cNvSpPr>
              <a:spLocks/>
            </p:cNvSpPr>
            <p:nvPr/>
          </p:nvSpPr>
          <p:spPr bwMode="auto">
            <a:xfrm>
              <a:off x="2751" y="2134"/>
              <a:ext cx="197" cy="132"/>
            </a:xfrm>
            <a:custGeom>
              <a:avLst/>
              <a:gdLst>
                <a:gd name="T0" fmla="*/ 28 w 197"/>
                <a:gd name="T1" fmla="*/ 0 h 132"/>
                <a:gd name="T2" fmla="*/ 28 w 197"/>
                <a:gd name="T3" fmla="*/ 17 h 132"/>
                <a:gd name="T4" fmla="*/ 74 w 197"/>
                <a:gd name="T5" fmla="*/ 17 h 132"/>
                <a:gd name="T6" fmla="*/ 97 w 197"/>
                <a:gd name="T7" fmla="*/ 52 h 132"/>
                <a:gd name="T8" fmla="*/ 123 w 197"/>
                <a:gd name="T9" fmla="*/ 17 h 132"/>
                <a:gd name="T10" fmla="*/ 168 w 197"/>
                <a:gd name="T11" fmla="*/ 17 h 132"/>
                <a:gd name="T12" fmla="*/ 168 w 197"/>
                <a:gd name="T13" fmla="*/ 0 h 132"/>
                <a:gd name="T14" fmla="*/ 197 w 197"/>
                <a:gd name="T15" fmla="*/ 21 h 132"/>
                <a:gd name="T16" fmla="*/ 168 w 197"/>
                <a:gd name="T17" fmla="*/ 42 h 132"/>
                <a:gd name="T18" fmla="*/ 168 w 197"/>
                <a:gd name="T19" fmla="*/ 27 h 132"/>
                <a:gd name="T20" fmla="*/ 135 w 197"/>
                <a:gd name="T21" fmla="*/ 27 h 132"/>
                <a:gd name="T22" fmla="*/ 108 w 197"/>
                <a:gd name="T23" fmla="*/ 66 h 132"/>
                <a:gd name="T24" fmla="*/ 135 w 197"/>
                <a:gd name="T25" fmla="*/ 107 h 132"/>
                <a:gd name="T26" fmla="*/ 168 w 197"/>
                <a:gd name="T27" fmla="*/ 107 h 132"/>
                <a:gd name="T28" fmla="*/ 168 w 197"/>
                <a:gd name="T29" fmla="*/ 92 h 132"/>
                <a:gd name="T30" fmla="*/ 197 w 197"/>
                <a:gd name="T31" fmla="*/ 112 h 132"/>
                <a:gd name="T32" fmla="*/ 168 w 197"/>
                <a:gd name="T33" fmla="*/ 132 h 132"/>
                <a:gd name="T34" fmla="*/ 168 w 197"/>
                <a:gd name="T35" fmla="*/ 117 h 132"/>
                <a:gd name="T36" fmla="*/ 123 w 197"/>
                <a:gd name="T37" fmla="*/ 117 h 132"/>
                <a:gd name="T38" fmla="*/ 97 w 197"/>
                <a:gd name="T39" fmla="*/ 81 h 132"/>
                <a:gd name="T40" fmla="*/ 74 w 197"/>
                <a:gd name="T41" fmla="*/ 118 h 132"/>
                <a:gd name="T42" fmla="*/ 28 w 197"/>
                <a:gd name="T43" fmla="*/ 118 h 132"/>
                <a:gd name="T44" fmla="*/ 28 w 197"/>
                <a:gd name="T45" fmla="*/ 132 h 132"/>
                <a:gd name="T46" fmla="*/ 0 w 197"/>
                <a:gd name="T47" fmla="*/ 112 h 132"/>
                <a:gd name="T48" fmla="*/ 28 w 197"/>
                <a:gd name="T49" fmla="*/ 92 h 132"/>
                <a:gd name="T50" fmla="*/ 28 w 197"/>
                <a:gd name="T51" fmla="*/ 107 h 132"/>
                <a:gd name="T52" fmla="*/ 59 w 197"/>
                <a:gd name="T53" fmla="*/ 107 h 132"/>
                <a:gd name="T54" fmla="*/ 88 w 197"/>
                <a:gd name="T55" fmla="*/ 66 h 132"/>
                <a:gd name="T56" fmla="*/ 59 w 197"/>
                <a:gd name="T57" fmla="*/ 27 h 132"/>
                <a:gd name="T58" fmla="*/ 28 w 197"/>
                <a:gd name="T59" fmla="*/ 27 h 132"/>
                <a:gd name="T60" fmla="*/ 28 w 197"/>
                <a:gd name="T61" fmla="*/ 40 h 132"/>
                <a:gd name="T62" fmla="*/ 0 w 197"/>
                <a:gd name="T63" fmla="*/ 21 h 132"/>
                <a:gd name="T64" fmla="*/ 28 w 197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2"/>
                <a:gd name="T101" fmla="*/ 197 w 197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2">
                  <a:moveTo>
                    <a:pt x="28" y="0"/>
                  </a:moveTo>
                  <a:lnTo>
                    <a:pt x="28" y="17"/>
                  </a:lnTo>
                  <a:lnTo>
                    <a:pt x="74" y="17"/>
                  </a:lnTo>
                  <a:lnTo>
                    <a:pt x="97" y="52"/>
                  </a:lnTo>
                  <a:lnTo>
                    <a:pt x="123" y="17"/>
                  </a:lnTo>
                  <a:lnTo>
                    <a:pt x="168" y="17"/>
                  </a:lnTo>
                  <a:lnTo>
                    <a:pt x="168" y="0"/>
                  </a:lnTo>
                  <a:lnTo>
                    <a:pt x="197" y="21"/>
                  </a:lnTo>
                  <a:lnTo>
                    <a:pt x="168" y="42"/>
                  </a:lnTo>
                  <a:lnTo>
                    <a:pt x="168" y="27"/>
                  </a:lnTo>
                  <a:lnTo>
                    <a:pt x="135" y="27"/>
                  </a:lnTo>
                  <a:lnTo>
                    <a:pt x="108" y="66"/>
                  </a:lnTo>
                  <a:lnTo>
                    <a:pt x="135" y="107"/>
                  </a:lnTo>
                  <a:lnTo>
                    <a:pt x="168" y="107"/>
                  </a:lnTo>
                  <a:lnTo>
                    <a:pt x="168" y="92"/>
                  </a:lnTo>
                  <a:lnTo>
                    <a:pt x="197" y="112"/>
                  </a:lnTo>
                  <a:lnTo>
                    <a:pt x="168" y="132"/>
                  </a:lnTo>
                  <a:lnTo>
                    <a:pt x="168" y="117"/>
                  </a:lnTo>
                  <a:lnTo>
                    <a:pt x="123" y="117"/>
                  </a:lnTo>
                  <a:lnTo>
                    <a:pt x="97" y="81"/>
                  </a:lnTo>
                  <a:lnTo>
                    <a:pt x="74" y="118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0" y="112"/>
                  </a:lnTo>
                  <a:lnTo>
                    <a:pt x="28" y="92"/>
                  </a:lnTo>
                  <a:lnTo>
                    <a:pt x="28" y="107"/>
                  </a:lnTo>
                  <a:lnTo>
                    <a:pt x="59" y="107"/>
                  </a:lnTo>
                  <a:lnTo>
                    <a:pt x="88" y="66"/>
                  </a:lnTo>
                  <a:lnTo>
                    <a:pt x="59" y="27"/>
                  </a:lnTo>
                  <a:lnTo>
                    <a:pt x="28" y="27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" name="Freeform 97"/>
            <p:cNvSpPr>
              <a:spLocks/>
            </p:cNvSpPr>
            <p:nvPr/>
          </p:nvSpPr>
          <p:spPr bwMode="auto">
            <a:xfrm>
              <a:off x="2751" y="2134"/>
              <a:ext cx="197" cy="132"/>
            </a:xfrm>
            <a:custGeom>
              <a:avLst/>
              <a:gdLst>
                <a:gd name="T0" fmla="*/ 28 w 197"/>
                <a:gd name="T1" fmla="*/ 0 h 132"/>
                <a:gd name="T2" fmla="*/ 28 w 197"/>
                <a:gd name="T3" fmla="*/ 17 h 132"/>
                <a:gd name="T4" fmla="*/ 74 w 197"/>
                <a:gd name="T5" fmla="*/ 17 h 132"/>
                <a:gd name="T6" fmla="*/ 97 w 197"/>
                <a:gd name="T7" fmla="*/ 52 h 132"/>
                <a:gd name="T8" fmla="*/ 123 w 197"/>
                <a:gd name="T9" fmla="*/ 17 h 132"/>
                <a:gd name="T10" fmla="*/ 168 w 197"/>
                <a:gd name="T11" fmla="*/ 17 h 132"/>
                <a:gd name="T12" fmla="*/ 168 w 197"/>
                <a:gd name="T13" fmla="*/ 0 h 132"/>
                <a:gd name="T14" fmla="*/ 197 w 197"/>
                <a:gd name="T15" fmla="*/ 21 h 132"/>
                <a:gd name="T16" fmla="*/ 168 w 197"/>
                <a:gd name="T17" fmla="*/ 42 h 132"/>
                <a:gd name="T18" fmla="*/ 168 w 197"/>
                <a:gd name="T19" fmla="*/ 27 h 132"/>
                <a:gd name="T20" fmla="*/ 135 w 197"/>
                <a:gd name="T21" fmla="*/ 27 h 132"/>
                <a:gd name="T22" fmla="*/ 108 w 197"/>
                <a:gd name="T23" fmla="*/ 66 h 132"/>
                <a:gd name="T24" fmla="*/ 135 w 197"/>
                <a:gd name="T25" fmla="*/ 107 h 132"/>
                <a:gd name="T26" fmla="*/ 168 w 197"/>
                <a:gd name="T27" fmla="*/ 107 h 132"/>
                <a:gd name="T28" fmla="*/ 168 w 197"/>
                <a:gd name="T29" fmla="*/ 92 h 132"/>
                <a:gd name="T30" fmla="*/ 197 w 197"/>
                <a:gd name="T31" fmla="*/ 112 h 132"/>
                <a:gd name="T32" fmla="*/ 168 w 197"/>
                <a:gd name="T33" fmla="*/ 132 h 132"/>
                <a:gd name="T34" fmla="*/ 168 w 197"/>
                <a:gd name="T35" fmla="*/ 117 h 132"/>
                <a:gd name="T36" fmla="*/ 123 w 197"/>
                <a:gd name="T37" fmla="*/ 117 h 132"/>
                <a:gd name="T38" fmla="*/ 97 w 197"/>
                <a:gd name="T39" fmla="*/ 81 h 132"/>
                <a:gd name="T40" fmla="*/ 74 w 197"/>
                <a:gd name="T41" fmla="*/ 118 h 132"/>
                <a:gd name="T42" fmla="*/ 28 w 197"/>
                <a:gd name="T43" fmla="*/ 118 h 132"/>
                <a:gd name="T44" fmla="*/ 28 w 197"/>
                <a:gd name="T45" fmla="*/ 132 h 132"/>
                <a:gd name="T46" fmla="*/ 0 w 197"/>
                <a:gd name="T47" fmla="*/ 112 h 132"/>
                <a:gd name="T48" fmla="*/ 28 w 197"/>
                <a:gd name="T49" fmla="*/ 92 h 132"/>
                <a:gd name="T50" fmla="*/ 28 w 197"/>
                <a:gd name="T51" fmla="*/ 107 h 132"/>
                <a:gd name="T52" fmla="*/ 59 w 197"/>
                <a:gd name="T53" fmla="*/ 107 h 132"/>
                <a:gd name="T54" fmla="*/ 88 w 197"/>
                <a:gd name="T55" fmla="*/ 66 h 132"/>
                <a:gd name="T56" fmla="*/ 59 w 197"/>
                <a:gd name="T57" fmla="*/ 27 h 132"/>
                <a:gd name="T58" fmla="*/ 28 w 197"/>
                <a:gd name="T59" fmla="*/ 27 h 132"/>
                <a:gd name="T60" fmla="*/ 28 w 197"/>
                <a:gd name="T61" fmla="*/ 40 h 132"/>
                <a:gd name="T62" fmla="*/ 0 w 197"/>
                <a:gd name="T63" fmla="*/ 21 h 132"/>
                <a:gd name="T64" fmla="*/ 28 w 197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2"/>
                <a:gd name="T101" fmla="*/ 197 w 197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2">
                  <a:moveTo>
                    <a:pt x="28" y="0"/>
                  </a:moveTo>
                  <a:lnTo>
                    <a:pt x="28" y="17"/>
                  </a:lnTo>
                  <a:lnTo>
                    <a:pt x="74" y="17"/>
                  </a:lnTo>
                  <a:lnTo>
                    <a:pt x="97" y="52"/>
                  </a:lnTo>
                  <a:lnTo>
                    <a:pt x="123" y="17"/>
                  </a:lnTo>
                  <a:lnTo>
                    <a:pt x="168" y="17"/>
                  </a:lnTo>
                  <a:lnTo>
                    <a:pt x="168" y="0"/>
                  </a:lnTo>
                  <a:lnTo>
                    <a:pt x="197" y="21"/>
                  </a:lnTo>
                  <a:lnTo>
                    <a:pt x="168" y="42"/>
                  </a:lnTo>
                  <a:lnTo>
                    <a:pt x="168" y="27"/>
                  </a:lnTo>
                  <a:lnTo>
                    <a:pt x="135" y="27"/>
                  </a:lnTo>
                  <a:lnTo>
                    <a:pt x="108" y="66"/>
                  </a:lnTo>
                  <a:lnTo>
                    <a:pt x="135" y="107"/>
                  </a:lnTo>
                  <a:lnTo>
                    <a:pt x="168" y="107"/>
                  </a:lnTo>
                  <a:lnTo>
                    <a:pt x="168" y="92"/>
                  </a:lnTo>
                  <a:lnTo>
                    <a:pt x="197" y="112"/>
                  </a:lnTo>
                  <a:lnTo>
                    <a:pt x="168" y="132"/>
                  </a:lnTo>
                  <a:lnTo>
                    <a:pt x="168" y="117"/>
                  </a:lnTo>
                  <a:lnTo>
                    <a:pt x="123" y="117"/>
                  </a:lnTo>
                  <a:lnTo>
                    <a:pt x="97" y="81"/>
                  </a:lnTo>
                  <a:lnTo>
                    <a:pt x="74" y="118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0" y="112"/>
                  </a:lnTo>
                  <a:lnTo>
                    <a:pt x="28" y="92"/>
                  </a:lnTo>
                  <a:lnTo>
                    <a:pt x="28" y="107"/>
                  </a:lnTo>
                  <a:lnTo>
                    <a:pt x="59" y="107"/>
                  </a:lnTo>
                  <a:lnTo>
                    <a:pt x="88" y="66"/>
                  </a:lnTo>
                  <a:lnTo>
                    <a:pt x="59" y="27"/>
                  </a:lnTo>
                  <a:lnTo>
                    <a:pt x="28" y="27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75" name="Freeform 152"/>
          <p:cNvSpPr>
            <a:spLocks/>
          </p:cNvSpPr>
          <p:nvPr/>
        </p:nvSpPr>
        <p:spPr bwMode="auto">
          <a:xfrm rot="13926860" flipV="1">
            <a:off x="3958930" y="3310635"/>
            <a:ext cx="523744" cy="810875"/>
          </a:xfrm>
          <a:custGeom>
            <a:avLst/>
            <a:gdLst>
              <a:gd name="T0" fmla="*/ 2147483647 w 10000"/>
              <a:gd name="T1" fmla="*/ 0 h 10000"/>
              <a:gd name="T2" fmla="*/ 0 w 10000"/>
              <a:gd name="T3" fmla="*/ 2147483647 h 10000"/>
              <a:gd name="T4" fmla="*/ 0 60000 65536"/>
              <a:gd name="T5" fmla="*/ 0 60000 65536"/>
              <a:gd name="T6" fmla="*/ 0 w 10000"/>
              <a:gd name="T7" fmla="*/ 0 h 10000"/>
              <a:gd name="T8" fmla="*/ 10000 w 10000"/>
              <a:gd name="T9" fmla="*/ 10000 h 10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00" h="10000">
                <a:moveTo>
                  <a:pt x="10000" y="0"/>
                </a:moveTo>
                <a:lnTo>
                  <a:pt x="0" y="10000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276" name="Group 45"/>
          <p:cNvGrpSpPr>
            <a:grpSpLocks/>
          </p:cNvGrpSpPr>
          <p:nvPr/>
        </p:nvGrpSpPr>
        <p:grpSpPr bwMode="auto">
          <a:xfrm>
            <a:off x="3924069" y="4043014"/>
            <a:ext cx="379412" cy="400050"/>
            <a:chOff x="2719" y="2056"/>
            <a:chExt cx="267" cy="230"/>
          </a:xfrm>
        </p:grpSpPr>
        <p:sp>
          <p:nvSpPr>
            <p:cNvPr id="307" name="Oval 46"/>
            <p:cNvSpPr>
              <a:spLocks noChangeArrowheads="1"/>
            </p:cNvSpPr>
            <p:nvPr/>
          </p:nvSpPr>
          <p:spPr bwMode="auto">
            <a:xfrm>
              <a:off x="2727" y="2216"/>
              <a:ext cx="254" cy="70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08" name="Rectangle 47"/>
            <p:cNvSpPr>
              <a:spLocks noChangeArrowheads="1"/>
            </p:cNvSpPr>
            <p:nvPr/>
          </p:nvSpPr>
          <p:spPr bwMode="auto">
            <a:xfrm>
              <a:off x="2727" y="2098"/>
              <a:ext cx="258" cy="1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09" name="Rectangle 48"/>
            <p:cNvSpPr>
              <a:spLocks noChangeArrowheads="1"/>
            </p:cNvSpPr>
            <p:nvPr/>
          </p:nvSpPr>
          <p:spPr bwMode="auto">
            <a:xfrm>
              <a:off x="2727" y="2098"/>
              <a:ext cx="258" cy="1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10" name="Oval 49"/>
            <p:cNvSpPr>
              <a:spLocks noChangeArrowheads="1"/>
            </p:cNvSpPr>
            <p:nvPr/>
          </p:nvSpPr>
          <p:spPr bwMode="auto">
            <a:xfrm>
              <a:off x="2727" y="2062"/>
              <a:ext cx="254" cy="6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11" name="Freeform 50"/>
            <p:cNvSpPr>
              <a:spLocks/>
            </p:cNvSpPr>
            <p:nvPr/>
          </p:nvSpPr>
          <p:spPr bwMode="auto">
            <a:xfrm>
              <a:off x="2859" y="2071"/>
              <a:ext cx="85" cy="23"/>
            </a:xfrm>
            <a:custGeom>
              <a:avLst/>
              <a:gdLst>
                <a:gd name="T0" fmla="*/ 0 w 85"/>
                <a:gd name="T1" fmla="*/ 18 h 23"/>
                <a:gd name="T2" fmla="*/ 19 w 85"/>
                <a:gd name="T3" fmla="*/ 23 h 23"/>
                <a:gd name="T4" fmla="*/ 65 w 85"/>
                <a:gd name="T5" fmla="*/ 7 h 23"/>
                <a:gd name="T6" fmla="*/ 85 w 85"/>
                <a:gd name="T7" fmla="*/ 13 h 23"/>
                <a:gd name="T8" fmla="*/ 74 w 85"/>
                <a:gd name="T9" fmla="*/ 0 h 23"/>
                <a:gd name="T10" fmla="*/ 21 w 85"/>
                <a:gd name="T11" fmla="*/ 0 h 23"/>
                <a:gd name="T12" fmla="*/ 43 w 85"/>
                <a:gd name="T13" fmla="*/ 4 h 23"/>
                <a:gd name="T14" fmla="*/ 0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18"/>
                  </a:moveTo>
                  <a:lnTo>
                    <a:pt x="19" y="23"/>
                  </a:lnTo>
                  <a:lnTo>
                    <a:pt x="65" y="7"/>
                  </a:lnTo>
                  <a:lnTo>
                    <a:pt x="85" y="13"/>
                  </a:lnTo>
                  <a:lnTo>
                    <a:pt x="74" y="0"/>
                  </a:lnTo>
                  <a:lnTo>
                    <a:pt x="21" y="0"/>
                  </a:lnTo>
                  <a:lnTo>
                    <a:pt x="43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2" name="Freeform 51"/>
            <p:cNvSpPr>
              <a:spLocks/>
            </p:cNvSpPr>
            <p:nvPr/>
          </p:nvSpPr>
          <p:spPr bwMode="auto">
            <a:xfrm>
              <a:off x="2859" y="2071"/>
              <a:ext cx="85" cy="23"/>
            </a:xfrm>
            <a:custGeom>
              <a:avLst/>
              <a:gdLst>
                <a:gd name="T0" fmla="*/ 0 w 85"/>
                <a:gd name="T1" fmla="*/ 18 h 23"/>
                <a:gd name="T2" fmla="*/ 19 w 85"/>
                <a:gd name="T3" fmla="*/ 23 h 23"/>
                <a:gd name="T4" fmla="*/ 65 w 85"/>
                <a:gd name="T5" fmla="*/ 7 h 23"/>
                <a:gd name="T6" fmla="*/ 85 w 85"/>
                <a:gd name="T7" fmla="*/ 13 h 23"/>
                <a:gd name="T8" fmla="*/ 74 w 85"/>
                <a:gd name="T9" fmla="*/ 0 h 23"/>
                <a:gd name="T10" fmla="*/ 21 w 85"/>
                <a:gd name="T11" fmla="*/ 0 h 23"/>
                <a:gd name="T12" fmla="*/ 43 w 85"/>
                <a:gd name="T13" fmla="*/ 4 h 23"/>
                <a:gd name="T14" fmla="*/ 0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18"/>
                  </a:moveTo>
                  <a:lnTo>
                    <a:pt x="19" y="23"/>
                  </a:lnTo>
                  <a:lnTo>
                    <a:pt x="65" y="7"/>
                  </a:lnTo>
                  <a:lnTo>
                    <a:pt x="85" y="13"/>
                  </a:lnTo>
                  <a:lnTo>
                    <a:pt x="74" y="0"/>
                  </a:lnTo>
                  <a:lnTo>
                    <a:pt x="21" y="0"/>
                  </a:lnTo>
                  <a:lnTo>
                    <a:pt x="43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3" name="Freeform 52"/>
            <p:cNvSpPr>
              <a:spLocks/>
            </p:cNvSpPr>
            <p:nvPr/>
          </p:nvSpPr>
          <p:spPr bwMode="auto">
            <a:xfrm>
              <a:off x="2766" y="2098"/>
              <a:ext cx="85" cy="24"/>
            </a:xfrm>
            <a:custGeom>
              <a:avLst/>
              <a:gdLst>
                <a:gd name="T0" fmla="*/ 85 w 85"/>
                <a:gd name="T1" fmla="*/ 5 h 24"/>
                <a:gd name="T2" fmla="*/ 67 w 85"/>
                <a:gd name="T3" fmla="*/ 0 h 24"/>
                <a:gd name="T4" fmla="*/ 22 w 85"/>
                <a:gd name="T5" fmla="*/ 15 h 24"/>
                <a:gd name="T6" fmla="*/ 0 w 85"/>
                <a:gd name="T7" fmla="*/ 10 h 24"/>
                <a:gd name="T8" fmla="*/ 11 w 85"/>
                <a:gd name="T9" fmla="*/ 24 h 24"/>
                <a:gd name="T10" fmla="*/ 67 w 85"/>
                <a:gd name="T11" fmla="*/ 24 h 24"/>
                <a:gd name="T12" fmla="*/ 43 w 85"/>
                <a:gd name="T13" fmla="*/ 19 h 24"/>
                <a:gd name="T14" fmla="*/ 85 w 85"/>
                <a:gd name="T15" fmla="*/ 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85" y="5"/>
                  </a:moveTo>
                  <a:lnTo>
                    <a:pt x="67" y="0"/>
                  </a:lnTo>
                  <a:lnTo>
                    <a:pt x="22" y="15"/>
                  </a:lnTo>
                  <a:lnTo>
                    <a:pt x="0" y="10"/>
                  </a:lnTo>
                  <a:lnTo>
                    <a:pt x="11" y="24"/>
                  </a:lnTo>
                  <a:lnTo>
                    <a:pt x="67" y="24"/>
                  </a:lnTo>
                  <a:lnTo>
                    <a:pt x="43" y="19"/>
                  </a:lnTo>
                  <a:lnTo>
                    <a:pt x="8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4" name="Freeform 53"/>
            <p:cNvSpPr>
              <a:spLocks/>
            </p:cNvSpPr>
            <p:nvPr/>
          </p:nvSpPr>
          <p:spPr bwMode="auto">
            <a:xfrm>
              <a:off x="2766" y="2098"/>
              <a:ext cx="85" cy="24"/>
            </a:xfrm>
            <a:custGeom>
              <a:avLst/>
              <a:gdLst>
                <a:gd name="T0" fmla="*/ 85 w 85"/>
                <a:gd name="T1" fmla="*/ 5 h 24"/>
                <a:gd name="T2" fmla="*/ 67 w 85"/>
                <a:gd name="T3" fmla="*/ 0 h 24"/>
                <a:gd name="T4" fmla="*/ 22 w 85"/>
                <a:gd name="T5" fmla="*/ 15 h 24"/>
                <a:gd name="T6" fmla="*/ 0 w 85"/>
                <a:gd name="T7" fmla="*/ 10 h 24"/>
                <a:gd name="T8" fmla="*/ 11 w 85"/>
                <a:gd name="T9" fmla="*/ 24 h 24"/>
                <a:gd name="T10" fmla="*/ 67 w 85"/>
                <a:gd name="T11" fmla="*/ 24 h 24"/>
                <a:gd name="T12" fmla="*/ 43 w 85"/>
                <a:gd name="T13" fmla="*/ 19 h 24"/>
                <a:gd name="T14" fmla="*/ 85 w 85"/>
                <a:gd name="T15" fmla="*/ 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85" y="5"/>
                  </a:moveTo>
                  <a:lnTo>
                    <a:pt x="67" y="0"/>
                  </a:lnTo>
                  <a:lnTo>
                    <a:pt x="22" y="15"/>
                  </a:lnTo>
                  <a:lnTo>
                    <a:pt x="0" y="10"/>
                  </a:lnTo>
                  <a:lnTo>
                    <a:pt x="11" y="24"/>
                  </a:lnTo>
                  <a:lnTo>
                    <a:pt x="67" y="24"/>
                  </a:lnTo>
                  <a:lnTo>
                    <a:pt x="43" y="19"/>
                  </a:lnTo>
                  <a:lnTo>
                    <a:pt x="8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5" name="Freeform 54"/>
            <p:cNvSpPr>
              <a:spLocks/>
            </p:cNvSpPr>
            <p:nvPr/>
          </p:nvSpPr>
          <p:spPr bwMode="auto">
            <a:xfrm>
              <a:off x="2771" y="2069"/>
              <a:ext cx="85" cy="24"/>
            </a:xfrm>
            <a:custGeom>
              <a:avLst/>
              <a:gdLst>
                <a:gd name="T0" fmla="*/ 0 w 85"/>
                <a:gd name="T1" fmla="*/ 6 h 24"/>
                <a:gd name="T2" fmla="*/ 19 w 85"/>
                <a:gd name="T3" fmla="*/ 0 h 24"/>
                <a:gd name="T4" fmla="*/ 65 w 85"/>
                <a:gd name="T5" fmla="*/ 15 h 24"/>
                <a:gd name="T6" fmla="*/ 85 w 85"/>
                <a:gd name="T7" fmla="*/ 11 h 24"/>
                <a:gd name="T8" fmla="*/ 74 w 85"/>
                <a:gd name="T9" fmla="*/ 24 h 24"/>
                <a:gd name="T10" fmla="*/ 21 w 85"/>
                <a:gd name="T11" fmla="*/ 24 h 24"/>
                <a:gd name="T12" fmla="*/ 43 w 85"/>
                <a:gd name="T13" fmla="*/ 20 h 24"/>
                <a:gd name="T14" fmla="*/ 0 w 85"/>
                <a:gd name="T15" fmla="*/ 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0" y="6"/>
                  </a:moveTo>
                  <a:lnTo>
                    <a:pt x="19" y="0"/>
                  </a:lnTo>
                  <a:lnTo>
                    <a:pt x="65" y="15"/>
                  </a:lnTo>
                  <a:lnTo>
                    <a:pt x="85" y="11"/>
                  </a:lnTo>
                  <a:lnTo>
                    <a:pt x="74" y="24"/>
                  </a:lnTo>
                  <a:lnTo>
                    <a:pt x="21" y="24"/>
                  </a:lnTo>
                  <a:lnTo>
                    <a:pt x="43" y="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6" name="Freeform 55"/>
            <p:cNvSpPr>
              <a:spLocks/>
            </p:cNvSpPr>
            <p:nvPr/>
          </p:nvSpPr>
          <p:spPr bwMode="auto">
            <a:xfrm>
              <a:off x="2771" y="2069"/>
              <a:ext cx="85" cy="24"/>
            </a:xfrm>
            <a:custGeom>
              <a:avLst/>
              <a:gdLst>
                <a:gd name="T0" fmla="*/ 0 w 85"/>
                <a:gd name="T1" fmla="*/ 6 h 24"/>
                <a:gd name="T2" fmla="*/ 19 w 85"/>
                <a:gd name="T3" fmla="*/ 0 h 24"/>
                <a:gd name="T4" fmla="*/ 65 w 85"/>
                <a:gd name="T5" fmla="*/ 15 h 24"/>
                <a:gd name="T6" fmla="*/ 85 w 85"/>
                <a:gd name="T7" fmla="*/ 11 h 24"/>
                <a:gd name="T8" fmla="*/ 74 w 85"/>
                <a:gd name="T9" fmla="*/ 24 h 24"/>
                <a:gd name="T10" fmla="*/ 21 w 85"/>
                <a:gd name="T11" fmla="*/ 24 h 24"/>
                <a:gd name="T12" fmla="*/ 43 w 85"/>
                <a:gd name="T13" fmla="*/ 20 h 24"/>
                <a:gd name="T14" fmla="*/ 0 w 85"/>
                <a:gd name="T15" fmla="*/ 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0" y="6"/>
                  </a:moveTo>
                  <a:lnTo>
                    <a:pt x="19" y="0"/>
                  </a:lnTo>
                  <a:lnTo>
                    <a:pt x="65" y="15"/>
                  </a:lnTo>
                  <a:lnTo>
                    <a:pt x="85" y="11"/>
                  </a:lnTo>
                  <a:lnTo>
                    <a:pt x="74" y="24"/>
                  </a:lnTo>
                  <a:lnTo>
                    <a:pt x="21" y="24"/>
                  </a:lnTo>
                  <a:lnTo>
                    <a:pt x="43" y="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7" name="Freeform 56"/>
            <p:cNvSpPr>
              <a:spLocks/>
            </p:cNvSpPr>
            <p:nvPr/>
          </p:nvSpPr>
          <p:spPr bwMode="auto">
            <a:xfrm>
              <a:off x="2856" y="2100"/>
              <a:ext cx="85" cy="24"/>
            </a:xfrm>
            <a:custGeom>
              <a:avLst/>
              <a:gdLst>
                <a:gd name="T0" fmla="*/ 85 w 85"/>
                <a:gd name="T1" fmla="*/ 19 h 24"/>
                <a:gd name="T2" fmla="*/ 66 w 85"/>
                <a:gd name="T3" fmla="*/ 24 h 24"/>
                <a:gd name="T4" fmla="*/ 22 w 85"/>
                <a:gd name="T5" fmla="*/ 8 h 24"/>
                <a:gd name="T6" fmla="*/ 0 w 85"/>
                <a:gd name="T7" fmla="*/ 13 h 24"/>
                <a:gd name="T8" fmla="*/ 11 w 85"/>
                <a:gd name="T9" fmla="*/ 0 h 24"/>
                <a:gd name="T10" fmla="*/ 66 w 85"/>
                <a:gd name="T11" fmla="*/ 0 h 24"/>
                <a:gd name="T12" fmla="*/ 43 w 85"/>
                <a:gd name="T13" fmla="*/ 4 h 24"/>
                <a:gd name="T14" fmla="*/ 85 w 85"/>
                <a:gd name="T15" fmla="*/ 19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85" y="19"/>
                  </a:moveTo>
                  <a:lnTo>
                    <a:pt x="66" y="24"/>
                  </a:lnTo>
                  <a:lnTo>
                    <a:pt x="22" y="8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3" y="4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8" name="Freeform 57"/>
            <p:cNvSpPr>
              <a:spLocks/>
            </p:cNvSpPr>
            <p:nvPr/>
          </p:nvSpPr>
          <p:spPr bwMode="auto">
            <a:xfrm>
              <a:off x="2856" y="2100"/>
              <a:ext cx="85" cy="24"/>
            </a:xfrm>
            <a:custGeom>
              <a:avLst/>
              <a:gdLst>
                <a:gd name="T0" fmla="*/ 85 w 85"/>
                <a:gd name="T1" fmla="*/ 19 h 24"/>
                <a:gd name="T2" fmla="*/ 66 w 85"/>
                <a:gd name="T3" fmla="*/ 24 h 24"/>
                <a:gd name="T4" fmla="*/ 22 w 85"/>
                <a:gd name="T5" fmla="*/ 8 h 24"/>
                <a:gd name="T6" fmla="*/ 0 w 85"/>
                <a:gd name="T7" fmla="*/ 13 h 24"/>
                <a:gd name="T8" fmla="*/ 11 w 85"/>
                <a:gd name="T9" fmla="*/ 0 h 24"/>
                <a:gd name="T10" fmla="*/ 66 w 85"/>
                <a:gd name="T11" fmla="*/ 0 h 24"/>
                <a:gd name="T12" fmla="*/ 43 w 85"/>
                <a:gd name="T13" fmla="*/ 4 h 24"/>
                <a:gd name="T14" fmla="*/ 85 w 85"/>
                <a:gd name="T15" fmla="*/ 19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85" y="19"/>
                  </a:moveTo>
                  <a:lnTo>
                    <a:pt x="66" y="24"/>
                  </a:lnTo>
                  <a:lnTo>
                    <a:pt x="22" y="8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3" y="4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9" name="Freeform 58"/>
            <p:cNvSpPr>
              <a:spLocks/>
            </p:cNvSpPr>
            <p:nvPr/>
          </p:nvSpPr>
          <p:spPr bwMode="auto">
            <a:xfrm>
              <a:off x="2861" y="2072"/>
              <a:ext cx="85" cy="23"/>
            </a:xfrm>
            <a:custGeom>
              <a:avLst/>
              <a:gdLst>
                <a:gd name="T0" fmla="*/ 0 w 85"/>
                <a:gd name="T1" fmla="*/ 18 h 23"/>
                <a:gd name="T2" fmla="*/ 19 w 85"/>
                <a:gd name="T3" fmla="*/ 23 h 23"/>
                <a:gd name="T4" fmla="*/ 65 w 85"/>
                <a:gd name="T5" fmla="*/ 8 h 23"/>
                <a:gd name="T6" fmla="*/ 85 w 85"/>
                <a:gd name="T7" fmla="*/ 13 h 23"/>
                <a:gd name="T8" fmla="*/ 74 w 85"/>
                <a:gd name="T9" fmla="*/ 0 h 23"/>
                <a:gd name="T10" fmla="*/ 20 w 85"/>
                <a:gd name="T11" fmla="*/ 0 h 23"/>
                <a:gd name="T12" fmla="*/ 42 w 85"/>
                <a:gd name="T13" fmla="*/ 4 h 23"/>
                <a:gd name="T14" fmla="*/ 0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18"/>
                  </a:moveTo>
                  <a:lnTo>
                    <a:pt x="19" y="23"/>
                  </a:lnTo>
                  <a:lnTo>
                    <a:pt x="65" y="8"/>
                  </a:lnTo>
                  <a:lnTo>
                    <a:pt x="85" y="13"/>
                  </a:lnTo>
                  <a:lnTo>
                    <a:pt x="74" y="0"/>
                  </a:lnTo>
                  <a:lnTo>
                    <a:pt x="20" y="0"/>
                  </a:lnTo>
                  <a:lnTo>
                    <a:pt x="42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0" name="Freeform 59"/>
            <p:cNvSpPr>
              <a:spLocks/>
            </p:cNvSpPr>
            <p:nvPr/>
          </p:nvSpPr>
          <p:spPr bwMode="auto">
            <a:xfrm>
              <a:off x="2861" y="2072"/>
              <a:ext cx="85" cy="23"/>
            </a:xfrm>
            <a:custGeom>
              <a:avLst/>
              <a:gdLst>
                <a:gd name="T0" fmla="*/ 0 w 85"/>
                <a:gd name="T1" fmla="*/ 18 h 23"/>
                <a:gd name="T2" fmla="*/ 19 w 85"/>
                <a:gd name="T3" fmla="*/ 23 h 23"/>
                <a:gd name="T4" fmla="*/ 65 w 85"/>
                <a:gd name="T5" fmla="*/ 8 h 23"/>
                <a:gd name="T6" fmla="*/ 85 w 85"/>
                <a:gd name="T7" fmla="*/ 13 h 23"/>
                <a:gd name="T8" fmla="*/ 74 w 85"/>
                <a:gd name="T9" fmla="*/ 0 h 23"/>
                <a:gd name="T10" fmla="*/ 20 w 85"/>
                <a:gd name="T11" fmla="*/ 0 h 23"/>
                <a:gd name="T12" fmla="*/ 42 w 85"/>
                <a:gd name="T13" fmla="*/ 4 h 23"/>
                <a:gd name="T14" fmla="*/ 0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18"/>
                  </a:moveTo>
                  <a:lnTo>
                    <a:pt x="19" y="23"/>
                  </a:lnTo>
                  <a:lnTo>
                    <a:pt x="65" y="8"/>
                  </a:lnTo>
                  <a:lnTo>
                    <a:pt x="85" y="13"/>
                  </a:lnTo>
                  <a:lnTo>
                    <a:pt x="74" y="0"/>
                  </a:lnTo>
                  <a:lnTo>
                    <a:pt x="20" y="0"/>
                  </a:lnTo>
                  <a:lnTo>
                    <a:pt x="42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1" name="Freeform 60"/>
            <p:cNvSpPr>
              <a:spLocks/>
            </p:cNvSpPr>
            <p:nvPr/>
          </p:nvSpPr>
          <p:spPr bwMode="auto">
            <a:xfrm>
              <a:off x="2768" y="2099"/>
              <a:ext cx="85" cy="25"/>
            </a:xfrm>
            <a:custGeom>
              <a:avLst/>
              <a:gdLst>
                <a:gd name="T0" fmla="*/ 85 w 85"/>
                <a:gd name="T1" fmla="*/ 5 h 25"/>
                <a:gd name="T2" fmla="*/ 66 w 85"/>
                <a:gd name="T3" fmla="*/ 0 h 25"/>
                <a:gd name="T4" fmla="*/ 22 w 85"/>
                <a:gd name="T5" fmla="*/ 16 h 25"/>
                <a:gd name="T6" fmla="*/ 0 w 85"/>
                <a:gd name="T7" fmla="*/ 11 h 25"/>
                <a:gd name="T8" fmla="*/ 11 w 85"/>
                <a:gd name="T9" fmla="*/ 25 h 25"/>
                <a:gd name="T10" fmla="*/ 66 w 85"/>
                <a:gd name="T11" fmla="*/ 25 h 25"/>
                <a:gd name="T12" fmla="*/ 42 w 85"/>
                <a:gd name="T13" fmla="*/ 20 h 25"/>
                <a:gd name="T14" fmla="*/ 85 w 85"/>
                <a:gd name="T15" fmla="*/ 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5"/>
                <a:gd name="T26" fmla="*/ 85 w 8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5">
                  <a:moveTo>
                    <a:pt x="85" y="5"/>
                  </a:moveTo>
                  <a:lnTo>
                    <a:pt x="66" y="0"/>
                  </a:lnTo>
                  <a:lnTo>
                    <a:pt x="22" y="16"/>
                  </a:lnTo>
                  <a:lnTo>
                    <a:pt x="0" y="11"/>
                  </a:lnTo>
                  <a:lnTo>
                    <a:pt x="11" y="25"/>
                  </a:lnTo>
                  <a:lnTo>
                    <a:pt x="66" y="25"/>
                  </a:lnTo>
                  <a:lnTo>
                    <a:pt x="42" y="20"/>
                  </a:lnTo>
                  <a:lnTo>
                    <a:pt x="8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2" name="Freeform 61"/>
            <p:cNvSpPr>
              <a:spLocks/>
            </p:cNvSpPr>
            <p:nvPr/>
          </p:nvSpPr>
          <p:spPr bwMode="auto">
            <a:xfrm>
              <a:off x="2768" y="2099"/>
              <a:ext cx="85" cy="25"/>
            </a:xfrm>
            <a:custGeom>
              <a:avLst/>
              <a:gdLst>
                <a:gd name="T0" fmla="*/ 85 w 85"/>
                <a:gd name="T1" fmla="*/ 5 h 25"/>
                <a:gd name="T2" fmla="*/ 66 w 85"/>
                <a:gd name="T3" fmla="*/ 0 h 25"/>
                <a:gd name="T4" fmla="*/ 22 w 85"/>
                <a:gd name="T5" fmla="*/ 16 h 25"/>
                <a:gd name="T6" fmla="*/ 0 w 85"/>
                <a:gd name="T7" fmla="*/ 11 h 25"/>
                <a:gd name="T8" fmla="*/ 11 w 85"/>
                <a:gd name="T9" fmla="*/ 25 h 25"/>
                <a:gd name="T10" fmla="*/ 66 w 85"/>
                <a:gd name="T11" fmla="*/ 25 h 25"/>
                <a:gd name="T12" fmla="*/ 42 w 85"/>
                <a:gd name="T13" fmla="*/ 20 h 25"/>
                <a:gd name="T14" fmla="*/ 85 w 85"/>
                <a:gd name="T15" fmla="*/ 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5"/>
                <a:gd name="T26" fmla="*/ 85 w 8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5">
                  <a:moveTo>
                    <a:pt x="85" y="5"/>
                  </a:moveTo>
                  <a:lnTo>
                    <a:pt x="66" y="0"/>
                  </a:lnTo>
                  <a:lnTo>
                    <a:pt x="22" y="16"/>
                  </a:lnTo>
                  <a:lnTo>
                    <a:pt x="0" y="11"/>
                  </a:lnTo>
                  <a:lnTo>
                    <a:pt x="11" y="25"/>
                  </a:lnTo>
                  <a:lnTo>
                    <a:pt x="66" y="25"/>
                  </a:lnTo>
                  <a:lnTo>
                    <a:pt x="42" y="20"/>
                  </a:lnTo>
                  <a:lnTo>
                    <a:pt x="8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3" name="Freeform 62"/>
            <p:cNvSpPr>
              <a:spLocks/>
            </p:cNvSpPr>
            <p:nvPr/>
          </p:nvSpPr>
          <p:spPr bwMode="auto">
            <a:xfrm>
              <a:off x="2773" y="2071"/>
              <a:ext cx="85" cy="23"/>
            </a:xfrm>
            <a:custGeom>
              <a:avLst/>
              <a:gdLst>
                <a:gd name="T0" fmla="*/ 0 w 85"/>
                <a:gd name="T1" fmla="*/ 5 h 23"/>
                <a:gd name="T2" fmla="*/ 19 w 85"/>
                <a:gd name="T3" fmla="*/ 0 h 23"/>
                <a:gd name="T4" fmla="*/ 64 w 85"/>
                <a:gd name="T5" fmla="*/ 14 h 23"/>
                <a:gd name="T6" fmla="*/ 85 w 85"/>
                <a:gd name="T7" fmla="*/ 10 h 23"/>
                <a:gd name="T8" fmla="*/ 74 w 85"/>
                <a:gd name="T9" fmla="*/ 23 h 23"/>
                <a:gd name="T10" fmla="*/ 20 w 85"/>
                <a:gd name="T11" fmla="*/ 23 h 23"/>
                <a:gd name="T12" fmla="*/ 42 w 85"/>
                <a:gd name="T13" fmla="*/ 19 h 23"/>
                <a:gd name="T14" fmla="*/ 0 w 85"/>
                <a:gd name="T15" fmla="*/ 5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5"/>
                  </a:moveTo>
                  <a:lnTo>
                    <a:pt x="19" y="0"/>
                  </a:lnTo>
                  <a:lnTo>
                    <a:pt x="64" y="14"/>
                  </a:lnTo>
                  <a:lnTo>
                    <a:pt x="85" y="10"/>
                  </a:lnTo>
                  <a:lnTo>
                    <a:pt x="74" y="23"/>
                  </a:lnTo>
                  <a:lnTo>
                    <a:pt x="20" y="23"/>
                  </a:lnTo>
                  <a:lnTo>
                    <a:pt x="42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4" name="Freeform 63"/>
            <p:cNvSpPr>
              <a:spLocks/>
            </p:cNvSpPr>
            <p:nvPr/>
          </p:nvSpPr>
          <p:spPr bwMode="auto">
            <a:xfrm>
              <a:off x="2773" y="2071"/>
              <a:ext cx="85" cy="23"/>
            </a:xfrm>
            <a:custGeom>
              <a:avLst/>
              <a:gdLst>
                <a:gd name="T0" fmla="*/ 0 w 85"/>
                <a:gd name="T1" fmla="*/ 5 h 23"/>
                <a:gd name="T2" fmla="*/ 19 w 85"/>
                <a:gd name="T3" fmla="*/ 0 h 23"/>
                <a:gd name="T4" fmla="*/ 64 w 85"/>
                <a:gd name="T5" fmla="*/ 14 h 23"/>
                <a:gd name="T6" fmla="*/ 85 w 85"/>
                <a:gd name="T7" fmla="*/ 10 h 23"/>
                <a:gd name="T8" fmla="*/ 74 w 85"/>
                <a:gd name="T9" fmla="*/ 23 h 23"/>
                <a:gd name="T10" fmla="*/ 20 w 85"/>
                <a:gd name="T11" fmla="*/ 23 h 23"/>
                <a:gd name="T12" fmla="*/ 42 w 85"/>
                <a:gd name="T13" fmla="*/ 19 h 23"/>
                <a:gd name="T14" fmla="*/ 0 w 85"/>
                <a:gd name="T15" fmla="*/ 5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5"/>
                  </a:moveTo>
                  <a:lnTo>
                    <a:pt x="19" y="0"/>
                  </a:lnTo>
                  <a:lnTo>
                    <a:pt x="64" y="14"/>
                  </a:lnTo>
                  <a:lnTo>
                    <a:pt x="85" y="10"/>
                  </a:lnTo>
                  <a:lnTo>
                    <a:pt x="74" y="23"/>
                  </a:lnTo>
                  <a:lnTo>
                    <a:pt x="20" y="23"/>
                  </a:lnTo>
                  <a:lnTo>
                    <a:pt x="42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5" name="Freeform 64"/>
            <p:cNvSpPr>
              <a:spLocks/>
            </p:cNvSpPr>
            <p:nvPr/>
          </p:nvSpPr>
          <p:spPr bwMode="auto">
            <a:xfrm>
              <a:off x="2858" y="2102"/>
              <a:ext cx="85" cy="23"/>
            </a:xfrm>
            <a:custGeom>
              <a:avLst/>
              <a:gdLst>
                <a:gd name="T0" fmla="*/ 85 w 85"/>
                <a:gd name="T1" fmla="*/ 18 h 23"/>
                <a:gd name="T2" fmla="*/ 66 w 85"/>
                <a:gd name="T3" fmla="*/ 23 h 23"/>
                <a:gd name="T4" fmla="*/ 22 w 85"/>
                <a:gd name="T5" fmla="*/ 8 h 23"/>
                <a:gd name="T6" fmla="*/ 0 w 85"/>
                <a:gd name="T7" fmla="*/ 13 h 23"/>
                <a:gd name="T8" fmla="*/ 11 w 85"/>
                <a:gd name="T9" fmla="*/ 0 h 23"/>
                <a:gd name="T10" fmla="*/ 66 w 85"/>
                <a:gd name="T11" fmla="*/ 0 h 23"/>
                <a:gd name="T12" fmla="*/ 42 w 85"/>
                <a:gd name="T13" fmla="*/ 4 h 23"/>
                <a:gd name="T14" fmla="*/ 85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85" y="18"/>
                  </a:moveTo>
                  <a:lnTo>
                    <a:pt x="66" y="23"/>
                  </a:lnTo>
                  <a:lnTo>
                    <a:pt x="22" y="8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2" y="4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6" name="Freeform 65"/>
            <p:cNvSpPr>
              <a:spLocks/>
            </p:cNvSpPr>
            <p:nvPr/>
          </p:nvSpPr>
          <p:spPr bwMode="auto">
            <a:xfrm>
              <a:off x="2858" y="2102"/>
              <a:ext cx="85" cy="23"/>
            </a:xfrm>
            <a:custGeom>
              <a:avLst/>
              <a:gdLst>
                <a:gd name="T0" fmla="*/ 85 w 85"/>
                <a:gd name="T1" fmla="*/ 18 h 23"/>
                <a:gd name="T2" fmla="*/ 66 w 85"/>
                <a:gd name="T3" fmla="*/ 23 h 23"/>
                <a:gd name="T4" fmla="*/ 22 w 85"/>
                <a:gd name="T5" fmla="*/ 8 h 23"/>
                <a:gd name="T6" fmla="*/ 0 w 85"/>
                <a:gd name="T7" fmla="*/ 13 h 23"/>
                <a:gd name="T8" fmla="*/ 11 w 85"/>
                <a:gd name="T9" fmla="*/ 0 h 23"/>
                <a:gd name="T10" fmla="*/ 66 w 85"/>
                <a:gd name="T11" fmla="*/ 0 h 23"/>
                <a:gd name="T12" fmla="*/ 42 w 85"/>
                <a:gd name="T13" fmla="*/ 4 h 23"/>
                <a:gd name="T14" fmla="*/ 85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85" y="18"/>
                  </a:moveTo>
                  <a:lnTo>
                    <a:pt x="66" y="23"/>
                  </a:lnTo>
                  <a:lnTo>
                    <a:pt x="22" y="8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2" y="4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7" name="Line 66"/>
            <p:cNvSpPr>
              <a:spLocks noChangeShapeType="1"/>
            </p:cNvSpPr>
            <p:nvPr/>
          </p:nvSpPr>
          <p:spPr bwMode="auto">
            <a:xfrm>
              <a:off x="2727" y="2097"/>
              <a:ext cx="1" cy="15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8" name="Line 67"/>
            <p:cNvSpPr>
              <a:spLocks noChangeShapeType="1"/>
            </p:cNvSpPr>
            <p:nvPr/>
          </p:nvSpPr>
          <p:spPr bwMode="auto">
            <a:xfrm>
              <a:off x="2985" y="2097"/>
              <a:ext cx="1" cy="15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29" name="Freeform 68"/>
            <p:cNvSpPr>
              <a:spLocks/>
            </p:cNvSpPr>
            <p:nvPr/>
          </p:nvSpPr>
          <p:spPr bwMode="auto">
            <a:xfrm>
              <a:off x="2757" y="2138"/>
              <a:ext cx="197" cy="132"/>
            </a:xfrm>
            <a:custGeom>
              <a:avLst/>
              <a:gdLst>
                <a:gd name="T0" fmla="*/ 28 w 197"/>
                <a:gd name="T1" fmla="*/ 0 h 132"/>
                <a:gd name="T2" fmla="*/ 28 w 197"/>
                <a:gd name="T3" fmla="*/ 17 h 132"/>
                <a:gd name="T4" fmla="*/ 74 w 197"/>
                <a:gd name="T5" fmla="*/ 17 h 132"/>
                <a:gd name="T6" fmla="*/ 98 w 197"/>
                <a:gd name="T7" fmla="*/ 52 h 132"/>
                <a:gd name="T8" fmla="*/ 123 w 197"/>
                <a:gd name="T9" fmla="*/ 17 h 132"/>
                <a:gd name="T10" fmla="*/ 169 w 197"/>
                <a:gd name="T11" fmla="*/ 17 h 132"/>
                <a:gd name="T12" fmla="*/ 169 w 197"/>
                <a:gd name="T13" fmla="*/ 0 h 132"/>
                <a:gd name="T14" fmla="*/ 197 w 197"/>
                <a:gd name="T15" fmla="*/ 21 h 132"/>
                <a:gd name="T16" fmla="*/ 169 w 197"/>
                <a:gd name="T17" fmla="*/ 42 h 132"/>
                <a:gd name="T18" fmla="*/ 169 w 197"/>
                <a:gd name="T19" fmla="*/ 27 h 132"/>
                <a:gd name="T20" fmla="*/ 135 w 197"/>
                <a:gd name="T21" fmla="*/ 27 h 132"/>
                <a:gd name="T22" fmla="*/ 109 w 197"/>
                <a:gd name="T23" fmla="*/ 66 h 132"/>
                <a:gd name="T24" fmla="*/ 135 w 197"/>
                <a:gd name="T25" fmla="*/ 106 h 132"/>
                <a:gd name="T26" fmla="*/ 169 w 197"/>
                <a:gd name="T27" fmla="*/ 106 h 132"/>
                <a:gd name="T28" fmla="*/ 169 w 197"/>
                <a:gd name="T29" fmla="*/ 92 h 132"/>
                <a:gd name="T30" fmla="*/ 197 w 197"/>
                <a:gd name="T31" fmla="*/ 112 h 132"/>
                <a:gd name="T32" fmla="*/ 169 w 197"/>
                <a:gd name="T33" fmla="*/ 132 h 132"/>
                <a:gd name="T34" fmla="*/ 169 w 197"/>
                <a:gd name="T35" fmla="*/ 117 h 132"/>
                <a:gd name="T36" fmla="*/ 123 w 197"/>
                <a:gd name="T37" fmla="*/ 117 h 132"/>
                <a:gd name="T38" fmla="*/ 98 w 197"/>
                <a:gd name="T39" fmla="*/ 80 h 132"/>
                <a:gd name="T40" fmla="*/ 74 w 197"/>
                <a:gd name="T41" fmla="*/ 118 h 132"/>
                <a:gd name="T42" fmla="*/ 28 w 197"/>
                <a:gd name="T43" fmla="*/ 118 h 132"/>
                <a:gd name="T44" fmla="*/ 28 w 197"/>
                <a:gd name="T45" fmla="*/ 132 h 132"/>
                <a:gd name="T46" fmla="*/ 0 w 197"/>
                <a:gd name="T47" fmla="*/ 112 h 132"/>
                <a:gd name="T48" fmla="*/ 28 w 197"/>
                <a:gd name="T49" fmla="*/ 92 h 132"/>
                <a:gd name="T50" fmla="*/ 28 w 197"/>
                <a:gd name="T51" fmla="*/ 106 h 132"/>
                <a:gd name="T52" fmla="*/ 60 w 197"/>
                <a:gd name="T53" fmla="*/ 106 h 132"/>
                <a:gd name="T54" fmla="*/ 88 w 197"/>
                <a:gd name="T55" fmla="*/ 66 h 132"/>
                <a:gd name="T56" fmla="*/ 60 w 197"/>
                <a:gd name="T57" fmla="*/ 27 h 132"/>
                <a:gd name="T58" fmla="*/ 28 w 197"/>
                <a:gd name="T59" fmla="*/ 27 h 132"/>
                <a:gd name="T60" fmla="*/ 28 w 197"/>
                <a:gd name="T61" fmla="*/ 40 h 132"/>
                <a:gd name="T62" fmla="*/ 0 w 197"/>
                <a:gd name="T63" fmla="*/ 21 h 132"/>
                <a:gd name="T64" fmla="*/ 28 w 197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2"/>
                <a:gd name="T101" fmla="*/ 197 w 197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2">
                  <a:moveTo>
                    <a:pt x="28" y="0"/>
                  </a:moveTo>
                  <a:lnTo>
                    <a:pt x="28" y="17"/>
                  </a:lnTo>
                  <a:lnTo>
                    <a:pt x="74" y="17"/>
                  </a:lnTo>
                  <a:lnTo>
                    <a:pt x="98" y="52"/>
                  </a:lnTo>
                  <a:lnTo>
                    <a:pt x="123" y="17"/>
                  </a:lnTo>
                  <a:lnTo>
                    <a:pt x="169" y="17"/>
                  </a:lnTo>
                  <a:lnTo>
                    <a:pt x="169" y="0"/>
                  </a:lnTo>
                  <a:lnTo>
                    <a:pt x="197" y="21"/>
                  </a:lnTo>
                  <a:lnTo>
                    <a:pt x="169" y="42"/>
                  </a:lnTo>
                  <a:lnTo>
                    <a:pt x="169" y="27"/>
                  </a:lnTo>
                  <a:lnTo>
                    <a:pt x="135" y="27"/>
                  </a:lnTo>
                  <a:lnTo>
                    <a:pt x="109" y="66"/>
                  </a:lnTo>
                  <a:lnTo>
                    <a:pt x="135" y="106"/>
                  </a:lnTo>
                  <a:lnTo>
                    <a:pt x="169" y="106"/>
                  </a:lnTo>
                  <a:lnTo>
                    <a:pt x="169" y="92"/>
                  </a:lnTo>
                  <a:lnTo>
                    <a:pt x="197" y="112"/>
                  </a:lnTo>
                  <a:lnTo>
                    <a:pt x="169" y="132"/>
                  </a:lnTo>
                  <a:lnTo>
                    <a:pt x="169" y="117"/>
                  </a:lnTo>
                  <a:lnTo>
                    <a:pt x="123" y="117"/>
                  </a:lnTo>
                  <a:lnTo>
                    <a:pt x="98" y="80"/>
                  </a:lnTo>
                  <a:lnTo>
                    <a:pt x="74" y="118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0" y="112"/>
                  </a:lnTo>
                  <a:lnTo>
                    <a:pt x="28" y="92"/>
                  </a:lnTo>
                  <a:lnTo>
                    <a:pt x="28" y="106"/>
                  </a:lnTo>
                  <a:lnTo>
                    <a:pt x="60" y="106"/>
                  </a:lnTo>
                  <a:lnTo>
                    <a:pt x="88" y="66"/>
                  </a:lnTo>
                  <a:lnTo>
                    <a:pt x="60" y="27"/>
                  </a:lnTo>
                  <a:lnTo>
                    <a:pt x="28" y="27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30" name="Freeform 69"/>
            <p:cNvSpPr>
              <a:spLocks/>
            </p:cNvSpPr>
            <p:nvPr/>
          </p:nvSpPr>
          <p:spPr bwMode="auto">
            <a:xfrm>
              <a:off x="2757" y="2138"/>
              <a:ext cx="197" cy="132"/>
            </a:xfrm>
            <a:custGeom>
              <a:avLst/>
              <a:gdLst>
                <a:gd name="T0" fmla="*/ 28 w 197"/>
                <a:gd name="T1" fmla="*/ 0 h 132"/>
                <a:gd name="T2" fmla="*/ 28 w 197"/>
                <a:gd name="T3" fmla="*/ 17 h 132"/>
                <a:gd name="T4" fmla="*/ 74 w 197"/>
                <a:gd name="T5" fmla="*/ 17 h 132"/>
                <a:gd name="T6" fmla="*/ 98 w 197"/>
                <a:gd name="T7" fmla="*/ 52 h 132"/>
                <a:gd name="T8" fmla="*/ 123 w 197"/>
                <a:gd name="T9" fmla="*/ 17 h 132"/>
                <a:gd name="T10" fmla="*/ 169 w 197"/>
                <a:gd name="T11" fmla="*/ 17 h 132"/>
                <a:gd name="T12" fmla="*/ 169 w 197"/>
                <a:gd name="T13" fmla="*/ 0 h 132"/>
                <a:gd name="T14" fmla="*/ 197 w 197"/>
                <a:gd name="T15" fmla="*/ 21 h 132"/>
                <a:gd name="T16" fmla="*/ 169 w 197"/>
                <a:gd name="T17" fmla="*/ 42 h 132"/>
                <a:gd name="T18" fmla="*/ 169 w 197"/>
                <a:gd name="T19" fmla="*/ 27 h 132"/>
                <a:gd name="T20" fmla="*/ 135 w 197"/>
                <a:gd name="T21" fmla="*/ 27 h 132"/>
                <a:gd name="T22" fmla="*/ 109 w 197"/>
                <a:gd name="T23" fmla="*/ 66 h 132"/>
                <a:gd name="T24" fmla="*/ 135 w 197"/>
                <a:gd name="T25" fmla="*/ 106 h 132"/>
                <a:gd name="T26" fmla="*/ 169 w 197"/>
                <a:gd name="T27" fmla="*/ 106 h 132"/>
                <a:gd name="T28" fmla="*/ 169 w 197"/>
                <a:gd name="T29" fmla="*/ 92 h 132"/>
                <a:gd name="T30" fmla="*/ 197 w 197"/>
                <a:gd name="T31" fmla="*/ 112 h 132"/>
                <a:gd name="T32" fmla="*/ 169 w 197"/>
                <a:gd name="T33" fmla="*/ 132 h 132"/>
                <a:gd name="T34" fmla="*/ 169 w 197"/>
                <a:gd name="T35" fmla="*/ 117 h 132"/>
                <a:gd name="T36" fmla="*/ 123 w 197"/>
                <a:gd name="T37" fmla="*/ 117 h 132"/>
                <a:gd name="T38" fmla="*/ 98 w 197"/>
                <a:gd name="T39" fmla="*/ 80 h 132"/>
                <a:gd name="T40" fmla="*/ 74 w 197"/>
                <a:gd name="T41" fmla="*/ 118 h 132"/>
                <a:gd name="T42" fmla="*/ 28 w 197"/>
                <a:gd name="T43" fmla="*/ 118 h 132"/>
                <a:gd name="T44" fmla="*/ 28 w 197"/>
                <a:gd name="T45" fmla="*/ 132 h 132"/>
                <a:gd name="T46" fmla="*/ 0 w 197"/>
                <a:gd name="T47" fmla="*/ 112 h 132"/>
                <a:gd name="T48" fmla="*/ 28 w 197"/>
                <a:gd name="T49" fmla="*/ 92 h 132"/>
                <a:gd name="T50" fmla="*/ 28 w 197"/>
                <a:gd name="T51" fmla="*/ 106 h 132"/>
                <a:gd name="T52" fmla="*/ 60 w 197"/>
                <a:gd name="T53" fmla="*/ 106 h 132"/>
                <a:gd name="T54" fmla="*/ 88 w 197"/>
                <a:gd name="T55" fmla="*/ 66 h 132"/>
                <a:gd name="T56" fmla="*/ 60 w 197"/>
                <a:gd name="T57" fmla="*/ 27 h 132"/>
                <a:gd name="T58" fmla="*/ 28 w 197"/>
                <a:gd name="T59" fmla="*/ 27 h 132"/>
                <a:gd name="T60" fmla="*/ 28 w 197"/>
                <a:gd name="T61" fmla="*/ 40 h 132"/>
                <a:gd name="T62" fmla="*/ 0 w 197"/>
                <a:gd name="T63" fmla="*/ 21 h 132"/>
                <a:gd name="T64" fmla="*/ 28 w 197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2"/>
                <a:gd name="T101" fmla="*/ 197 w 197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2">
                  <a:moveTo>
                    <a:pt x="28" y="0"/>
                  </a:moveTo>
                  <a:lnTo>
                    <a:pt x="28" y="17"/>
                  </a:lnTo>
                  <a:lnTo>
                    <a:pt x="74" y="17"/>
                  </a:lnTo>
                  <a:lnTo>
                    <a:pt x="98" y="52"/>
                  </a:lnTo>
                  <a:lnTo>
                    <a:pt x="123" y="17"/>
                  </a:lnTo>
                  <a:lnTo>
                    <a:pt x="169" y="17"/>
                  </a:lnTo>
                  <a:lnTo>
                    <a:pt x="169" y="0"/>
                  </a:lnTo>
                  <a:lnTo>
                    <a:pt x="197" y="21"/>
                  </a:lnTo>
                  <a:lnTo>
                    <a:pt x="169" y="42"/>
                  </a:lnTo>
                  <a:lnTo>
                    <a:pt x="169" y="27"/>
                  </a:lnTo>
                  <a:lnTo>
                    <a:pt x="135" y="27"/>
                  </a:lnTo>
                  <a:lnTo>
                    <a:pt x="109" y="66"/>
                  </a:lnTo>
                  <a:lnTo>
                    <a:pt x="135" y="106"/>
                  </a:lnTo>
                  <a:lnTo>
                    <a:pt x="169" y="106"/>
                  </a:lnTo>
                  <a:lnTo>
                    <a:pt x="169" y="92"/>
                  </a:lnTo>
                  <a:lnTo>
                    <a:pt x="197" y="112"/>
                  </a:lnTo>
                  <a:lnTo>
                    <a:pt x="169" y="132"/>
                  </a:lnTo>
                  <a:lnTo>
                    <a:pt x="169" y="117"/>
                  </a:lnTo>
                  <a:lnTo>
                    <a:pt x="123" y="117"/>
                  </a:lnTo>
                  <a:lnTo>
                    <a:pt x="98" y="80"/>
                  </a:lnTo>
                  <a:lnTo>
                    <a:pt x="74" y="118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0" y="112"/>
                  </a:lnTo>
                  <a:lnTo>
                    <a:pt x="28" y="92"/>
                  </a:lnTo>
                  <a:lnTo>
                    <a:pt x="28" y="106"/>
                  </a:lnTo>
                  <a:lnTo>
                    <a:pt x="60" y="106"/>
                  </a:lnTo>
                  <a:lnTo>
                    <a:pt x="88" y="66"/>
                  </a:lnTo>
                  <a:lnTo>
                    <a:pt x="60" y="27"/>
                  </a:lnTo>
                  <a:lnTo>
                    <a:pt x="28" y="27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31" name="Freeform 70"/>
            <p:cNvSpPr>
              <a:spLocks/>
            </p:cNvSpPr>
            <p:nvPr/>
          </p:nvSpPr>
          <p:spPr bwMode="auto">
            <a:xfrm>
              <a:off x="2758" y="2139"/>
              <a:ext cx="197" cy="133"/>
            </a:xfrm>
            <a:custGeom>
              <a:avLst/>
              <a:gdLst>
                <a:gd name="T0" fmla="*/ 29 w 197"/>
                <a:gd name="T1" fmla="*/ 0 h 133"/>
                <a:gd name="T2" fmla="*/ 29 w 197"/>
                <a:gd name="T3" fmla="*/ 17 h 133"/>
                <a:gd name="T4" fmla="*/ 75 w 197"/>
                <a:gd name="T5" fmla="*/ 17 h 133"/>
                <a:gd name="T6" fmla="*/ 98 w 197"/>
                <a:gd name="T7" fmla="*/ 52 h 133"/>
                <a:gd name="T8" fmla="*/ 123 w 197"/>
                <a:gd name="T9" fmla="*/ 17 h 133"/>
                <a:gd name="T10" fmla="*/ 169 w 197"/>
                <a:gd name="T11" fmla="*/ 17 h 133"/>
                <a:gd name="T12" fmla="*/ 169 w 197"/>
                <a:gd name="T13" fmla="*/ 0 h 133"/>
                <a:gd name="T14" fmla="*/ 197 w 197"/>
                <a:gd name="T15" fmla="*/ 21 h 133"/>
                <a:gd name="T16" fmla="*/ 169 w 197"/>
                <a:gd name="T17" fmla="*/ 42 h 133"/>
                <a:gd name="T18" fmla="*/ 169 w 197"/>
                <a:gd name="T19" fmla="*/ 28 h 133"/>
                <a:gd name="T20" fmla="*/ 136 w 197"/>
                <a:gd name="T21" fmla="*/ 28 h 133"/>
                <a:gd name="T22" fmla="*/ 109 w 197"/>
                <a:gd name="T23" fmla="*/ 66 h 133"/>
                <a:gd name="T24" fmla="*/ 136 w 197"/>
                <a:gd name="T25" fmla="*/ 107 h 133"/>
                <a:gd name="T26" fmla="*/ 169 w 197"/>
                <a:gd name="T27" fmla="*/ 107 h 133"/>
                <a:gd name="T28" fmla="*/ 169 w 197"/>
                <a:gd name="T29" fmla="*/ 92 h 133"/>
                <a:gd name="T30" fmla="*/ 197 w 197"/>
                <a:gd name="T31" fmla="*/ 112 h 133"/>
                <a:gd name="T32" fmla="*/ 169 w 197"/>
                <a:gd name="T33" fmla="*/ 133 h 133"/>
                <a:gd name="T34" fmla="*/ 169 w 197"/>
                <a:gd name="T35" fmla="*/ 117 h 133"/>
                <a:gd name="T36" fmla="*/ 123 w 197"/>
                <a:gd name="T37" fmla="*/ 117 h 133"/>
                <a:gd name="T38" fmla="*/ 98 w 197"/>
                <a:gd name="T39" fmla="*/ 81 h 133"/>
                <a:gd name="T40" fmla="*/ 75 w 197"/>
                <a:gd name="T41" fmla="*/ 118 h 133"/>
                <a:gd name="T42" fmla="*/ 29 w 197"/>
                <a:gd name="T43" fmla="*/ 118 h 133"/>
                <a:gd name="T44" fmla="*/ 29 w 197"/>
                <a:gd name="T45" fmla="*/ 133 h 133"/>
                <a:gd name="T46" fmla="*/ 0 w 197"/>
                <a:gd name="T47" fmla="*/ 112 h 133"/>
                <a:gd name="T48" fmla="*/ 29 w 197"/>
                <a:gd name="T49" fmla="*/ 92 h 133"/>
                <a:gd name="T50" fmla="*/ 29 w 197"/>
                <a:gd name="T51" fmla="*/ 107 h 133"/>
                <a:gd name="T52" fmla="*/ 60 w 197"/>
                <a:gd name="T53" fmla="*/ 107 h 133"/>
                <a:gd name="T54" fmla="*/ 89 w 197"/>
                <a:gd name="T55" fmla="*/ 66 h 133"/>
                <a:gd name="T56" fmla="*/ 60 w 197"/>
                <a:gd name="T57" fmla="*/ 28 h 133"/>
                <a:gd name="T58" fmla="*/ 29 w 197"/>
                <a:gd name="T59" fmla="*/ 28 h 133"/>
                <a:gd name="T60" fmla="*/ 29 w 197"/>
                <a:gd name="T61" fmla="*/ 41 h 133"/>
                <a:gd name="T62" fmla="*/ 0 w 197"/>
                <a:gd name="T63" fmla="*/ 21 h 133"/>
                <a:gd name="T64" fmla="*/ 29 w 197"/>
                <a:gd name="T65" fmla="*/ 0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3"/>
                <a:gd name="T101" fmla="*/ 197 w 197"/>
                <a:gd name="T102" fmla="*/ 133 h 1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3">
                  <a:moveTo>
                    <a:pt x="29" y="0"/>
                  </a:moveTo>
                  <a:lnTo>
                    <a:pt x="29" y="17"/>
                  </a:lnTo>
                  <a:lnTo>
                    <a:pt x="75" y="17"/>
                  </a:lnTo>
                  <a:lnTo>
                    <a:pt x="98" y="52"/>
                  </a:lnTo>
                  <a:lnTo>
                    <a:pt x="123" y="17"/>
                  </a:lnTo>
                  <a:lnTo>
                    <a:pt x="169" y="17"/>
                  </a:lnTo>
                  <a:lnTo>
                    <a:pt x="169" y="0"/>
                  </a:lnTo>
                  <a:lnTo>
                    <a:pt x="197" y="21"/>
                  </a:lnTo>
                  <a:lnTo>
                    <a:pt x="169" y="42"/>
                  </a:lnTo>
                  <a:lnTo>
                    <a:pt x="169" y="28"/>
                  </a:lnTo>
                  <a:lnTo>
                    <a:pt x="136" y="28"/>
                  </a:lnTo>
                  <a:lnTo>
                    <a:pt x="109" y="66"/>
                  </a:lnTo>
                  <a:lnTo>
                    <a:pt x="136" y="107"/>
                  </a:lnTo>
                  <a:lnTo>
                    <a:pt x="169" y="107"/>
                  </a:lnTo>
                  <a:lnTo>
                    <a:pt x="169" y="92"/>
                  </a:lnTo>
                  <a:lnTo>
                    <a:pt x="197" y="112"/>
                  </a:lnTo>
                  <a:lnTo>
                    <a:pt x="169" y="133"/>
                  </a:lnTo>
                  <a:lnTo>
                    <a:pt x="169" y="117"/>
                  </a:lnTo>
                  <a:lnTo>
                    <a:pt x="123" y="117"/>
                  </a:lnTo>
                  <a:lnTo>
                    <a:pt x="98" y="81"/>
                  </a:lnTo>
                  <a:lnTo>
                    <a:pt x="75" y="118"/>
                  </a:lnTo>
                  <a:lnTo>
                    <a:pt x="29" y="118"/>
                  </a:lnTo>
                  <a:lnTo>
                    <a:pt x="29" y="133"/>
                  </a:lnTo>
                  <a:lnTo>
                    <a:pt x="0" y="112"/>
                  </a:lnTo>
                  <a:lnTo>
                    <a:pt x="29" y="92"/>
                  </a:lnTo>
                  <a:lnTo>
                    <a:pt x="29" y="107"/>
                  </a:lnTo>
                  <a:lnTo>
                    <a:pt x="60" y="107"/>
                  </a:lnTo>
                  <a:lnTo>
                    <a:pt x="89" y="66"/>
                  </a:lnTo>
                  <a:lnTo>
                    <a:pt x="60" y="28"/>
                  </a:lnTo>
                  <a:lnTo>
                    <a:pt x="29" y="28"/>
                  </a:lnTo>
                  <a:lnTo>
                    <a:pt x="29" y="41"/>
                  </a:lnTo>
                  <a:lnTo>
                    <a:pt x="0" y="2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32" name="Freeform 71"/>
            <p:cNvSpPr>
              <a:spLocks/>
            </p:cNvSpPr>
            <p:nvPr/>
          </p:nvSpPr>
          <p:spPr bwMode="auto">
            <a:xfrm>
              <a:off x="2758" y="2139"/>
              <a:ext cx="197" cy="133"/>
            </a:xfrm>
            <a:custGeom>
              <a:avLst/>
              <a:gdLst>
                <a:gd name="T0" fmla="*/ 29 w 197"/>
                <a:gd name="T1" fmla="*/ 0 h 133"/>
                <a:gd name="T2" fmla="*/ 29 w 197"/>
                <a:gd name="T3" fmla="*/ 17 h 133"/>
                <a:gd name="T4" fmla="*/ 75 w 197"/>
                <a:gd name="T5" fmla="*/ 17 h 133"/>
                <a:gd name="T6" fmla="*/ 98 w 197"/>
                <a:gd name="T7" fmla="*/ 52 h 133"/>
                <a:gd name="T8" fmla="*/ 123 w 197"/>
                <a:gd name="T9" fmla="*/ 17 h 133"/>
                <a:gd name="T10" fmla="*/ 169 w 197"/>
                <a:gd name="T11" fmla="*/ 17 h 133"/>
                <a:gd name="T12" fmla="*/ 169 w 197"/>
                <a:gd name="T13" fmla="*/ 0 h 133"/>
                <a:gd name="T14" fmla="*/ 197 w 197"/>
                <a:gd name="T15" fmla="*/ 21 h 133"/>
                <a:gd name="T16" fmla="*/ 169 w 197"/>
                <a:gd name="T17" fmla="*/ 42 h 133"/>
                <a:gd name="T18" fmla="*/ 169 w 197"/>
                <a:gd name="T19" fmla="*/ 28 h 133"/>
                <a:gd name="T20" fmla="*/ 136 w 197"/>
                <a:gd name="T21" fmla="*/ 28 h 133"/>
                <a:gd name="T22" fmla="*/ 109 w 197"/>
                <a:gd name="T23" fmla="*/ 66 h 133"/>
                <a:gd name="T24" fmla="*/ 136 w 197"/>
                <a:gd name="T25" fmla="*/ 107 h 133"/>
                <a:gd name="T26" fmla="*/ 169 w 197"/>
                <a:gd name="T27" fmla="*/ 107 h 133"/>
                <a:gd name="T28" fmla="*/ 169 w 197"/>
                <a:gd name="T29" fmla="*/ 92 h 133"/>
                <a:gd name="T30" fmla="*/ 197 w 197"/>
                <a:gd name="T31" fmla="*/ 112 h 133"/>
                <a:gd name="T32" fmla="*/ 169 w 197"/>
                <a:gd name="T33" fmla="*/ 133 h 133"/>
                <a:gd name="T34" fmla="*/ 169 w 197"/>
                <a:gd name="T35" fmla="*/ 117 h 133"/>
                <a:gd name="T36" fmla="*/ 123 w 197"/>
                <a:gd name="T37" fmla="*/ 117 h 133"/>
                <a:gd name="T38" fmla="*/ 98 w 197"/>
                <a:gd name="T39" fmla="*/ 81 h 133"/>
                <a:gd name="T40" fmla="*/ 75 w 197"/>
                <a:gd name="T41" fmla="*/ 118 h 133"/>
                <a:gd name="T42" fmla="*/ 29 w 197"/>
                <a:gd name="T43" fmla="*/ 118 h 133"/>
                <a:gd name="T44" fmla="*/ 29 w 197"/>
                <a:gd name="T45" fmla="*/ 133 h 133"/>
                <a:gd name="T46" fmla="*/ 0 w 197"/>
                <a:gd name="T47" fmla="*/ 112 h 133"/>
                <a:gd name="T48" fmla="*/ 29 w 197"/>
                <a:gd name="T49" fmla="*/ 92 h 133"/>
                <a:gd name="T50" fmla="*/ 29 w 197"/>
                <a:gd name="T51" fmla="*/ 107 h 133"/>
                <a:gd name="T52" fmla="*/ 60 w 197"/>
                <a:gd name="T53" fmla="*/ 107 h 133"/>
                <a:gd name="T54" fmla="*/ 89 w 197"/>
                <a:gd name="T55" fmla="*/ 66 h 133"/>
                <a:gd name="T56" fmla="*/ 60 w 197"/>
                <a:gd name="T57" fmla="*/ 28 h 133"/>
                <a:gd name="T58" fmla="*/ 29 w 197"/>
                <a:gd name="T59" fmla="*/ 28 h 133"/>
                <a:gd name="T60" fmla="*/ 29 w 197"/>
                <a:gd name="T61" fmla="*/ 41 h 133"/>
                <a:gd name="T62" fmla="*/ 0 w 197"/>
                <a:gd name="T63" fmla="*/ 21 h 133"/>
                <a:gd name="T64" fmla="*/ 29 w 197"/>
                <a:gd name="T65" fmla="*/ 0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3"/>
                <a:gd name="T101" fmla="*/ 197 w 197"/>
                <a:gd name="T102" fmla="*/ 133 h 1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3">
                  <a:moveTo>
                    <a:pt x="29" y="0"/>
                  </a:moveTo>
                  <a:lnTo>
                    <a:pt x="29" y="17"/>
                  </a:lnTo>
                  <a:lnTo>
                    <a:pt x="75" y="17"/>
                  </a:lnTo>
                  <a:lnTo>
                    <a:pt x="98" y="52"/>
                  </a:lnTo>
                  <a:lnTo>
                    <a:pt x="123" y="17"/>
                  </a:lnTo>
                  <a:lnTo>
                    <a:pt x="169" y="17"/>
                  </a:lnTo>
                  <a:lnTo>
                    <a:pt x="169" y="0"/>
                  </a:lnTo>
                  <a:lnTo>
                    <a:pt x="197" y="21"/>
                  </a:lnTo>
                  <a:lnTo>
                    <a:pt x="169" y="42"/>
                  </a:lnTo>
                  <a:lnTo>
                    <a:pt x="169" y="28"/>
                  </a:lnTo>
                  <a:lnTo>
                    <a:pt x="136" y="28"/>
                  </a:lnTo>
                  <a:lnTo>
                    <a:pt x="109" y="66"/>
                  </a:lnTo>
                  <a:lnTo>
                    <a:pt x="136" y="107"/>
                  </a:lnTo>
                  <a:lnTo>
                    <a:pt x="169" y="107"/>
                  </a:lnTo>
                  <a:lnTo>
                    <a:pt x="169" y="92"/>
                  </a:lnTo>
                  <a:lnTo>
                    <a:pt x="197" y="112"/>
                  </a:lnTo>
                  <a:lnTo>
                    <a:pt x="169" y="133"/>
                  </a:lnTo>
                  <a:lnTo>
                    <a:pt x="169" y="117"/>
                  </a:lnTo>
                  <a:lnTo>
                    <a:pt x="123" y="117"/>
                  </a:lnTo>
                  <a:lnTo>
                    <a:pt x="98" y="81"/>
                  </a:lnTo>
                  <a:lnTo>
                    <a:pt x="75" y="118"/>
                  </a:lnTo>
                  <a:lnTo>
                    <a:pt x="29" y="118"/>
                  </a:lnTo>
                  <a:lnTo>
                    <a:pt x="29" y="133"/>
                  </a:lnTo>
                  <a:lnTo>
                    <a:pt x="0" y="112"/>
                  </a:lnTo>
                  <a:lnTo>
                    <a:pt x="29" y="92"/>
                  </a:lnTo>
                  <a:lnTo>
                    <a:pt x="29" y="107"/>
                  </a:lnTo>
                  <a:lnTo>
                    <a:pt x="60" y="107"/>
                  </a:lnTo>
                  <a:lnTo>
                    <a:pt x="89" y="66"/>
                  </a:lnTo>
                  <a:lnTo>
                    <a:pt x="60" y="28"/>
                  </a:lnTo>
                  <a:lnTo>
                    <a:pt x="29" y="28"/>
                  </a:lnTo>
                  <a:lnTo>
                    <a:pt x="29" y="41"/>
                  </a:lnTo>
                  <a:lnTo>
                    <a:pt x="0" y="2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33" name="Oval 72"/>
            <p:cNvSpPr>
              <a:spLocks noChangeArrowheads="1"/>
            </p:cNvSpPr>
            <p:nvPr/>
          </p:nvSpPr>
          <p:spPr bwMode="auto">
            <a:xfrm>
              <a:off x="2719" y="2211"/>
              <a:ext cx="255" cy="68"/>
            </a:xfrm>
            <a:prstGeom prst="ellipse">
              <a:avLst/>
            </a:prstGeom>
            <a:solidFill>
              <a:srgbClr val="0078AA"/>
            </a:solidFill>
            <a:ln w="15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34" name="Rectangle 73"/>
            <p:cNvSpPr>
              <a:spLocks noChangeArrowheads="1"/>
            </p:cNvSpPr>
            <p:nvPr/>
          </p:nvSpPr>
          <p:spPr bwMode="auto">
            <a:xfrm>
              <a:off x="2719" y="2093"/>
              <a:ext cx="259" cy="155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35" name="Rectangle 74"/>
            <p:cNvSpPr>
              <a:spLocks noChangeArrowheads="1"/>
            </p:cNvSpPr>
            <p:nvPr/>
          </p:nvSpPr>
          <p:spPr bwMode="auto">
            <a:xfrm>
              <a:off x="2719" y="2093"/>
              <a:ext cx="259" cy="155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36" name="Oval 75"/>
            <p:cNvSpPr>
              <a:spLocks noChangeArrowheads="1"/>
            </p:cNvSpPr>
            <p:nvPr/>
          </p:nvSpPr>
          <p:spPr bwMode="auto">
            <a:xfrm>
              <a:off x="2720" y="2056"/>
              <a:ext cx="253" cy="67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337" name="Freeform 76"/>
            <p:cNvSpPr>
              <a:spLocks/>
            </p:cNvSpPr>
            <p:nvPr/>
          </p:nvSpPr>
          <p:spPr bwMode="auto">
            <a:xfrm>
              <a:off x="2851" y="2066"/>
              <a:ext cx="86" cy="23"/>
            </a:xfrm>
            <a:custGeom>
              <a:avLst/>
              <a:gdLst>
                <a:gd name="T0" fmla="*/ 0 w 86"/>
                <a:gd name="T1" fmla="*/ 18 h 23"/>
                <a:gd name="T2" fmla="*/ 19 w 86"/>
                <a:gd name="T3" fmla="*/ 23 h 23"/>
                <a:gd name="T4" fmla="*/ 65 w 86"/>
                <a:gd name="T5" fmla="*/ 7 h 23"/>
                <a:gd name="T6" fmla="*/ 86 w 86"/>
                <a:gd name="T7" fmla="*/ 12 h 23"/>
                <a:gd name="T8" fmla="*/ 75 w 86"/>
                <a:gd name="T9" fmla="*/ 0 h 23"/>
                <a:gd name="T10" fmla="*/ 21 w 86"/>
                <a:gd name="T11" fmla="*/ 0 h 23"/>
                <a:gd name="T12" fmla="*/ 43 w 86"/>
                <a:gd name="T13" fmla="*/ 3 h 23"/>
                <a:gd name="T14" fmla="*/ 0 w 86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23"/>
                <a:gd name="T26" fmla="*/ 86 w 8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23">
                  <a:moveTo>
                    <a:pt x="0" y="18"/>
                  </a:moveTo>
                  <a:lnTo>
                    <a:pt x="19" y="23"/>
                  </a:lnTo>
                  <a:lnTo>
                    <a:pt x="65" y="7"/>
                  </a:lnTo>
                  <a:lnTo>
                    <a:pt x="86" y="12"/>
                  </a:lnTo>
                  <a:lnTo>
                    <a:pt x="75" y="0"/>
                  </a:lnTo>
                  <a:lnTo>
                    <a:pt x="21" y="0"/>
                  </a:lnTo>
                  <a:lnTo>
                    <a:pt x="43" y="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38" name="Freeform 77"/>
            <p:cNvSpPr>
              <a:spLocks/>
            </p:cNvSpPr>
            <p:nvPr/>
          </p:nvSpPr>
          <p:spPr bwMode="auto">
            <a:xfrm>
              <a:off x="2851" y="2066"/>
              <a:ext cx="86" cy="23"/>
            </a:xfrm>
            <a:custGeom>
              <a:avLst/>
              <a:gdLst>
                <a:gd name="T0" fmla="*/ 0 w 86"/>
                <a:gd name="T1" fmla="*/ 18 h 23"/>
                <a:gd name="T2" fmla="*/ 19 w 86"/>
                <a:gd name="T3" fmla="*/ 23 h 23"/>
                <a:gd name="T4" fmla="*/ 65 w 86"/>
                <a:gd name="T5" fmla="*/ 7 h 23"/>
                <a:gd name="T6" fmla="*/ 86 w 86"/>
                <a:gd name="T7" fmla="*/ 12 h 23"/>
                <a:gd name="T8" fmla="*/ 75 w 86"/>
                <a:gd name="T9" fmla="*/ 0 h 23"/>
                <a:gd name="T10" fmla="*/ 21 w 86"/>
                <a:gd name="T11" fmla="*/ 0 h 23"/>
                <a:gd name="T12" fmla="*/ 43 w 86"/>
                <a:gd name="T13" fmla="*/ 3 h 23"/>
                <a:gd name="T14" fmla="*/ 0 w 86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23"/>
                <a:gd name="T26" fmla="*/ 86 w 8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23">
                  <a:moveTo>
                    <a:pt x="0" y="18"/>
                  </a:moveTo>
                  <a:lnTo>
                    <a:pt x="19" y="23"/>
                  </a:lnTo>
                  <a:lnTo>
                    <a:pt x="65" y="7"/>
                  </a:lnTo>
                  <a:lnTo>
                    <a:pt x="86" y="12"/>
                  </a:lnTo>
                  <a:lnTo>
                    <a:pt x="75" y="0"/>
                  </a:lnTo>
                  <a:lnTo>
                    <a:pt x="21" y="0"/>
                  </a:lnTo>
                  <a:lnTo>
                    <a:pt x="43" y="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39" name="Freeform 78"/>
            <p:cNvSpPr>
              <a:spLocks/>
            </p:cNvSpPr>
            <p:nvPr/>
          </p:nvSpPr>
          <p:spPr bwMode="auto">
            <a:xfrm>
              <a:off x="2758" y="2093"/>
              <a:ext cx="86" cy="24"/>
            </a:xfrm>
            <a:custGeom>
              <a:avLst/>
              <a:gdLst>
                <a:gd name="T0" fmla="*/ 86 w 86"/>
                <a:gd name="T1" fmla="*/ 5 h 24"/>
                <a:gd name="T2" fmla="*/ 67 w 86"/>
                <a:gd name="T3" fmla="*/ 0 h 24"/>
                <a:gd name="T4" fmla="*/ 23 w 86"/>
                <a:gd name="T5" fmla="*/ 15 h 24"/>
                <a:gd name="T6" fmla="*/ 0 w 86"/>
                <a:gd name="T7" fmla="*/ 10 h 24"/>
                <a:gd name="T8" fmla="*/ 11 w 86"/>
                <a:gd name="T9" fmla="*/ 24 h 24"/>
                <a:gd name="T10" fmla="*/ 67 w 86"/>
                <a:gd name="T11" fmla="*/ 24 h 24"/>
                <a:gd name="T12" fmla="*/ 43 w 86"/>
                <a:gd name="T13" fmla="*/ 19 h 24"/>
                <a:gd name="T14" fmla="*/ 86 w 86"/>
                <a:gd name="T15" fmla="*/ 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24"/>
                <a:gd name="T26" fmla="*/ 86 w 8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24">
                  <a:moveTo>
                    <a:pt x="86" y="5"/>
                  </a:moveTo>
                  <a:lnTo>
                    <a:pt x="67" y="0"/>
                  </a:lnTo>
                  <a:lnTo>
                    <a:pt x="23" y="15"/>
                  </a:lnTo>
                  <a:lnTo>
                    <a:pt x="0" y="10"/>
                  </a:lnTo>
                  <a:lnTo>
                    <a:pt x="11" y="24"/>
                  </a:lnTo>
                  <a:lnTo>
                    <a:pt x="67" y="24"/>
                  </a:lnTo>
                  <a:lnTo>
                    <a:pt x="43" y="19"/>
                  </a:lnTo>
                  <a:lnTo>
                    <a:pt x="8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0" name="Freeform 79"/>
            <p:cNvSpPr>
              <a:spLocks/>
            </p:cNvSpPr>
            <p:nvPr/>
          </p:nvSpPr>
          <p:spPr bwMode="auto">
            <a:xfrm>
              <a:off x="2758" y="2093"/>
              <a:ext cx="86" cy="24"/>
            </a:xfrm>
            <a:custGeom>
              <a:avLst/>
              <a:gdLst>
                <a:gd name="T0" fmla="*/ 86 w 86"/>
                <a:gd name="T1" fmla="*/ 5 h 24"/>
                <a:gd name="T2" fmla="*/ 67 w 86"/>
                <a:gd name="T3" fmla="*/ 0 h 24"/>
                <a:gd name="T4" fmla="*/ 23 w 86"/>
                <a:gd name="T5" fmla="*/ 15 h 24"/>
                <a:gd name="T6" fmla="*/ 0 w 86"/>
                <a:gd name="T7" fmla="*/ 10 h 24"/>
                <a:gd name="T8" fmla="*/ 11 w 86"/>
                <a:gd name="T9" fmla="*/ 24 h 24"/>
                <a:gd name="T10" fmla="*/ 67 w 86"/>
                <a:gd name="T11" fmla="*/ 24 h 24"/>
                <a:gd name="T12" fmla="*/ 43 w 86"/>
                <a:gd name="T13" fmla="*/ 19 h 24"/>
                <a:gd name="T14" fmla="*/ 86 w 86"/>
                <a:gd name="T15" fmla="*/ 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24"/>
                <a:gd name="T26" fmla="*/ 86 w 86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24">
                  <a:moveTo>
                    <a:pt x="86" y="5"/>
                  </a:moveTo>
                  <a:lnTo>
                    <a:pt x="67" y="0"/>
                  </a:lnTo>
                  <a:lnTo>
                    <a:pt x="23" y="15"/>
                  </a:lnTo>
                  <a:lnTo>
                    <a:pt x="0" y="10"/>
                  </a:lnTo>
                  <a:lnTo>
                    <a:pt x="11" y="24"/>
                  </a:lnTo>
                  <a:lnTo>
                    <a:pt x="67" y="24"/>
                  </a:lnTo>
                  <a:lnTo>
                    <a:pt x="43" y="19"/>
                  </a:lnTo>
                  <a:lnTo>
                    <a:pt x="8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1" name="Freeform 80"/>
            <p:cNvSpPr>
              <a:spLocks/>
            </p:cNvSpPr>
            <p:nvPr/>
          </p:nvSpPr>
          <p:spPr bwMode="auto">
            <a:xfrm>
              <a:off x="2763" y="2064"/>
              <a:ext cx="85" cy="24"/>
            </a:xfrm>
            <a:custGeom>
              <a:avLst/>
              <a:gdLst>
                <a:gd name="T0" fmla="*/ 0 w 85"/>
                <a:gd name="T1" fmla="*/ 5 h 24"/>
                <a:gd name="T2" fmla="*/ 19 w 85"/>
                <a:gd name="T3" fmla="*/ 0 h 24"/>
                <a:gd name="T4" fmla="*/ 65 w 85"/>
                <a:gd name="T5" fmla="*/ 14 h 24"/>
                <a:gd name="T6" fmla="*/ 85 w 85"/>
                <a:gd name="T7" fmla="*/ 11 h 24"/>
                <a:gd name="T8" fmla="*/ 74 w 85"/>
                <a:gd name="T9" fmla="*/ 24 h 24"/>
                <a:gd name="T10" fmla="*/ 21 w 85"/>
                <a:gd name="T11" fmla="*/ 24 h 24"/>
                <a:gd name="T12" fmla="*/ 43 w 85"/>
                <a:gd name="T13" fmla="*/ 20 h 24"/>
                <a:gd name="T14" fmla="*/ 0 w 85"/>
                <a:gd name="T15" fmla="*/ 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0" y="5"/>
                  </a:moveTo>
                  <a:lnTo>
                    <a:pt x="19" y="0"/>
                  </a:lnTo>
                  <a:lnTo>
                    <a:pt x="65" y="14"/>
                  </a:lnTo>
                  <a:lnTo>
                    <a:pt x="85" y="11"/>
                  </a:lnTo>
                  <a:lnTo>
                    <a:pt x="74" y="24"/>
                  </a:lnTo>
                  <a:lnTo>
                    <a:pt x="21" y="24"/>
                  </a:lnTo>
                  <a:lnTo>
                    <a:pt x="43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2" name="Freeform 81"/>
            <p:cNvSpPr>
              <a:spLocks/>
            </p:cNvSpPr>
            <p:nvPr/>
          </p:nvSpPr>
          <p:spPr bwMode="auto">
            <a:xfrm>
              <a:off x="2763" y="2064"/>
              <a:ext cx="85" cy="24"/>
            </a:xfrm>
            <a:custGeom>
              <a:avLst/>
              <a:gdLst>
                <a:gd name="T0" fmla="*/ 0 w 85"/>
                <a:gd name="T1" fmla="*/ 5 h 24"/>
                <a:gd name="T2" fmla="*/ 19 w 85"/>
                <a:gd name="T3" fmla="*/ 0 h 24"/>
                <a:gd name="T4" fmla="*/ 65 w 85"/>
                <a:gd name="T5" fmla="*/ 14 h 24"/>
                <a:gd name="T6" fmla="*/ 85 w 85"/>
                <a:gd name="T7" fmla="*/ 11 h 24"/>
                <a:gd name="T8" fmla="*/ 74 w 85"/>
                <a:gd name="T9" fmla="*/ 24 h 24"/>
                <a:gd name="T10" fmla="*/ 21 w 85"/>
                <a:gd name="T11" fmla="*/ 24 h 24"/>
                <a:gd name="T12" fmla="*/ 43 w 85"/>
                <a:gd name="T13" fmla="*/ 20 h 24"/>
                <a:gd name="T14" fmla="*/ 0 w 85"/>
                <a:gd name="T15" fmla="*/ 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0" y="5"/>
                  </a:moveTo>
                  <a:lnTo>
                    <a:pt x="19" y="0"/>
                  </a:lnTo>
                  <a:lnTo>
                    <a:pt x="65" y="14"/>
                  </a:lnTo>
                  <a:lnTo>
                    <a:pt x="85" y="11"/>
                  </a:lnTo>
                  <a:lnTo>
                    <a:pt x="74" y="24"/>
                  </a:lnTo>
                  <a:lnTo>
                    <a:pt x="21" y="24"/>
                  </a:lnTo>
                  <a:lnTo>
                    <a:pt x="43" y="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3" name="Freeform 82"/>
            <p:cNvSpPr>
              <a:spLocks/>
            </p:cNvSpPr>
            <p:nvPr/>
          </p:nvSpPr>
          <p:spPr bwMode="auto">
            <a:xfrm>
              <a:off x="2848" y="2095"/>
              <a:ext cx="85" cy="24"/>
            </a:xfrm>
            <a:custGeom>
              <a:avLst/>
              <a:gdLst>
                <a:gd name="T0" fmla="*/ 85 w 85"/>
                <a:gd name="T1" fmla="*/ 18 h 24"/>
                <a:gd name="T2" fmla="*/ 66 w 85"/>
                <a:gd name="T3" fmla="*/ 24 h 24"/>
                <a:gd name="T4" fmla="*/ 22 w 85"/>
                <a:gd name="T5" fmla="*/ 8 h 24"/>
                <a:gd name="T6" fmla="*/ 0 w 85"/>
                <a:gd name="T7" fmla="*/ 13 h 24"/>
                <a:gd name="T8" fmla="*/ 11 w 85"/>
                <a:gd name="T9" fmla="*/ 0 h 24"/>
                <a:gd name="T10" fmla="*/ 66 w 85"/>
                <a:gd name="T11" fmla="*/ 0 h 24"/>
                <a:gd name="T12" fmla="*/ 43 w 85"/>
                <a:gd name="T13" fmla="*/ 4 h 24"/>
                <a:gd name="T14" fmla="*/ 85 w 85"/>
                <a:gd name="T15" fmla="*/ 18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85" y="18"/>
                  </a:moveTo>
                  <a:lnTo>
                    <a:pt x="66" y="24"/>
                  </a:lnTo>
                  <a:lnTo>
                    <a:pt x="22" y="8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3" y="4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4" name="Freeform 83"/>
            <p:cNvSpPr>
              <a:spLocks/>
            </p:cNvSpPr>
            <p:nvPr/>
          </p:nvSpPr>
          <p:spPr bwMode="auto">
            <a:xfrm>
              <a:off x="2848" y="2095"/>
              <a:ext cx="85" cy="24"/>
            </a:xfrm>
            <a:custGeom>
              <a:avLst/>
              <a:gdLst>
                <a:gd name="T0" fmla="*/ 85 w 85"/>
                <a:gd name="T1" fmla="*/ 18 h 24"/>
                <a:gd name="T2" fmla="*/ 66 w 85"/>
                <a:gd name="T3" fmla="*/ 24 h 24"/>
                <a:gd name="T4" fmla="*/ 22 w 85"/>
                <a:gd name="T5" fmla="*/ 8 h 24"/>
                <a:gd name="T6" fmla="*/ 0 w 85"/>
                <a:gd name="T7" fmla="*/ 13 h 24"/>
                <a:gd name="T8" fmla="*/ 11 w 85"/>
                <a:gd name="T9" fmla="*/ 0 h 24"/>
                <a:gd name="T10" fmla="*/ 66 w 85"/>
                <a:gd name="T11" fmla="*/ 0 h 24"/>
                <a:gd name="T12" fmla="*/ 43 w 85"/>
                <a:gd name="T13" fmla="*/ 4 h 24"/>
                <a:gd name="T14" fmla="*/ 85 w 85"/>
                <a:gd name="T15" fmla="*/ 18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4"/>
                <a:gd name="T26" fmla="*/ 85 w 8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4">
                  <a:moveTo>
                    <a:pt x="85" y="18"/>
                  </a:moveTo>
                  <a:lnTo>
                    <a:pt x="66" y="24"/>
                  </a:lnTo>
                  <a:lnTo>
                    <a:pt x="22" y="8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3" y="4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5" name="Freeform 84"/>
            <p:cNvSpPr>
              <a:spLocks/>
            </p:cNvSpPr>
            <p:nvPr/>
          </p:nvSpPr>
          <p:spPr bwMode="auto">
            <a:xfrm>
              <a:off x="2853" y="2067"/>
              <a:ext cx="85" cy="23"/>
            </a:xfrm>
            <a:custGeom>
              <a:avLst/>
              <a:gdLst>
                <a:gd name="T0" fmla="*/ 0 w 85"/>
                <a:gd name="T1" fmla="*/ 18 h 23"/>
                <a:gd name="T2" fmla="*/ 19 w 85"/>
                <a:gd name="T3" fmla="*/ 23 h 23"/>
                <a:gd name="T4" fmla="*/ 65 w 85"/>
                <a:gd name="T5" fmla="*/ 8 h 23"/>
                <a:gd name="T6" fmla="*/ 85 w 85"/>
                <a:gd name="T7" fmla="*/ 13 h 23"/>
                <a:gd name="T8" fmla="*/ 74 w 85"/>
                <a:gd name="T9" fmla="*/ 0 h 23"/>
                <a:gd name="T10" fmla="*/ 21 w 85"/>
                <a:gd name="T11" fmla="*/ 0 h 23"/>
                <a:gd name="T12" fmla="*/ 43 w 85"/>
                <a:gd name="T13" fmla="*/ 4 h 23"/>
                <a:gd name="T14" fmla="*/ 0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18"/>
                  </a:moveTo>
                  <a:lnTo>
                    <a:pt x="19" y="23"/>
                  </a:lnTo>
                  <a:lnTo>
                    <a:pt x="65" y="8"/>
                  </a:lnTo>
                  <a:lnTo>
                    <a:pt x="85" y="13"/>
                  </a:lnTo>
                  <a:lnTo>
                    <a:pt x="74" y="0"/>
                  </a:lnTo>
                  <a:lnTo>
                    <a:pt x="21" y="0"/>
                  </a:lnTo>
                  <a:lnTo>
                    <a:pt x="43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6" name="Freeform 85"/>
            <p:cNvSpPr>
              <a:spLocks/>
            </p:cNvSpPr>
            <p:nvPr/>
          </p:nvSpPr>
          <p:spPr bwMode="auto">
            <a:xfrm>
              <a:off x="2853" y="2067"/>
              <a:ext cx="85" cy="23"/>
            </a:xfrm>
            <a:custGeom>
              <a:avLst/>
              <a:gdLst>
                <a:gd name="T0" fmla="*/ 0 w 85"/>
                <a:gd name="T1" fmla="*/ 18 h 23"/>
                <a:gd name="T2" fmla="*/ 19 w 85"/>
                <a:gd name="T3" fmla="*/ 23 h 23"/>
                <a:gd name="T4" fmla="*/ 65 w 85"/>
                <a:gd name="T5" fmla="*/ 8 h 23"/>
                <a:gd name="T6" fmla="*/ 85 w 85"/>
                <a:gd name="T7" fmla="*/ 13 h 23"/>
                <a:gd name="T8" fmla="*/ 74 w 85"/>
                <a:gd name="T9" fmla="*/ 0 h 23"/>
                <a:gd name="T10" fmla="*/ 21 w 85"/>
                <a:gd name="T11" fmla="*/ 0 h 23"/>
                <a:gd name="T12" fmla="*/ 43 w 85"/>
                <a:gd name="T13" fmla="*/ 4 h 23"/>
                <a:gd name="T14" fmla="*/ 0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18"/>
                  </a:moveTo>
                  <a:lnTo>
                    <a:pt x="19" y="23"/>
                  </a:lnTo>
                  <a:lnTo>
                    <a:pt x="65" y="8"/>
                  </a:lnTo>
                  <a:lnTo>
                    <a:pt x="85" y="13"/>
                  </a:lnTo>
                  <a:lnTo>
                    <a:pt x="74" y="0"/>
                  </a:lnTo>
                  <a:lnTo>
                    <a:pt x="21" y="0"/>
                  </a:lnTo>
                  <a:lnTo>
                    <a:pt x="43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7" name="Freeform 86"/>
            <p:cNvSpPr>
              <a:spLocks/>
            </p:cNvSpPr>
            <p:nvPr/>
          </p:nvSpPr>
          <p:spPr bwMode="auto">
            <a:xfrm>
              <a:off x="2760" y="2094"/>
              <a:ext cx="85" cy="25"/>
            </a:xfrm>
            <a:custGeom>
              <a:avLst/>
              <a:gdLst>
                <a:gd name="T0" fmla="*/ 85 w 85"/>
                <a:gd name="T1" fmla="*/ 5 h 25"/>
                <a:gd name="T2" fmla="*/ 66 w 85"/>
                <a:gd name="T3" fmla="*/ 0 h 25"/>
                <a:gd name="T4" fmla="*/ 22 w 85"/>
                <a:gd name="T5" fmla="*/ 16 h 25"/>
                <a:gd name="T6" fmla="*/ 0 w 85"/>
                <a:gd name="T7" fmla="*/ 10 h 25"/>
                <a:gd name="T8" fmla="*/ 11 w 85"/>
                <a:gd name="T9" fmla="*/ 25 h 25"/>
                <a:gd name="T10" fmla="*/ 66 w 85"/>
                <a:gd name="T11" fmla="*/ 25 h 25"/>
                <a:gd name="T12" fmla="*/ 43 w 85"/>
                <a:gd name="T13" fmla="*/ 19 h 25"/>
                <a:gd name="T14" fmla="*/ 85 w 85"/>
                <a:gd name="T15" fmla="*/ 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5"/>
                <a:gd name="T26" fmla="*/ 85 w 8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5">
                  <a:moveTo>
                    <a:pt x="85" y="5"/>
                  </a:moveTo>
                  <a:lnTo>
                    <a:pt x="66" y="0"/>
                  </a:lnTo>
                  <a:lnTo>
                    <a:pt x="22" y="16"/>
                  </a:lnTo>
                  <a:lnTo>
                    <a:pt x="0" y="10"/>
                  </a:lnTo>
                  <a:lnTo>
                    <a:pt x="11" y="25"/>
                  </a:lnTo>
                  <a:lnTo>
                    <a:pt x="66" y="25"/>
                  </a:lnTo>
                  <a:lnTo>
                    <a:pt x="43" y="19"/>
                  </a:lnTo>
                  <a:lnTo>
                    <a:pt x="8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8" name="Freeform 87"/>
            <p:cNvSpPr>
              <a:spLocks/>
            </p:cNvSpPr>
            <p:nvPr/>
          </p:nvSpPr>
          <p:spPr bwMode="auto">
            <a:xfrm>
              <a:off x="2760" y="2094"/>
              <a:ext cx="85" cy="25"/>
            </a:xfrm>
            <a:custGeom>
              <a:avLst/>
              <a:gdLst>
                <a:gd name="T0" fmla="*/ 85 w 85"/>
                <a:gd name="T1" fmla="*/ 5 h 25"/>
                <a:gd name="T2" fmla="*/ 66 w 85"/>
                <a:gd name="T3" fmla="*/ 0 h 25"/>
                <a:gd name="T4" fmla="*/ 22 w 85"/>
                <a:gd name="T5" fmla="*/ 16 h 25"/>
                <a:gd name="T6" fmla="*/ 0 w 85"/>
                <a:gd name="T7" fmla="*/ 10 h 25"/>
                <a:gd name="T8" fmla="*/ 11 w 85"/>
                <a:gd name="T9" fmla="*/ 25 h 25"/>
                <a:gd name="T10" fmla="*/ 66 w 85"/>
                <a:gd name="T11" fmla="*/ 25 h 25"/>
                <a:gd name="T12" fmla="*/ 43 w 85"/>
                <a:gd name="T13" fmla="*/ 19 h 25"/>
                <a:gd name="T14" fmla="*/ 85 w 85"/>
                <a:gd name="T15" fmla="*/ 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5"/>
                <a:gd name="T26" fmla="*/ 85 w 8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5">
                  <a:moveTo>
                    <a:pt x="85" y="5"/>
                  </a:moveTo>
                  <a:lnTo>
                    <a:pt x="66" y="0"/>
                  </a:lnTo>
                  <a:lnTo>
                    <a:pt x="22" y="16"/>
                  </a:lnTo>
                  <a:lnTo>
                    <a:pt x="0" y="10"/>
                  </a:lnTo>
                  <a:lnTo>
                    <a:pt x="11" y="25"/>
                  </a:lnTo>
                  <a:lnTo>
                    <a:pt x="66" y="25"/>
                  </a:lnTo>
                  <a:lnTo>
                    <a:pt x="43" y="19"/>
                  </a:lnTo>
                  <a:lnTo>
                    <a:pt x="8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49" name="Freeform 88"/>
            <p:cNvSpPr>
              <a:spLocks/>
            </p:cNvSpPr>
            <p:nvPr/>
          </p:nvSpPr>
          <p:spPr bwMode="auto">
            <a:xfrm>
              <a:off x="2765" y="2066"/>
              <a:ext cx="85" cy="23"/>
            </a:xfrm>
            <a:custGeom>
              <a:avLst/>
              <a:gdLst>
                <a:gd name="T0" fmla="*/ 0 w 85"/>
                <a:gd name="T1" fmla="*/ 5 h 23"/>
                <a:gd name="T2" fmla="*/ 19 w 85"/>
                <a:gd name="T3" fmla="*/ 0 h 23"/>
                <a:gd name="T4" fmla="*/ 64 w 85"/>
                <a:gd name="T5" fmla="*/ 14 h 23"/>
                <a:gd name="T6" fmla="*/ 85 w 85"/>
                <a:gd name="T7" fmla="*/ 10 h 23"/>
                <a:gd name="T8" fmla="*/ 74 w 85"/>
                <a:gd name="T9" fmla="*/ 23 h 23"/>
                <a:gd name="T10" fmla="*/ 20 w 85"/>
                <a:gd name="T11" fmla="*/ 23 h 23"/>
                <a:gd name="T12" fmla="*/ 42 w 85"/>
                <a:gd name="T13" fmla="*/ 19 h 23"/>
                <a:gd name="T14" fmla="*/ 0 w 85"/>
                <a:gd name="T15" fmla="*/ 5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5"/>
                  </a:moveTo>
                  <a:lnTo>
                    <a:pt x="19" y="0"/>
                  </a:lnTo>
                  <a:lnTo>
                    <a:pt x="64" y="14"/>
                  </a:lnTo>
                  <a:lnTo>
                    <a:pt x="85" y="10"/>
                  </a:lnTo>
                  <a:lnTo>
                    <a:pt x="74" y="23"/>
                  </a:lnTo>
                  <a:lnTo>
                    <a:pt x="20" y="23"/>
                  </a:lnTo>
                  <a:lnTo>
                    <a:pt x="42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0" name="Freeform 89"/>
            <p:cNvSpPr>
              <a:spLocks/>
            </p:cNvSpPr>
            <p:nvPr/>
          </p:nvSpPr>
          <p:spPr bwMode="auto">
            <a:xfrm>
              <a:off x="2765" y="2066"/>
              <a:ext cx="85" cy="23"/>
            </a:xfrm>
            <a:custGeom>
              <a:avLst/>
              <a:gdLst>
                <a:gd name="T0" fmla="*/ 0 w 85"/>
                <a:gd name="T1" fmla="*/ 5 h 23"/>
                <a:gd name="T2" fmla="*/ 19 w 85"/>
                <a:gd name="T3" fmla="*/ 0 h 23"/>
                <a:gd name="T4" fmla="*/ 64 w 85"/>
                <a:gd name="T5" fmla="*/ 14 h 23"/>
                <a:gd name="T6" fmla="*/ 85 w 85"/>
                <a:gd name="T7" fmla="*/ 10 h 23"/>
                <a:gd name="T8" fmla="*/ 74 w 85"/>
                <a:gd name="T9" fmla="*/ 23 h 23"/>
                <a:gd name="T10" fmla="*/ 20 w 85"/>
                <a:gd name="T11" fmla="*/ 23 h 23"/>
                <a:gd name="T12" fmla="*/ 42 w 85"/>
                <a:gd name="T13" fmla="*/ 19 h 23"/>
                <a:gd name="T14" fmla="*/ 0 w 85"/>
                <a:gd name="T15" fmla="*/ 5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0" y="5"/>
                  </a:moveTo>
                  <a:lnTo>
                    <a:pt x="19" y="0"/>
                  </a:lnTo>
                  <a:lnTo>
                    <a:pt x="64" y="14"/>
                  </a:lnTo>
                  <a:lnTo>
                    <a:pt x="85" y="10"/>
                  </a:lnTo>
                  <a:lnTo>
                    <a:pt x="74" y="23"/>
                  </a:lnTo>
                  <a:lnTo>
                    <a:pt x="20" y="23"/>
                  </a:lnTo>
                  <a:lnTo>
                    <a:pt x="42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1" name="Freeform 90"/>
            <p:cNvSpPr>
              <a:spLocks/>
            </p:cNvSpPr>
            <p:nvPr/>
          </p:nvSpPr>
          <p:spPr bwMode="auto">
            <a:xfrm>
              <a:off x="2850" y="2097"/>
              <a:ext cx="85" cy="23"/>
            </a:xfrm>
            <a:custGeom>
              <a:avLst/>
              <a:gdLst>
                <a:gd name="T0" fmla="*/ 85 w 85"/>
                <a:gd name="T1" fmla="*/ 18 h 23"/>
                <a:gd name="T2" fmla="*/ 66 w 85"/>
                <a:gd name="T3" fmla="*/ 23 h 23"/>
                <a:gd name="T4" fmla="*/ 22 w 85"/>
                <a:gd name="T5" fmla="*/ 7 h 23"/>
                <a:gd name="T6" fmla="*/ 0 w 85"/>
                <a:gd name="T7" fmla="*/ 13 h 23"/>
                <a:gd name="T8" fmla="*/ 11 w 85"/>
                <a:gd name="T9" fmla="*/ 0 h 23"/>
                <a:gd name="T10" fmla="*/ 66 w 85"/>
                <a:gd name="T11" fmla="*/ 0 h 23"/>
                <a:gd name="T12" fmla="*/ 42 w 85"/>
                <a:gd name="T13" fmla="*/ 4 h 23"/>
                <a:gd name="T14" fmla="*/ 85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85" y="18"/>
                  </a:moveTo>
                  <a:lnTo>
                    <a:pt x="66" y="23"/>
                  </a:lnTo>
                  <a:lnTo>
                    <a:pt x="22" y="7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2" y="4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2" name="Freeform 91"/>
            <p:cNvSpPr>
              <a:spLocks/>
            </p:cNvSpPr>
            <p:nvPr/>
          </p:nvSpPr>
          <p:spPr bwMode="auto">
            <a:xfrm>
              <a:off x="2850" y="2097"/>
              <a:ext cx="85" cy="23"/>
            </a:xfrm>
            <a:custGeom>
              <a:avLst/>
              <a:gdLst>
                <a:gd name="T0" fmla="*/ 85 w 85"/>
                <a:gd name="T1" fmla="*/ 18 h 23"/>
                <a:gd name="T2" fmla="*/ 66 w 85"/>
                <a:gd name="T3" fmla="*/ 23 h 23"/>
                <a:gd name="T4" fmla="*/ 22 w 85"/>
                <a:gd name="T5" fmla="*/ 7 h 23"/>
                <a:gd name="T6" fmla="*/ 0 w 85"/>
                <a:gd name="T7" fmla="*/ 13 h 23"/>
                <a:gd name="T8" fmla="*/ 11 w 85"/>
                <a:gd name="T9" fmla="*/ 0 h 23"/>
                <a:gd name="T10" fmla="*/ 66 w 85"/>
                <a:gd name="T11" fmla="*/ 0 h 23"/>
                <a:gd name="T12" fmla="*/ 42 w 85"/>
                <a:gd name="T13" fmla="*/ 4 h 23"/>
                <a:gd name="T14" fmla="*/ 85 w 85"/>
                <a:gd name="T15" fmla="*/ 18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23"/>
                <a:gd name="T26" fmla="*/ 85 w 85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23">
                  <a:moveTo>
                    <a:pt x="85" y="18"/>
                  </a:moveTo>
                  <a:lnTo>
                    <a:pt x="66" y="23"/>
                  </a:lnTo>
                  <a:lnTo>
                    <a:pt x="22" y="7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66" y="0"/>
                  </a:lnTo>
                  <a:lnTo>
                    <a:pt x="42" y="4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3" name="Line 92"/>
            <p:cNvSpPr>
              <a:spLocks noChangeShapeType="1"/>
            </p:cNvSpPr>
            <p:nvPr/>
          </p:nvSpPr>
          <p:spPr bwMode="auto">
            <a:xfrm>
              <a:off x="2719" y="2091"/>
              <a:ext cx="1" cy="156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4" name="Line 93"/>
            <p:cNvSpPr>
              <a:spLocks noChangeShapeType="1"/>
            </p:cNvSpPr>
            <p:nvPr/>
          </p:nvSpPr>
          <p:spPr bwMode="auto">
            <a:xfrm>
              <a:off x="2978" y="2091"/>
              <a:ext cx="1" cy="156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5" name="Freeform 94"/>
            <p:cNvSpPr>
              <a:spLocks/>
            </p:cNvSpPr>
            <p:nvPr/>
          </p:nvSpPr>
          <p:spPr bwMode="auto">
            <a:xfrm>
              <a:off x="2749" y="2133"/>
              <a:ext cx="197" cy="132"/>
            </a:xfrm>
            <a:custGeom>
              <a:avLst/>
              <a:gdLst>
                <a:gd name="T0" fmla="*/ 28 w 197"/>
                <a:gd name="T1" fmla="*/ 0 h 132"/>
                <a:gd name="T2" fmla="*/ 28 w 197"/>
                <a:gd name="T3" fmla="*/ 17 h 132"/>
                <a:gd name="T4" fmla="*/ 74 w 197"/>
                <a:gd name="T5" fmla="*/ 17 h 132"/>
                <a:gd name="T6" fmla="*/ 98 w 197"/>
                <a:gd name="T7" fmla="*/ 52 h 132"/>
                <a:gd name="T8" fmla="*/ 123 w 197"/>
                <a:gd name="T9" fmla="*/ 17 h 132"/>
                <a:gd name="T10" fmla="*/ 169 w 197"/>
                <a:gd name="T11" fmla="*/ 17 h 132"/>
                <a:gd name="T12" fmla="*/ 169 w 197"/>
                <a:gd name="T13" fmla="*/ 0 h 132"/>
                <a:gd name="T14" fmla="*/ 197 w 197"/>
                <a:gd name="T15" fmla="*/ 21 h 132"/>
                <a:gd name="T16" fmla="*/ 169 w 197"/>
                <a:gd name="T17" fmla="*/ 41 h 132"/>
                <a:gd name="T18" fmla="*/ 169 w 197"/>
                <a:gd name="T19" fmla="*/ 27 h 132"/>
                <a:gd name="T20" fmla="*/ 136 w 197"/>
                <a:gd name="T21" fmla="*/ 27 h 132"/>
                <a:gd name="T22" fmla="*/ 109 w 197"/>
                <a:gd name="T23" fmla="*/ 66 h 132"/>
                <a:gd name="T24" fmla="*/ 136 w 197"/>
                <a:gd name="T25" fmla="*/ 106 h 132"/>
                <a:gd name="T26" fmla="*/ 169 w 197"/>
                <a:gd name="T27" fmla="*/ 106 h 132"/>
                <a:gd name="T28" fmla="*/ 169 w 197"/>
                <a:gd name="T29" fmla="*/ 92 h 132"/>
                <a:gd name="T30" fmla="*/ 197 w 197"/>
                <a:gd name="T31" fmla="*/ 111 h 132"/>
                <a:gd name="T32" fmla="*/ 169 w 197"/>
                <a:gd name="T33" fmla="*/ 132 h 132"/>
                <a:gd name="T34" fmla="*/ 169 w 197"/>
                <a:gd name="T35" fmla="*/ 117 h 132"/>
                <a:gd name="T36" fmla="*/ 123 w 197"/>
                <a:gd name="T37" fmla="*/ 117 h 132"/>
                <a:gd name="T38" fmla="*/ 98 w 197"/>
                <a:gd name="T39" fmla="*/ 80 h 132"/>
                <a:gd name="T40" fmla="*/ 74 w 197"/>
                <a:gd name="T41" fmla="*/ 118 h 132"/>
                <a:gd name="T42" fmla="*/ 28 w 197"/>
                <a:gd name="T43" fmla="*/ 118 h 132"/>
                <a:gd name="T44" fmla="*/ 28 w 197"/>
                <a:gd name="T45" fmla="*/ 132 h 132"/>
                <a:gd name="T46" fmla="*/ 0 w 197"/>
                <a:gd name="T47" fmla="*/ 111 h 132"/>
                <a:gd name="T48" fmla="*/ 28 w 197"/>
                <a:gd name="T49" fmla="*/ 92 h 132"/>
                <a:gd name="T50" fmla="*/ 28 w 197"/>
                <a:gd name="T51" fmla="*/ 106 h 132"/>
                <a:gd name="T52" fmla="*/ 60 w 197"/>
                <a:gd name="T53" fmla="*/ 106 h 132"/>
                <a:gd name="T54" fmla="*/ 88 w 197"/>
                <a:gd name="T55" fmla="*/ 66 h 132"/>
                <a:gd name="T56" fmla="*/ 60 w 197"/>
                <a:gd name="T57" fmla="*/ 27 h 132"/>
                <a:gd name="T58" fmla="*/ 28 w 197"/>
                <a:gd name="T59" fmla="*/ 27 h 132"/>
                <a:gd name="T60" fmla="*/ 28 w 197"/>
                <a:gd name="T61" fmla="*/ 40 h 132"/>
                <a:gd name="T62" fmla="*/ 0 w 197"/>
                <a:gd name="T63" fmla="*/ 21 h 132"/>
                <a:gd name="T64" fmla="*/ 28 w 197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2"/>
                <a:gd name="T101" fmla="*/ 197 w 197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2">
                  <a:moveTo>
                    <a:pt x="28" y="0"/>
                  </a:moveTo>
                  <a:lnTo>
                    <a:pt x="28" y="17"/>
                  </a:lnTo>
                  <a:lnTo>
                    <a:pt x="74" y="17"/>
                  </a:lnTo>
                  <a:lnTo>
                    <a:pt x="98" y="52"/>
                  </a:lnTo>
                  <a:lnTo>
                    <a:pt x="123" y="17"/>
                  </a:lnTo>
                  <a:lnTo>
                    <a:pt x="169" y="17"/>
                  </a:lnTo>
                  <a:lnTo>
                    <a:pt x="169" y="0"/>
                  </a:lnTo>
                  <a:lnTo>
                    <a:pt x="197" y="21"/>
                  </a:lnTo>
                  <a:lnTo>
                    <a:pt x="169" y="41"/>
                  </a:lnTo>
                  <a:lnTo>
                    <a:pt x="169" y="27"/>
                  </a:lnTo>
                  <a:lnTo>
                    <a:pt x="136" y="27"/>
                  </a:lnTo>
                  <a:lnTo>
                    <a:pt x="109" y="66"/>
                  </a:lnTo>
                  <a:lnTo>
                    <a:pt x="136" y="106"/>
                  </a:lnTo>
                  <a:lnTo>
                    <a:pt x="169" y="106"/>
                  </a:lnTo>
                  <a:lnTo>
                    <a:pt x="169" y="92"/>
                  </a:lnTo>
                  <a:lnTo>
                    <a:pt x="197" y="111"/>
                  </a:lnTo>
                  <a:lnTo>
                    <a:pt x="169" y="132"/>
                  </a:lnTo>
                  <a:lnTo>
                    <a:pt x="169" y="117"/>
                  </a:lnTo>
                  <a:lnTo>
                    <a:pt x="123" y="117"/>
                  </a:lnTo>
                  <a:lnTo>
                    <a:pt x="98" y="80"/>
                  </a:lnTo>
                  <a:lnTo>
                    <a:pt x="74" y="118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0" y="111"/>
                  </a:lnTo>
                  <a:lnTo>
                    <a:pt x="28" y="92"/>
                  </a:lnTo>
                  <a:lnTo>
                    <a:pt x="28" y="106"/>
                  </a:lnTo>
                  <a:lnTo>
                    <a:pt x="60" y="106"/>
                  </a:lnTo>
                  <a:lnTo>
                    <a:pt x="88" y="66"/>
                  </a:lnTo>
                  <a:lnTo>
                    <a:pt x="60" y="27"/>
                  </a:lnTo>
                  <a:lnTo>
                    <a:pt x="28" y="27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6" name="Freeform 95"/>
            <p:cNvSpPr>
              <a:spLocks/>
            </p:cNvSpPr>
            <p:nvPr/>
          </p:nvSpPr>
          <p:spPr bwMode="auto">
            <a:xfrm>
              <a:off x="2749" y="2133"/>
              <a:ext cx="197" cy="132"/>
            </a:xfrm>
            <a:custGeom>
              <a:avLst/>
              <a:gdLst>
                <a:gd name="T0" fmla="*/ 28 w 197"/>
                <a:gd name="T1" fmla="*/ 0 h 132"/>
                <a:gd name="T2" fmla="*/ 28 w 197"/>
                <a:gd name="T3" fmla="*/ 17 h 132"/>
                <a:gd name="T4" fmla="*/ 74 w 197"/>
                <a:gd name="T5" fmla="*/ 17 h 132"/>
                <a:gd name="T6" fmla="*/ 98 w 197"/>
                <a:gd name="T7" fmla="*/ 52 h 132"/>
                <a:gd name="T8" fmla="*/ 123 w 197"/>
                <a:gd name="T9" fmla="*/ 17 h 132"/>
                <a:gd name="T10" fmla="*/ 169 w 197"/>
                <a:gd name="T11" fmla="*/ 17 h 132"/>
                <a:gd name="T12" fmla="*/ 169 w 197"/>
                <a:gd name="T13" fmla="*/ 0 h 132"/>
                <a:gd name="T14" fmla="*/ 197 w 197"/>
                <a:gd name="T15" fmla="*/ 21 h 132"/>
                <a:gd name="T16" fmla="*/ 169 w 197"/>
                <a:gd name="T17" fmla="*/ 41 h 132"/>
                <a:gd name="T18" fmla="*/ 169 w 197"/>
                <a:gd name="T19" fmla="*/ 27 h 132"/>
                <a:gd name="T20" fmla="*/ 136 w 197"/>
                <a:gd name="T21" fmla="*/ 27 h 132"/>
                <a:gd name="T22" fmla="*/ 109 w 197"/>
                <a:gd name="T23" fmla="*/ 66 h 132"/>
                <a:gd name="T24" fmla="*/ 136 w 197"/>
                <a:gd name="T25" fmla="*/ 106 h 132"/>
                <a:gd name="T26" fmla="*/ 169 w 197"/>
                <a:gd name="T27" fmla="*/ 106 h 132"/>
                <a:gd name="T28" fmla="*/ 169 w 197"/>
                <a:gd name="T29" fmla="*/ 92 h 132"/>
                <a:gd name="T30" fmla="*/ 197 w 197"/>
                <a:gd name="T31" fmla="*/ 111 h 132"/>
                <a:gd name="T32" fmla="*/ 169 w 197"/>
                <a:gd name="T33" fmla="*/ 132 h 132"/>
                <a:gd name="T34" fmla="*/ 169 w 197"/>
                <a:gd name="T35" fmla="*/ 117 h 132"/>
                <a:gd name="T36" fmla="*/ 123 w 197"/>
                <a:gd name="T37" fmla="*/ 117 h 132"/>
                <a:gd name="T38" fmla="*/ 98 w 197"/>
                <a:gd name="T39" fmla="*/ 80 h 132"/>
                <a:gd name="T40" fmla="*/ 74 w 197"/>
                <a:gd name="T41" fmla="*/ 118 h 132"/>
                <a:gd name="T42" fmla="*/ 28 w 197"/>
                <a:gd name="T43" fmla="*/ 118 h 132"/>
                <a:gd name="T44" fmla="*/ 28 w 197"/>
                <a:gd name="T45" fmla="*/ 132 h 132"/>
                <a:gd name="T46" fmla="*/ 0 w 197"/>
                <a:gd name="T47" fmla="*/ 111 h 132"/>
                <a:gd name="T48" fmla="*/ 28 w 197"/>
                <a:gd name="T49" fmla="*/ 92 h 132"/>
                <a:gd name="T50" fmla="*/ 28 w 197"/>
                <a:gd name="T51" fmla="*/ 106 h 132"/>
                <a:gd name="T52" fmla="*/ 60 w 197"/>
                <a:gd name="T53" fmla="*/ 106 h 132"/>
                <a:gd name="T54" fmla="*/ 88 w 197"/>
                <a:gd name="T55" fmla="*/ 66 h 132"/>
                <a:gd name="T56" fmla="*/ 60 w 197"/>
                <a:gd name="T57" fmla="*/ 27 h 132"/>
                <a:gd name="T58" fmla="*/ 28 w 197"/>
                <a:gd name="T59" fmla="*/ 27 h 132"/>
                <a:gd name="T60" fmla="*/ 28 w 197"/>
                <a:gd name="T61" fmla="*/ 40 h 132"/>
                <a:gd name="T62" fmla="*/ 0 w 197"/>
                <a:gd name="T63" fmla="*/ 21 h 132"/>
                <a:gd name="T64" fmla="*/ 28 w 197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2"/>
                <a:gd name="T101" fmla="*/ 197 w 197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2">
                  <a:moveTo>
                    <a:pt x="28" y="0"/>
                  </a:moveTo>
                  <a:lnTo>
                    <a:pt x="28" y="17"/>
                  </a:lnTo>
                  <a:lnTo>
                    <a:pt x="74" y="17"/>
                  </a:lnTo>
                  <a:lnTo>
                    <a:pt x="98" y="52"/>
                  </a:lnTo>
                  <a:lnTo>
                    <a:pt x="123" y="17"/>
                  </a:lnTo>
                  <a:lnTo>
                    <a:pt x="169" y="17"/>
                  </a:lnTo>
                  <a:lnTo>
                    <a:pt x="169" y="0"/>
                  </a:lnTo>
                  <a:lnTo>
                    <a:pt x="197" y="21"/>
                  </a:lnTo>
                  <a:lnTo>
                    <a:pt x="169" y="41"/>
                  </a:lnTo>
                  <a:lnTo>
                    <a:pt x="169" y="27"/>
                  </a:lnTo>
                  <a:lnTo>
                    <a:pt x="136" y="27"/>
                  </a:lnTo>
                  <a:lnTo>
                    <a:pt x="109" y="66"/>
                  </a:lnTo>
                  <a:lnTo>
                    <a:pt x="136" y="106"/>
                  </a:lnTo>
                  <a:lnTo>
                    <a:pt x="169" y="106"/>
                  </a:lnTo>
                  <a:lnTo>
                    <a:pt x="169" y="92"/>
                  </a:lnTo>
                  <a:lnTo>
                    <a:pt x="197" y="111"/>
                  </a:lnTo>
                  <a:lnTo>
                    <a:pt x="169" y="132"/>
                  </a:lnTo>
                  <a:lnTo>
                    <a:pt x="169" y="117"/>
                  </a:lnTo>
                  <a:lnTo>
                    <a:pt x="123" y="117"/>
                  </a:lnTo>
                  <a:lnTo>
                    <a:pt x="98" y="80"/>
                  </a:lnTo>
                  <a:lnTo>
                    <a:pt x="74" y="118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0" y="111"/>
                  </a:lnTo>
                  <a:lnTo>
                    <a:pt x="28" y="92"/>
                  </a:lnTo>
                  <a:lnTo>
                    <a:pt x="28" y="106"/>
                  </a:lnTo>
                  <a:lnTo>
                    <a:pt x="60" y="106"/>
                  </a:lnTo>
                  <a:lnTo>
                    <a:pt x="88" y="66"/>
                  </a:lnTo>
                  <a:lnTo>
                    <a:pt x="60" y="27"/>
                  </a:lnTo>
                  <a:lnTo>
                    <a:pt x="28" y="27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7" name="Freeform 96"/>
            <p:cNvSpPr>
              <a:spLocks/>
            </p:cNvSpPr>
            <p:nvPr/>
          </p:nvSpPr>
          <p:spPr bwMode="auto">
            <a:xfrm>
              <a:off x="2751" y="2134"/>
              <a:ext cx="197" cy="132"/>
            </a:xfrm>
            <a:custGeom>
              <a:avLst/>
              <a:gdLst>
                <a:gd name="T0" fmla="*/ 28 w 197"/>
                <a:gd name="T1" fmla="*/ 0 h 132"/>
                <a:gd name="T2" fmla="*/ 28 w 197"/>
                <a:gd name="T3" fmla="*/ 17 h 132"/>
                <a:gd name="T4" fmla="*/ 74 w 197"/>
                <a:gd name="T5" fmla="*/ 17 h 132"/>
                <a:gd name="T6" fmla="*/ 97 w 197"/>
                <a:gd name="T7" fmla="*/ 52 h 132"/>
                <a:gd name="T8" fmla="*/ 123 w 197"/>
                <a:gd name="T9" fmla="*/ 17 h 132"/>
                <a:gd name="T10" fmla="*/ 168 w 197"/>
                <a:gd name="T11" fmla="*/ 17 h 132"/>
                <a:gd name="T12" fmla="*/ 168 w 197"/>
                <a:gd name="T13" fmla="*/ 0 h 132"/>
                <a:gd name="T14" fmla="*/ 197 w 197"/>
                <a:gd name="T15" fmla="*/ 21 h 132"/>
                <a:gd name="T16" fmla="*/ 168 w 197"/>
                <a:gd name="T17" fmla="*/ 42 h 132"/>
                <a:gd name="T18" fmla="*/ 168 w 197"/>
                <a:gd name="T19" fmla="*/ 27 h 132"/>
                <a:gd name="T20" fmla="*/ 135 w 197"/>
                <a:gd name="T21" fmla="*/ 27 h 132"/>
                <a:gd name="T22" fmla="*/ 108 w 197"/>
                <a:gd name="T23" fmla="*/ 66 h 132"/>
                <a:gd name="T24" fmla="*/ 135 w 197"/>
                <a:gd name="T25" fmla="*/ 107 h 132"/>
                <a:gd name="T26" fmla="*/ 168 w 197"/>
                <a:gd name="T27" fmla="*/ 107 h 132"/>
                <a:gd name="T28" fmla="*/ 168 w 197"/>
                <a:gd name="T29" fmla="*/ 92 h 132"/>
                <a:gd name="T30" fmla="*/ 197 w 197"/>
                <a:gd name="T31" fmla="*/ 112 h 132"/>
                <a:gd name="T32" fmla="*/ 168 w 197"/>
                <a:gd name="T33" fmla="*/ 132 h 132"/>
                <a:gd name="T34" fmla="*/ 168 w 197"/>
                <a:gd name="T35" fmla="*/ 117 h 132"/>
                <a:gd name="T36" fmla="*/ 123 w 197"/>
                <a:gd name="T37" fmla="*/ 117 h 132"/>
                <a:gd name="T38" fmla="*/ 97 w 197"/>
                <a:gd name="T39" fmla="*/ 81 h 132"/>
                <a:gd name="T40" fmla="*/ 74 w 197"/>
                <a:gd name="T41" fmla="*/ 118 h 132"/>
                <a:gd name="T42" fmla="*/ 28 w 197"/>
                <a:gd name="T43" fmla="*/ 118 h 132"/>
                <a:gd name="T44" fmla="*/ 28 w 197"/>
                <a:gd name="T45" fmla="*/ 132 h 132"/>
                <a:gd name="T46" fmla="*/ 0 w 197"/>
                <a:gd name="T47" fmla="*/ 112 h 132"/>
                <a:gd name="T48" fmla="*/ 28 w 197"/>
                <a:gd name="T49" fmla="*/ 92 h 132"/>
                <a:gd name="T50" fmla="*/ 28 w 197"/>
                <a:gd name="T51" fmla="*/ 107 h 132"/>
                <a:gd name="T52" fmla="*/ 59 w 197"/>
                <a:gd name="T53" fmla="*/ 107 h 132"/>
                <a:gd name="T54" fmla="*/ 88 w 197"/>
                <a:gd name="T55" fmla="*/ 66 h 132"/>
                <a:gd name="T56" fmla="*/ 59 w 197"/>
                <a:gd name="T57" fmla="*/ 27 h 132"/>
                <a:gd name="T58" fmla="*/ 28 w 197"/>
                <a:gd name="T59" fmla="*/ 27 h 132"/>
                <a:gd name="T60" fmla="*/ 28 w 197"/>
                <a:gd name="T61" fmla="*/ 40 h 132"/>
                <a:gd name="T62" fmla="*/ 0 w 197"/>
                <a:gd name="T63" fmla="*/ 21 h 132"/>
                <a:gd name="T64" fmla="*/ 28 w 197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2"/>
                <a:gd name="T101" fmla="*/ 197 w 197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2">
                  <a:moveTo>
                    <a:pt x="28" y="0"/>
                  </a:moveTo>
                  <a:lnTo>
                    <a:pt x="28" y="17"/>
                  </a:lnTo>
                  <a:lnTo>
                    <a:pt x="74" y="17"/>
                  </a:lnTo>
                  <a:lnTo>
                    <a:pt x="97" y="52"/>
                  </a:lnTo>
                  <a:lnTo>
                    <a:pt x="123" y="17"/>
                  </a:lnTo>
                  <a:lnTo>
                    <a:pt x="168" y="17"/>
                  </a:lnTo>
                  <a:lnTo>
                    <a:pt x="168" y="0"/>
                  </a:lnTo>
                  <a:lnTo>
                    <a:pt x="197" y="21"/>
                  </a:lnTo>
                  <a:lnTo>
                    <a:pt x="168" y="42"/>
                  </a:lnTo>
                  <a:lnTo>
                    <a:pt x="168" y="27"/>
                  </a:lnTo>
                  <a:lnTo>
                    <a:pt x="135" y="27"/>
                  </a:lnTo>
                  <a:lnTo>
                    <a:pt x="108" y="66"/>
                  </a:lnTo>
                  <a:lnTo>
                    <a:pt x="135" y="107"/>
                  </a:lnTo>
                  <a:lnTo>
                    <a:pt x="168" y="107"/>
                  </a:lnTo>
                  <a:lnTo>
                    <a:pt x="168" y="92"/>
                  </a:lnTo>
                  <a:lnTo>
                    <a:pt x="197" y="112"/>
                  </a:lnTo>
                  <a:lnTo>
                    <a:pt x="168" y="132"/>
                  </a:lnTo>
                  <a:lnTo>
                    <a:pt x="168" y="117"/>
                  </a:lnTo>
                  <a:lnTo>
                    <a:pt x="123" y="117"/>
                  </a:lnTo>
                  <a:lnTo>
                    <a:pt x="97" y="81"/>
                  </a:lnTo>
                  <a:lnTo>
                    <a:pt x="74" y="118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0" y="112"/>
                  </a:lnTo>
                  <a:lnTo>
                    <a:pt x="28" y="92"/>
                  </a:lnTo>
                  <a:lnTo>
                    <a:pt x="28" y="107"/>
                  </a:lnTo>
                  <a:lnTo>
                    <a:pt x="59" y="107"/>
                  </a:lnTo>
                  <a:lnTo>
                    <a:pt x="88" y="66"/>
                  </a:lnTo>
                  <a:lnTo>
                    <a:pt x="59" y="27"/>
                  </a:lnTo>
                  <a:lnTo>
                    <a:pt x="28" y="27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58" name="Freeform 97"/>
            <p:cNvSpPr>
              <a:spLocks/>
            </p:cNvSpPr>
            <p:nvPr/>
          </p:nvSpPr>
          <p:spPr bwMode="auto">
            <a:xfrm>
              <a:off x="2751" y="2134"/>
              <a:ext cx="197" cy="132"/>
            </a:xfrm>
            <a:custGeom>
              <a:avLst/>
              <a:gdLst>
                <a:gd name="T0" fmla="*/ 28 w 197"/>
                <a:gd name="T1" fmla="*/ 0 h 132"/>
                <a:gd name="T2" fmla="*/ 28 w 197"/>
                <a:gd name="T3" fmla="*/ 17 h 132"/>
                <a:gd name="T4" fmla="*/ 74 w 197"/>
                <a:gd name="T5" fmla="*/ 17 h 132"/>
                <a:gd name="T6" fmla="*/ 97 w 197"/>
                <a:gd name="T7" fmla="*/ 52 h 132"/>
                <a:gd name="T8" fmla="*/ 123 w 197"/>
                <a:gd name="T9" fmla="*/ 17 h 132"/>
                <a:gd name="T10" fmla="*/ 168 w 197"/>
                <a:gd name="T11" fmla="*/ 17 h 132"/>
                <a:gd name="T12" fmla="*/ 168 w 197"/>
                <a:gd name="T13" fmla="*/ 0 h 132"/>
                <a:gd name="T14" fmla="*/ 197 w 197"/>
                <a:gd name="T15" fmla="*/ 21 h 132"/>
                <a:gd name="T16" fmla="*/ 168 w 197"/>
                <a:gd name="T17" fmla="*/ 42 h 132"/>
                <a:gd name="T18" fmla="*/ 168 w 197"/>
                <a:gd name="T19" fmla="*/ 27 h 132"/>
                <a:gd name="T20" fmla="*/ 135 w 197"/>
                <a:gd name="T21" fmla="*/ 27 h 132"/>
                <a:gd name="T22" fmla="*/ 108 w 197"/>
                <a:gd name="T23" fmla="*/ 66 h 132"/>
                <a:gd name="T24" fmla="*/ 135 w 197"/>
                <a:gd name="T25" fmla="*/ 107 h 132"/>
                <a:gd name="T26" fmla="*/ 168 w 197"/>
                <a:gd name="T27" fmla="*/ 107 h 132"/>
                <a:gd name="T28" fmla="*/ 168 w 197"/>
                <a:gd name="T29" fmla="*/ 92 h 132"/>
                <a:gd name="T30" fmla="*/ 197 w 197"/>
                <a:gd name="T31" fmla="*/ 112 h 132"/>
                <a:gd name="T32" fmla="*/ 168 w 197"/>
                <a:gd name="T33" fmla="*/ 132 h 132"/>
                <a:gd name="T34" fmla="*/ 168 w 197"/>
                <a:gd name="T35" fmla="*/ 117 h 132"/>
                <a:gd name="T36" fmla="*/ 123 w 197"/>
                <a:gd name="T37" fmla="*/ 117 h 132"/>
                <a:gd name="T38" fmla="*/ 97 w 197"/>
                <a:gd name="T39" fmla="*/ 81 h 132"/>
                <a:gd name="T40" fmla="*/ 74 w 197"/>
                <a:gd name="T41" fmla="*/ 118 h 132"/>
                <a:gd name="T42" fmla="*/ 28 w 197"/>
                <a:gd name="T43" fmla="*/ 118 h 132"/>
                <a:gd name="T44" fmla="*/ 28 w 197"/>
                <a:gd name="T45" fmla="*/ 132 h 132"/>
                <a:gd name="T46" fmla="*/ 0 w 197"/>
                <a:gd name="T47" fmla="*/ 112 h 132"/>
                <a:gd name="T48" fmla="*/ 28 w 197"/>
                <a:gd name="T49" fmla="*/ 92 h 132"/>
                <a:gd name="T50" fmla="*/ 28 w 197"/>
                <a:gd name="T51" fmla="*/ 107 h 132"/>
                <a:gd name="T52" fmla="*/ 59 w 197"/>
                <a:gd name="T53" fmla="*/ 107 h 132"/>
                <a:gd name="T54" fmla="*/ 88 w 197"/>
                <a:gd name="T55" fmla="*/ 66 h 132"/>
                <a:gd name="T56" fmla="*/ 59 w 197"/>
                <a:gd name="T57" fmla="*/ 27 h 132"/>
                <a:gd name="T58" fmla="*/ 28 w 197"/>
                <a:gd name="T59" fmla="*/ 27 h 132"/>
                <a:gd name="T60" fmla="*/ 28 w 197"/>
                <a:gd name="T61" fmla="*/ 40 h 132"/>
                <a:gd name="T62" fmla="*/ 0 w 197"/>
                <a:gd name="T63" fmla="*/ 21 h 132"/>
                <a:gd name="T64" fmla="*/ 28 w 197"/>
                <a:gd name="T65" fmla="*/ 0 h 1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32"/>
                <a:gd name="T101" fmla="*/ 197 w 197"/>
                <a:gd name="T102" fmla="*/ 132 h 1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32">
                  <a:moveTo>
                    <a:pt x="28" y="0"/>
                  </a:moveTo>
                  <a:lnTo>
                    <a:pt x="28" y="17"/>
                  </a:lnTo>
                  <a:lnTo>
                    <a:pt x="74" y="17"/>
                  </a:lnTo>
                  <a:lnTo>
                    <a:pt x="97" y="52"/>
                  </a:lnTo>
                  <a:lnTo>
                    <a:pt x="123" y="17"/>
                  </a:lnTo>
                  <a:lnTo>
                    <a:pt x="168" y="17"/>
                  </a:lnTo>
                  <a:lnTo>
                    <a:pt x="168" y="0"/>
                  </a:lnTo>
                  <a:lnTo>
                    <a:pt x="197" y="21"/>
                  </a:lnTo>
                  <a:lnTo>
                    <a:pt x="168" y="42"/>
                  </a:lnTo>
                  <a:lnTo>
                    <a:pt x="168" y="27"/>
                  </a:lnTo>
                  <a:lnTo>
                    <a:pt x="135" y="27"/>
                  </a:lnTo>
                  <a:lnTo>
                    <a:pt x="108" y="66"/>
                  </a:lnTo>
                  <a:lnTo>
                    <a:pt x="135" y="107"/>
                  </a:lnTo>
                  <a:lnTo>
                    <a:pt x="168" y="107"/>
                  </a:lnTo>
                  <a:lnTo>
                    <a:pt x="168" y="92"/>
                  </a:lnTo>
                  <a:lnTo>
                    <a:pt x="197" y="112"/>
                  </a:lnTo>
                  <a:lnTo>
                    <a:pt x="168" y="132"/>
                  </a:lnTo>
                  <a:lnTo>
                    <a:pt x="168" y="117"/>
                  </a:lnTo>
                  <a:lnTo>
                    <a:pt x="123" y="117"/>
                  </a:lnTo>
                  <a:lnTo>
                    <a:pt x="97" y="81"/>
                  </a:lnTo>
                  <a:lnTo>
                    <a:pt x="74" y="118"/>
                  </a:lnTo>
                  <a:lnTo>
                    <a:pt x="28" y="118"/>
                  </a:lnTo>
                  <a:lnTo>
                    <a:pt x="28" y="132"/>
                  </a:lnTo>
                  <a:lnTo>
                    <a:pt x="0" y="112"/>
                  </a:lnTo>
                  <a:lnTo>
                    <a:pt x="28" y="92"/>
                  </a:lnTo>
                  <a:lnTo>
                    <a:pt x="28" y="107"/>
                  </a:lnTo>
                  <a:lnTo>
                    <a:pt x="59" y="107"/>
                  </a:lnTo>
                  <a:lnTo>
                    <a:pt x="88" y="66"/>
                  </a:lnTo>
                  <a:lnTo>
                    <a:pt x="59" y="27"/>
                  </a:lnTo>
                  <a:lnTo>
                    <a:pt x="28" y="27"/>
                  </a:lnTo>
                  <a:lnTo>
                    <a:pt x="28" y="40"/>
                  </a:lnTo>
                  <a:lnTo>
                    <a:pt x="0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78" name="Text Box 14"/>
          <p:cNvSpPr txBox="1">
            <a:spLocks noChangeArrowheads="1"/>
          </p:cNvSpPr>
          <p:nvPr/>
        </p:nvSpPr>
        <p:spPr bwMode="auto">
          <a:xfrm>
            <a:off x="2114480" y="4539294"/>
            <a:ext cx="1266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zh-CN" sz="10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GGR 2300</a:t>
            </a:r>
            <a:endParaRPr lang="en-GB" altLang="zh-CN" sz="1000" b="1" dirty="0">
              <a:solidFill>
                <a:srgbClr val="0000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79" name="Text Box 14"/>
          <p:cNvSpPr txBox="1">
            <a:spLocks noChangeArrowheads="1"/>
          </p:cNvSpPr>
          <p:nvPr/>
        </p:nvSpPr>
        <p:spPr bwMode="auto">
          <a:xfrm>
            <a:off x="4727451" y="2852722"/>
            <a:ext cx="1266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zh-CN" sz="1000" b="1" dirty="0" smtClean="0">
                <a:latin typeface="Arial" pitchFamily="34" charset="0"/>
                <a:cs typeface="Times New Roman" pitchFamily="18" charset="0"/>
              </a:rPr>
              <a:t>AGS</a:t>
            </a:r>
            <a:r>
              <a:rPr lang="en-GB" altLang="zh-CN" sz="1000" b="1" dirty="0" smtClean="0">
                <a:latin typeface="Arial" pitchFamily="34" charset="0"/>
                <a:cs typeface="Times New Roman" pitchFamily="18" charset="0"/>
              </a:rPr>
              <a:t> 2300V</a:t>
            </a:r>
            <a:endParaRPr lang="en-GB" altLang="zh-CN" sz="1000" b="1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6588224" y="1583293"/>
            <a:ext cx="248433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POA</a:t>
            </a:r>
            <a:r>
              <a:rPr lang="en-US" b="1" dirty="0"/>
              <a:t> </a:t>
            </a:r>
            <a:r>
              <a:rPr lang="en-US" sz="1400" b="1" dirty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–Plain Old </a:t>
            </a:r>
            <a:r>
              <a:rPr lang="en-US" sz="1400" b="1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ACARS</a:t>
            </a:r>
            <a:endParaRPr lang="ru-RU" sz="1400" b="1" dirty="0" smtClean="0">
              <a:solidFill>
                <a:srgbClr val="006600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ОВЧ-</a:t>
            </a:r>
            <a:r>
              <a:rPr lang="en-US" sz="1400" b="1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ACARS</a:t>
            </a:r>
          </a:p>
          <a:p>
            <a:r>
              <a:rPr lang="en-US" sz="1400" b="1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ARINC 618</a:t>
            </a:r>
            <a:r>
              <a:rPr lang="en-US" sz="1400" b="1" dirty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, </a:t>
            </a:r>
            <a:r>
              <a:rPr lang="en-US" sz="1400" b="1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622</a:t>
            </a:r>
          </a:p>
          <a:p>
            <a:r>
              <a:rPr lang="ru-RU" sz="1400" b="1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Скорость передачи до 2,</a:t>
            </a:r>
            <a:r>
              <a:rPr lang="en-US" sz="1400" b="1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rgbClr val="006600"/>
                </a:solidFill>
                <a:latin typeface="Arial" pitchFamily="34" charset="0"/>
                <a:cs typeface="Times New Roman" pitchFamily="18" charset="0"/>
              </a:rPr>
              <a:t> кбит/с</a:t>
            </a:r>
            <a:endParaRPr lang="en-US" sz="1400" b="1" dirty="0">
              <a:solidFill>
                <a:srgbClr val="0066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6588225" y="2746012"/>
            <a:ext cx="23762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AOA</a:t>
            </a:r>
            <a:r>
              <a:rPr lang="en-US" b="1" dirty="0"/>
              <a:t> </a:t>
            </a:r>
            <a:r>
              <a:rPr lang="en-US" sz="1400" b="1" dirty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–ACARS Over </a:t>
            </a:r>
            <a:r>
              <a:rPr lang="en-US" sz="1400" b="1" dirty="0" smtClean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AVLC</a:t>
            </a:r>
            <a:endParaRPr lang="ru-RU" sz="1400" b="1" dirty="0" smtClean="0">
              <a:solidFill>
                <a:srgbClr val="FF3300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Передача сообщений </a:t>
            </a:r>
            <a:r>
              <a:rPr lang="en-US" sz="1400" b="1" dirty="0" smtClean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ACARS </a:t>
            </a:r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по каналу </a:t>
            </a:r>
            <a:r>
              <a:rPr lang="en-US" sz="1400" b="1" dirty="0" smtClean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VDL-2</a:t>
            </a:r>
          </a:p>
          <a:p>
            <a:r>
              <a:rPr lang="en-US" sz="1400" b="1" dirty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ARINC </a:t>
            </a:r>
            <a:r>
              <a:rPr lang="en-US" sz="1400" b="1" dirty="0" smtClean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622/618/631</a:t>
            </a:r>
          </a:p>
          <a:p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Скорость </a:t>
            </a:r>
            <a:r>
              <a:rPr lang="ru-RU" sz="1400" b="1" dirty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передачи до </a:t>
            </a:r>
            <a:r>
              <a:rPr lang="en-US" sz="1400" b="1" dirty="0" smtClean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31</a:t>
            </a:r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,</a:t>
            </a:r>
            <a:r>
              <a:rPr lang="en-US" sz="1400" b="1" dirty="0" smtClean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5</a:t>
            </a:r>
            <a:r>
              <a:rPr lang="ru-RU" sz="1400" b="1" dirty="0" smtClean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кбит/с</a:t>
            </a:r>
          </a:p>
          <a:p>
            <a:endParaRPr lang="en-US" sz="1400" b="1" dirty="0">
              <a:solidFill>
                <a:srgbClr val="FF33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6515100" y="4235001"/>
            <a:ext cx="24493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Линия передачи данных 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VDL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-2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/ATN –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в ближайшем будущем станет основной системой передачи данных по линии «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борт-земля»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ARINC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631</a:t>
            </a:r>
            <a:endParaRPr lang="ru-RU" sz="1200" b="1" dirty="0">
              <a:solidFill>
                <a:srgbClr val="0000FF"/>
              </a:solidFill>
              <a:latin typeface="Arial" pitchFamily="34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Скорость передачи до 31,5 кбит/с</a:t>
            </a:r>
            <a:endParaRPr lang="en-US" sz="1200" b="1" dirty="0">
              <a:solidFill>
                <a:srgbClr val="0000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42" name="Freeform 151"/>
          <p:cNvSpPr>
            <a:spLocks/>
          </p:cNvSpPr>
          <p:nvPr/>
        </p:nvSpPr>
        <p:spPr bwMode="auto">
          <a:xfrm flipH="1">
            <a:off x="1208038" y="4022574"/>
            <a:ext cx="3185964" cy="1164910"/>
          </a:xfrm>
          <a:custGeom>
            <a:avLst/>
            <a:gdLst>
              <a:gd name="T0" fmla="*/ 2147483647 w 14793"/>
              <a:gd name="T1" fmla="*/ 0 h 10339"/>
              <a:gd name="T2" fmla="*/ 0 w 14793"/>
              <a:gd name="T3" fmla="*/ 2147483647 h 10339"/>
              <a:gd name="T4" fmla="*/ 2147483647 w 14793"/>
              <a:gd name="T5" fmla="*/ 2147483647 h 10339"/>
              <a:gd name="T6" fmla="*/ 2147483647 w 14793"/>
              <a:gd name="T7" fmla="*/ 2147483647 h 10339"/>
              <a:gd name="T8" fmla="*/ 2147483647 w 14793"/>
              <a:gd name="T9" fmla="*/ 2147483647 h 10339"/>
              <a:gd name="T10" fmla="*/ 2147483647 w 14793"/>
              <a:gd name="T11" fmla="*/ 2147483647 h 10339"/>
              <a:gd name="T12" fmla="*/ 2147483647 w 14793"/>
              <a:gd name="T13" fmla="*/ 2147483647 h 10339"/>
              <a:gd name="T14" fmla="*/ 2147483647 w 14793"/>
              <a:gd name="T15" fmla="*/ 2147483647 h 10339"/>
              <a:gd name="T16" fmla="*/ 2147483647 w 14793"/>
              <a:gd name="T17" fmla="*/ 2147483647 h 10339"/>
              <a:gd name="T18" fmla="*/ 2147483647 w 14793"/>
              <a:gd name="T19" fmla="*/ 2147483647 h 10339"/>
              <a:gd name="T20" fmla="*/ 2147483647 w 14793"/>
              <a:gd name="T21" fmla="*/ 2147483647 h 10339"/>
              <a:gd name="T22" fmla="*/ 2147483647 w 14793"/>
              <a:gd name="T23" fmla="*/ 2147483647 h 10339"/>
              <a:gd name="T24" fmla="*/ 2147483647 w 14793"/>
              <a:gd name="T25" fmla="*/ 2147483647 h 10339"/>
              <a:gd name="T26" fmla="*/ 2147483647 w 14793"/>
              <a:gd name="T27" fmla="*/ 2147483647 h 10339"/>
              <a:gd name="T28" fmla="*/ 2147483647 w 14793"/>
              <a:gd name="T29" fmla="*/ 2147483647 h 10339"/>
              <a:gd name="T30" fmla="*/ 2147483647 w 14793"/>
              <a:gd name="T31" fmla="*/ 2147483647 h 10339"/>
              <a:gd name="T32" fmla="*/ 2147483647 w 14793"/>
              <a:gd name="T33" fmla="*/ 2147483647 h 103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793"/>
              <a:gd name="T52" fmla="*/ 0 h 10339"/>
              <a:gd name="T53" fmla="*/ 14793 w 14793"/>
              <a:gd name="T54" fmla="*/ 10339 h 103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793" h="10339">
                <a:moveTo>
                  <a:pt x="46" y="0"/>
                </a:moveTo>
                <a:cubicBezTo>
                  <a:pt x="29" y="186"/>
                  <a:pt x="0" y="372"/>
                  <a:pt x="0" y="557"/>
                </a:cubicBezTo>
                <a:cubicBezTo>
                  <a:pt x="0" y="1525"/>
                  <a:pt x="17" y="2500"/>
                  <a:pt x="46" y="3467"/>
                </a:cubicBezTo>
                <a:cubicBezTo>
                  <a:pt x="69" y="4265"/>
                  <a:pt x="677" y="5712"/>
                  <a:pt x="1343" y="5759"/>
                </a:cubicBezTo>
                <a:cubicBezTo>
                  <a:pt x="2378" y="5836"/>
                  <a:pt x="1898" y="5789"/>
                  <a:pt x="2778" y="5882"/>
                </a:cubicBezTo>
                <a:cubicBezTo>
                  <a:pt x="3079" y="5952"/>
                  <a:pt x="3345" y="6060"/>
                  <a:pt x="3611" y="6254"/>
                </a:cubicBezTo>
                <a:cubicBezTo>
                  <a:pt x="3709" y="6324"/>
                  <a:pt x="3796" y="6416"/>
                  <a:pt x="3889" y="6502"/>
                </a:cubicBezTo>
                <a:cubicBezTo>
                  <a:pt x="3935" y="6540"/>
                  <a:pt x="4028" y="6625"/>
                  <a:pt x="4028" y="6625"/>
                </a:cubicBezTo>
                <a:cubicBezTo>
                  <a:pt x="4057" y="6687"/>
                  <a:pt x="4080" y="6757"/>
                  <a:pt x="4120" y="6811"/>
                </a:cubicBezTo>
                <a:cubicBezTo>
                  <a:pt x="4161" y="6865"/>
                  <a:pt x="4225" y="6881"/>
                  <a:pt x="4259" y="6935"/>
                </a:cubicBezTo>
                <a:cubicBezTo>
                  <a:pt x="4635" y="7515"/>
                  <a:pt x="4271" y="7152"/>
                  <a:pt x="4583" y="7430"/>
                </a:cubicBezTo>
                <a:cubicBezTo>
                  <a:pt x="4699" y="7895"/>
                  <a:pt x="4531" y="7337"/>
                  <a:pt x="4769" y="7740"/>
                </a:cubicBezTo>
                <a:cubicBezTo>
                  <a:pt x="5023" y="8166"/>
                  <a:pt x="4554" y="7693"/>
                  <a:pt x="4954" y="8050"/>
                </a:cubicBezTo>
                <a:cubicBezTo>
                  <a:pt x="5191" y="8529"/>
                  <a:pt x="5440" y="9172"/>
                  <a:pt x="5787" y="9536"/>
                </a:cubicBezTo>
                <a:cubicBezTo>
                  <a:pt x="5845" y="9598"/>
                  <a:pt x="6076" y="9837"/>
                  <a:pt x="6204" y="9845"/>
                </a:cubicBezTo>
                <a:cubicBezTo>
                  <a:pt x="6684" y="9884"/>
                  <a:pt x="7159" y="9884"/>
                  <a:pt x="7639" y="9907"/>
                </a:cubicBezTo>
                <a:cubicBezTo>
                  <a:pt x="8420" y="10000"/>
                  <a:pt x="14006" y="10339"/>
                  <a:pt x="14793" y="10339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43" name="Freeform 150"/>
          <p:cNvSpPr>
            <a:spLocks/>
          </p:cNvSpPr>
          <p:nvPr/>
        </p:nvSpPr>
        <p:spPr bwMode="auto">
          <a:xfrm rot="10800000" flipV="1">
            <a:off x="1182303" y="4053451"/>
            <a:ext cx="3291070" cy="1274157"/>
          </a:xfrm>
          <a:custGeom>
            <a:avLst/>
            <a:gdLst>
              <a:gd name="T0" fmla="*/ 2147483647 w 14829"/>
              <a:gd name="T1" fmla="*/ 0 h 10401"/>
              <a:gd name="T2" fmla="*/ 0 w 14829"/>
              <a:gd name="T3" fmla="*/ 2147483647 h 10401"/>
              <a:gd name="T4" fmla="*/ 2147483647 w 14829"/>
              <a:gd name="T5" fmla="*/ 2147483647 h 10401"/>
              <a:gd name="T6" fmla="*/ 2147483647 w 14829"/>
              <a:gd name="T7" fmla="*/ 2147483647 h 10401"/>
              <a:gd name="T8" fmla="*/ 2147483647 w 14829"/>
              <a:gd name="T9" fmla="*/ 2147483647 h 10401"/>
              <a:gd name="T10" fmla="*/ 2147483647 w 14829"/>
              <a:gd name="T11" fmla="*/ 2147483647 h 10401"/>
              <a:gd name="T12" fmla="*/ 2147483647 w 14829"/>
              <a:gd name="T13" fmla="*/ 2147483647 h 10401"/>
              <a:gd name="T14" fmla="*/ 2147483647 w 14829"/>
              <a:gd name="T15" fmla="*/ 2147483647 h 10401"/>
              <a:gd name="T16" fmla="*/ 2147483647 w 14829"/>
              <a:gd name="T17" fmla="*/ 2147483647 h 10401"/>
              <a:gd name="T18" fmla="*/ 2147483647 w 14829"/>
              <a:gd name="T19" fmla="*/ 2147483647 h 10401"/>
              <a:gd name="T20" fmla="*/ 2147483647 w 14829"/>
              <a:gd name="T21" fmla="*/ 2147483647 h 10401"/>
              <a:gd name="T22" fmla="*/ 2147483647 w 14829"/>
              <a:gd name="T23" fmla="*/ 2147483647 h 10401"/>
              <a:gd name="T24" fmla="*/ 2147483647 w 14829"/>
              <a:gd name="T25" fmla="*/ 2147483647 h 10401"/>
              <a:gd name="T26" fmla="*/ 2147483647 w 14829"/>
              <a:gd name="T27" fmla="*/ 2147483647 h 10401"/>
              <a:gd name="T28" fmla="*/ 2147483647 w 14829"/>
              <a:gd name="T29" fmla="*/ 2147483647 h 10401"/>
              <a:gd name="T30" fmla="*/ 2147483647 w 14829"/>
              <a:gd name="T31" fmla="*/ 2147483647 h 10401"/>
              <a:gd name="T32" fmla="*/ 2147483647 w 14829"/>
              <a:gd name="T33" fmla="*/ 2147483647 h 104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829"/>
              <a:gd name="T52" fmla="*/ 0 h 10401"/>
              <a:gd name="T53" fmla="*/ 14829 w 14829"/>
              <a:gd name="T54" fmla="*/ 10401 h 1040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829" h="10401">
                <a:moveTo>
                  <a:pt x="46" y="0"/>
                </a:moveTo>
                <a:cubicBezTo>
                  <a:pt x="29" y="186"/>
                  <a:pt x="0" y="372"/>
                  <a:pt x="0" y="557"/>
                </a:cubicBezTo>
                <a:cubicBezTo>
                  <a:pt x="0" y="1525"/>
                  <a:pt x="17" y="2500"/>
                  <a:pt x="46" y="3467"/>
                </a:cubicBezTo>
                <a:cubicBezTo>
                  <a:pt x="69" y="4265"/>
                  <a:pt x="677" y="5712"/>
                  <a:pt x="1343" y="5759"/>
                </a:cubicBezTo>
                <a:cubicBezTo>
                  <a:pt x="2378" y="5836"/>
                  <a:pt x="1898" y="5789"/>
                  <a:pt x="2778" y="5882"/>
                </a:cubicBezTo>
                <a:cubicBezTo>
                  <a:pt x="3079" y="5952"/>
                  <a:pt x="3345" y="6060"/>
                  <a:pt x="3611" y="6254"/>
                </a:cubicBezTo>
                <a:cubicBezTo>
                  <a:pt x="3709" y="6324"/>
                  <a:pt x="3796" y="6416"/>
                  <a:pt x="3889" y="6502"/>
                </a:cubicBezTo>
                <a:cubicBezTo>
                  <a:pt x="3935" y="6540"/>
                  <a:pt x="4028" y="6625"/>
                  <a:pt x="4028" y="6625"/>
                </a:cubicBezTo>
                <a:cubicBezTo>
                  <a:pt x="4057" y="6687"/>
                  <a:pt x="4080" y="6757"/>
                  <a:pt x="4120" y="6811"/>
                </a:cubicBezTo>
                <a:cubicBezTo>
                  <a:pt x="4161" y="6865"/>
                  <a:pt x="4225" y="6881"/>
                  <a:pt x="4259" y="6935"/>
                </a:cubicBezTo>
                <a:cubicBezTo>
                  <a:pt x="4635" y="7515"/>
                  <a:pt x="4271" y="7152"/>
                  <a:pt x="4583" y="7430"/>
                </a:cubicBezTo>
                <a:cubicBezTo>
                  <a:pt x="4699" y="7895"/>
                  <a:pt x="4531" y="7337"/>
                  <a:pt x="4769" y="7740"/>
                </a:cubicBezTo>
                <a:cubicBezTo>
                  <a:pt x="5023" y="8166"/>
                  <a:pt x="4554" y="7693"/>
                  <a:pt x="4954" y="8050"/>
                </a:cubicBezTo>
                <a:cubicBezTo>
                  <a:pt x="5191" y="8529"/>
                  <a:pt x="5440" y="9172"/>
                  <a:pt x="5787" y="9536"/>
                </a:cubicBezTo>
                <a:cubicBezTo>
                  <a:pt x="5845" y="9598"/>
                  <a:pt x="6076" y="9837"/>
                  <a:pt x="6204" y="9845"/>
                </a:cubicBezTo>
                <a:cubicBezTo>
                  <a:pt x="6684" y="9884"/>
                  <a:pt x="7159" y="9884"/>
                  <a:pt x="7639" y="9907"/>
                </a:cubicBezTo>
                <a:cubicBezTo>
                  <a:pt x="8420" y="10000"/>
                  <a:pt x="14042" y="10401"/>
                  <a:pt x="14829" y="10401"/>
                </a:cubicBezTo>
              </a:path>
            </a:pathLst>
          </a:custGeom>
          <a:noFill/>
          <a:ln w="25400">
            <a:solidFill>
              <a:srgbClr val="0066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277" name="Group 124"/>
          <p:cNvGrpSpPr>
            <a:grpSpLocks/>
          </p:cNvGrpSpPr>
          <p:nvPr/>
        </p:nvGrpSpPr>
        <p:grpSpPr bwMode="auto">
          <a:xfrm>
            <a:off x="4118748" y="3344494"/>
            <a:ext cx="489135" cy="557221"/>
            <a:chOff x="2044" y="3549"/>
            <a:chExt cx="263" cy="263"/>
          </a:xfrm>
        </p:grpSpPr>
        <p:sp>
          <p:nvSpPr>
            <p:cNvPr id="283" name="Freeform 125"/>
            <p:cNvSpPr>
              <a:spLocks/>
            </p:cNvSpPr>
            <p:nvPr/>
          </p:nvSpPr>
          <p:spPr bwMode="auto">
            <a:xfrm>
              <a:off x="2044" y="3549"/>
              <a:ext cx="263" cy="263"/>
            </a:xfrm>
            <a:custGeom>
              <a:avLst/>
              <a:gdLst>
                <a:gd name="T0" fmla="*/ 0 w 524"/>
                <a:gd name="T1" fmla="*/ 1 h 524"/>
                <a:gd name="T2" fmla="*/ 1 w 524"/>
                <a:gd name="T3" fmla="*/ 1 h 524"/>
                <a:gd name="T4" fmla="*/ 1 w 524"/>
                <a:gd name="T5" fmla="*/ 1 h 524"/>
                <a:gd name="T6" fmla="*/ 1 w 524"/>
                <a:gd name="T7" fmla="*/ 1 h 524"/>
                <a:gd name="T8" fmla="*/ 1 w 524"/>
                <a:gd name="T9" fmla="*/ 1 h 524"/>
                <a:gd name="T10" fmla="*/ 1 w 524"/>
                <a:gd name="T11" fmla="*/ 1 h 524"/>
                <a:gd name="T12" fmla="*/ 1 w 524"/>
                <a:gd name="T13" fmla="*/ 1 h 524"/>
                <a:gd name="T14" fmla="*/ 1 w 524"/>
                <a:gd name="T15" fmla="*/ 1 h 524"/>
                <a:gd name="T16" fmla="*/ 1 w 524"/>
                <a:gd name="T17" fmla="*/ 1 h 524"/>
                <a:gd name="T18" fmla="*/ 1 w 524"/>
                <a:gd name="T19" fmla="*/ 1 h 524"/>
                <a:gd name="T20" fmla="*/ 1 w 524"/>
                <a:gd name="T21" fmla="*/ 1 h 524"/>
                <a:gd name="T22" fmla="*/ 1 w 524"/>
                <a:gd name="T23" fmla="*/ 1 h 524"/>
                <a:gd name="T24" fmla="*/ 1 w 524"/>
                <a:gd name="T25" fmla="*/ 1 h 524"/>
                <a:gd name="T26" fmla="*/ 1 w 524"/>
                <a:gd name="T27" fmla="*/ 1 h 524"/>
                <a:gd name="T28" fmla="*/ 1 w 524"/>
                <a:gd name="T29" fmla="*/ 1 h 524"/>
                <a:gd name="T30" fmla="*/ 1 w 524"/>
                <a:gd name="T31" fmla="*/ 1 h 524"/>
                <a:gd name="T32" fmla="*/ 1 w 524"/>
                <a:gd name="T33" fmla="*/ 0 h 524"/>
                <a:gd name="T34" fmla="*/ 0 w 524"/>
                <a:gd name="T35" fmla="*/ 0 h 524"/>
                <a:gd name="T36" fmla="*/ 0 w 524"/>
                <a:gd name="T37" fmla="*/ 1 h 5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4"/>
                <a:gd name="T58" fmla="*/ 0 h 524"/>
                <a:gd name="T59" fmla="*/ 524 w 524"/>
                <a:gd name="T60" fmla="*/ 524 h 5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4" h="524">
                  <a:moveTo>
                    <a:pt x="0" y="393"/>
                  </a:moveTo>
                  <a:lnTo>
                    <a:pt x="98" y="393"/>
                  </a:lnTo>
                  <a:lnTo>
                    <a:pt x="180" y="411"/>
                  </a:lnTo>
                  <a:lnTo>
                    <a:pt x="180" y="426"/>
                  </a:lnTo>
                  <a:lnTo>
                    <a:pt x="98" y="426"/>
                  </a:lnTo>
                  <a:lnTo>
                    <a:pt x="98" y="443"/>
                  </a:lnTo>
                  <a:lnTo>
                    <a:pt x="32" y="443"/>
                  </a:lnTo>
                  <a:lnTo>
                    <a:pt x="32" y="524"/>
                  </a:lnTo>
                  <a:lnTo>
                    <a:pt x="492" y="524"/>
                  </a:lnTo>
                  <a:lnTo>
                    <a:pt x="492" y="443"/>
                  </a:lnTo>
                  <a:lnTo>
                    <a:pt x="426" y="443"/>
                  </a:lnTo>
                  <a:lnTo>
                    <a:pt x="426" y="426"/>
                  </a:lnTo>
                  <a:lnTo>
                    <a:pt x="344" y="426"/>
                  </a:lnTo>
                  <a:lnTo>
                    <a:pt x="344" y="411"/>
                  </a:lnTo>
                  <a:lnTo>
                    <a:pt x="426" y="393"/>
                  </a:lnTo>
                  <a:lnTo>
                    <a:pt x="524" y="393"/>
                  </a:lnTo>
                  <a:lnTo>
                    <a:pt x="524" y="0"/>
                  </a:lnTo>
                  <a:lnTo>
                    <a:pt x="0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4" name="Line 126"/>
            <p:cNvSpPr>
              <a:spLocks noChangeShapeType="1"/>
            </p:cNvSpPr>
            <p:nvPr/>
          </p:nvSpPr>
          <p:spPr bwMode="auto">
            <a:xfrm>
              <a:off x="2093" y="3771"/>
              <a:ext cx="16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5" name="Line 127"/>
            <p:cNvSpPr>
              <a:spLocks noChangeShapeType="1"/>
            </p:cNvSpPr>
            <p:nvPr/>
          </p:nvSpPr>
          <p:spPr bwMode="auto">
            <a:xfrm>
              <a:off x="2135" y="3763"/>
              <a:ext cx="8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6" name="Line 128"/>
            <p:cNvSpPr>
              <a:spLocks noChangeShapeType="1"/>
            </p:cNvSpPr>
            <p:nvPr/>
          </p:nvSpPr>
          <p:spPr bwMode="auto">
            <a:xfrm>
              <a:off x="2135" y="3755"/>
              <a:ext cx="8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7" name="Line 129"/>
            <p:cNvSpPr>
              <a:spLocks noChangeShapeType="1"/>
            </p:cNvSpPr>
            <p:nvPr/>
          </p:nvSpPr>
          <p:spPr bwMode="auto">
            <a:xfrm>
              <a:off x="2093" y="3746"/>
              <a:ext cx="16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8" name="Freeform 130"/>
            <p:cNvSpPr>
              <a:spLocks noEditPoints="1"/>
            </p:cNvSpPr>
            <p:nvPr/>
          </p:nvSpPr>
          <p:spPr bwMode="auto">
            <a:xfrm>
              <a:off x="2065" y="3574"/>
              <a:ext cx="218" cy="234"/>
            </a:xfrm>
            <a:custGeom>
              <a:avLst/>
              <a:gdLst>
                <a:gd name="T0" fmla="*/ 1 w 436"/>
                <a:gd name="T1" fmla="*/ 1 h 466"/>
                <a:gd name="T2" fmla="*/ 1 w 436"/>
                <a:gd name="T3" fmla="*/ 1 h 466"/>
                <a:gd name="T4" fmla="*/ 1 w 436"/>
                <a:gd name="T5" fmla="*/ 1 h 466"/>
                <a:gd name="T6" fmla="*/ 1 w 436"/>
                <a:gd name="T7" fmla="*/ 1 h 466"/>
                <a:gd name="T8" fmla="*/ 1 w 436"/>
                <a:gd name="T9" fmla="*/ 1 h 466"/>
                <a:gd name="T10" fmla="*/ 1 w 436"/>
                <a:gd name="T11" fmla="*/ 1 h 466"/>
                <a:gd name="T12" fmla="*/ 1 w 436"/>
                <a:gd name="T13" fmla="*/ 1 h 466"/>
                <a:gd name="T14" fmla="*/ 1 w 436"/>
                <a:gd name="T15" fmla="*/ 1 h 466"/>
                <a:gd name="T16" fmla="*/ 0 w 436"/>
                <a:gd name="T17" fmla="*/ 1 h 466"/>
                <a:gd name="T18" fmla="*/ 1 w 436"/>
                <a:gd name="T19" fmla="*/ 1 h 466"/>
                <a:gd name="T20" fmla="*/ 1 w 436"/>
                <a:gd name="T21" fmla="*/ 1 h 466"/>
                <a:gd name="T22" fmla="*/ 1 w 436"/>
                <a:gd name="T23" fmla="*/ 1 h 466"/>
                <a:gd name="T24" fmla="*/ 1 w 436"/>
                <a:gd name="T25" fmla="*/ 1 h 466"/>
                <a:gd name="T26" fmla="*/ 1 w 436"/>
                <a:gd name="T27" fmla="*/ 1 h 466"/>
                <a:gd name="T28" fmla="*/ 1 w 436"/>
                <a:gd name="T29" fmla="*/ 1 h 466"/>
                <a:gd name="T30" fmla="*/ 1 w 436"/>
                <a:gd name="T31" fmla="*/ 1 h 466"/>
                <a:gd name="T32" fmla="*/ 1 w 436"/>
                <a:gd name="T33" fmla="*/ 1 h 466"/>
                <a:gd name="T34" fmla="*/ 1 w 436"/>
                <a:gd name="T35" fmla="*/ 1 h 466"/>
                <a:gd name="T36" fmla="*/ 1 w 436"/>
                <a:gd name="T37" fmla="*/ 1 h 466"/>
                <a:gd name="T38" fmla="*/ 1 w 436"/>
                <a:gd name="T39" fmla="*/ 0 h 466"/>
                <a:gd name="T40" fmla="*/ 1 w 436"/>
                <a:gd name="T41" fmla="*/ 0 h 466"/>
                <a:gd name="T42" fmla="*/ 1 w 436"/>
                <a:gd name="T43" fmla="*/ 1 h 466"/>
                <a:gd name="T44" fmla="*/ 1 w 436"/>
                <a:gd name="T45" fmla="*/ 1 h 466"/>
                <a:gd name="T46" fmla="*/ 1 w 436"/>
                <a:gd name="T47" fmla="*/ 1 h 466"/>
                <a:gd name="T48" fmla="*/ 1 w 436"/>
                <a:gd name="T49" fmla="*/ 1 h 466"/>
                <a:gd name="T50" fmla="*/ 1 w 436"/>
                <a:gd name="T51" fmla="*/ 1 h 466"/>
                <a:gd name="T52" fmla="*/ 1 w 436"/>
                <a:gd name="T53" fmla="*/ 1 h 466"/>
                <a:gd name="T54" fmla="*/ 1 w 436"/>
                <a:gd name="T55" fmla="*/ 1 h 466"/>
                <a:gd name="T56" fmla="*/ 1 w 436"/>
                <a:gd name="T57" fmla="*/ 1 h 4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6"/>
                <a:gd name="T88" fmla="*/ 0 h 466"/>
                <a:gd name="T89" fmla="*/ 436 w 436"/>
                <a:gd name="T90" fmla="*/ 466 h 4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6" h="466">
                  <a:moveTo>
                    <a:pt x="42" y="421"/>
                  </a:moveTo>
                  <a:lnTo>
                    <a:pt x="123" y="421"/>
                  </a:lnTo>
                  <a:lnTo>
                    <a:pt x="123" y="409"/>
                  </a:lnTo>
                  <a:lnTo>
                    <a:pt x="42" y="409"/>
                  </a:lnTo>
                  <a:lnTo>
                    <a:pt x="42" y="421"/>
                  </a:lnTo>
                  <a:close/>
                  <a:moveTo>
                    <a:pt x="17" y="466"/>
                  </a:moveTo>
                  <a:lnTo>
                    <a:pt x="33" y="451"/>
                  </a:lnTo>
                  <a:lnTo>
                    <a:pt x="17" y="434"/>
                  </a:lnTo>
                  <a:lnTo>
                    <a:pt x="0" y="451"/>
                  </a:lnTo>
                  <a:lnTo>
                    <a:pt x="17" y="466"/>
                  </a:lnTo>
                  <a:close/>
                  <a:moveTo>
                    <a:pt x="42" y="261"/>
                  </a:moveTo>
                  <a:lnTo>
                    <a:pt x="42" y="32"/>
                  </a:lnTo>
                  <a:lnTo>
                    <a:pt x="403" y="32"/>
                  </a:lnTo>
                  <a:lnTo>
                    <a:pt x="403" y="261"/>
                  </a:lnTo>
                  <a:lnTo>
                    <a:pt x="42" y="261"/>
                  </a:lnTo>
                  <a:close/>
                  <a:moveTo>
                    <a:pt x="25" y="286"/>
                  </a:moveTo>
                  <a:lnTo>
                    <a:pt x="428" y="286"/>
                  </a:lnTo>
                  <a:lnTo>
                    <a:pt x="428" y="15"/>
                  </a:lnTo>
                  <a:lnTo>
                    <a:pt x="436" y="15"/>
                  </a:lnTo>
                  <a:lnTo>
                    <a:pt x="436" y="0"/>
                  </a:lnTo>
                  <a:lnTo>
                    <a:pt x="10" y="0"/>
                  </a:lnTo>
                  <a:lnTo>
                    <a:pt x="10" y="294"/>
                  </a:lnTo>
                  <a:lnTo>
                    <a:pt x="25" y="294"/>
                  </a:lnTo>
                  <a:lnTo>
                    <a:pt x="25" y="286"/>
                  </a:lnTo>
                  <a:close/>
                  <a:moveTo>
                    <a:pt x="411" y="326"/>
                  </a:moveTo>
                  <a:lnTo>
                    <a:pt x="436" y="326"/>
                  </a:lnTo>
                  <a:lnTo>
                    <a:pt x="436" y="319"/>
                  </a:lnTo>
                  <a:lnTo>
                    <a:pt x="411" y="319"/>
                  </a:lnTo>
                  <a:lnTo>
                    <a:pt x="411" y="32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9" name="Rectangle 131"/>
            <p:cNvSpPr>
              <a:spLocks noChangeArrowheads="1"/>
            </p:cNvSpPr>
            <p:nvPr/>
          </p:nvSpPr>
          <p:spPr bwMode="auto">
            <a:xfrm>
              <a:off x="2091" y="3801"/>
              <a:ext cx="30" cy="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it-IT"/>
            </a:p>
          </p:txBody>
        </p:sp>
        <p:sp>
          <p:nvSpPr>
            <p:cNvPr id="290" name="Line 132"/>
            <p:cNvSpPr>
              <a:spLocks noChangeShapeType="1"/>
            </p:cNvSpPr>
            <p:nvPr/>
          </p:nvSpPr>
          <p:spPr bwMode="auto">
            <a:xfrm>
              <a:off x="2061" y="3779"/>
              <a:ext cx="2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1" name="Line 133"/>
            <p:cNvSpPr>
              <a:spLocks noChangeShapeType="1"/>
            </p:cNvSpPr>
            <p:nvPr/>
          </p:nvSpPr>
          <p:spPr bwMode="auto">
            <a:xfrm>
              <a:off x="2061" y="3785"/>
              <a:ext cx="2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2" name="Freeform 134"/>
            <p:cNvSpPr>
              <a:spLocks/>
            </p:cNvSpPr>
            <p:nvPr/>
          </p:nvSpPr>
          <p:spPr bwMode="auto">
            <a:xfrm>
              <a:off x="2090" y="3789"/>
              <a:ext cx="3" cy="6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0 h 13"/>
                <a:gd name="T4" fmla="*/ 0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3" name="Freeform 135"/>
            <p:cNvSpPr>
              <a:spLocks/>
            </p:cNvSpPr>
            <p:nvPr/>
          </p:nvSpPr>
          <p:spPr bwMode="auto">
            <a:xfrm>
              <a:off x="2114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4" name="Freeform 136"/>
            <p:cNvSpPr>
              <a:spLocks/>
            </p:cNvSpPr>
            <p:nvPr/>
          </p:nvSpPr>
          <p:spPr bwMode="auto">
            <a:xfrm>
              <a:off x="2126" y="3801"/>
              <a:ext cx="5" cy="7"/>
            </a:xfrm>
            <a:custGeom>
              <a:avLst/>
              <a:gdLst>
                <a:gd name="T0" fmla="*/ 1 w 9"/>
                <a:gd name="T1" fmla="*/ 0 h 12"/>
                <a:gd name="T2" fmla="*/ 0 w 9"/>
                <a:gd name="T3" fmla="*/ 1 h 12"/>
                <a:gd name="T4" fmla="*/ 1 w 9"/>
                <a:gd name="T5" fmla="*/ 1 h 12"/>
                <a:gd name="T6" fmla="*/ 0 60000 65536"/>
                <a:gd name="T7" fmla="*/ 0 60000 65536"/>
                <a:gd name="T8" fmla="*/ 0 60000 65536"/>
                <a:gd name="T9" fmla="*/ 0 w 9"/>
                <a:gd name="T10" fmla="*/ 0 h 12"/>
                <a:gd name="T11" fmla="*/ 9 w 9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2">
                  <a:moveTo>
                    <a:pt x="9" y="0"/>
                  </a:moveTo>
                  <a:lnTo>
                    <a:pt x="0" y="6"/>
                  </a:lnTo>
                  <a:lnTo>
                    <a:pt x="9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5" name="Freeform 137"/>
            <p:cNvSpPr>
              <a:spLocks/>
            </p:cNvSpPr>
            <p:nvPr/>
          </p:nvSpPr>
          <p:spPr bwMode="auto">
            <a:xfrm>
              <a:off x="2139" y="3789"/>
              <a:ext cx="3" cy="6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0 h 13"/>
                <a:gd name="T4" fmla="*/ 0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6" name="Freeform 138"/>
            <p:cNvSpPr>
              <a:spLocks/>
            </p:cNvSpPr>
            <p:nvPr/>
          </p:nvSpPr>
          <p:spPr bwMode="auto">
            <a:xfrm>
              <a:off x="2151" y="3801"/>
              <a:ext cx="4" cy="7"/>
            </a:xfrm>
            <a:custGeom>
              <a:avLst/>
              <a:gdLst>
                <a:gd name="T0" fmla="*/ 1 w 8"/>
                <a:gd name="T1" fmla="*/ 0 h 12"/>
                <a:gd name="T2" fmla="*/ 0 w 8"/>
                <a:gd name="T3" fmla="*/ 1 h 12"/>
                <a:gd name="T4" fmla="*/ 1 w 8"/>
                <a:gd name="T5" fmla="*/ 1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8" y="0"/>
                  </a:moveTo>
                  <a:lnTo>
                    <a:pt x="0" y="6"/>
                  </a:lnTo>
                  <a:lnTo>
                    <a:pt x="8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7" name="Freeform 139"/>
            <p:cNvSpPr>
              <a:spLocks/>
            </p:cNvSpPr>
            <p:nvPr/>
          </p:nvSpPr>
          <p:spPr bwMode="auto">
            <a:xfrm>
              <a:off x="2163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8" name="Freeform 140"/>
            <p:cNvSpPr>
              <a:spLocks/>
            </p:cNvSpPr>
            <p:nvPr/>
          </p:nvSpPr>
          <p:spPr bwMode="auto">
            <a:xfrm>
              <a:off x="2176" y="3801"/>
              <a:ext cx="4" cy="7"/>
            </a:xfrm>
            <a:custGeom>
              <a:avLst/>
              <a:gdLst>
                <a:gd name="T0" fmla="*/ 1 w 8"/>
                <a:gd name="T1" fmla="*/ 0 h 12"/>
                <a:gd name="T2" fmla="*/ 0 w 8"/>
                <a:gd name="T3" fmla="*/ 1 h 12"/>
                <a:gd name="T4" fmla="*/ 1 w 8"/>
                <a:gd name="T5" fmla="*/ 1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8" y="0"/>
                  </a:moveTo>
                  <a:lnTo>
                    <a:pt x="0" y="6"/>
                  </a:lnTo>
                  <a:lnTo>
                    <a:pt x="8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9" name="Freeform 141"/>
            <p:cNvSpPr>
              <a:spLocks/>
            </p:cNvSpPr>
            <p:nvPr/>
          </p:nvSpPr>
          <p:spPr bwMode="auto">
            <a:xfrm>
              <a:off x="2188" y="3789"/>
              <a:ext cx="4" cy="6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60000 65536"/>
                <a:gd name="T7" fmla="*/ 0 60000 65536"/>
                <a:gd name="T8" fmla="*/ 0 60000 65536"/>
                <a:gd name="T9" fmla="*/ 0 w 9"/>
                <a:gd name="T10" fmla="*/ 0 h 13"/>
                <a:gd name="T11" fmla="*/ 9 w 9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3">
                  <a:moveTo>
                    <a:pt x="9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0" name="Freeform 142"/>
            <p:cNvSpPr>
              <a:spLocks/>
            </p:cNvSpPr>
            <p:nvPr/>
          </p:nvSpPr>
          <p:spPr bwMode="auto">
            <a:xfrm>
              <a:off x="2200" y="3801"/>
              <a:ext cx="5" cy="7"/>
            </a:xfrm>
            <a:custGeom>
              <a:avLst/>
              <a:gdLst>
                <a:gd name="T0" fmla="*/ 1 w 9"/>
                <a:gd name="T1" fmla="*/ 0 h 12"/>
                <a:gd name="T2" fmla="*/ 0 w 9"/>
                <a:gd name="T3" fmla="*/ 1 h 12"/>
                <a:gd name="T4" fmla="*/ 1 w 9"/>
                <a:gd name="T5" fmla="*/ 1 h 12"/>
                <a:gd name="T6" fmla="*/ 0 60000 65536"/>
                <a:gd name="T7" fmla="*/ 0 60000 65536"/>
                <a:gd name="T8" fmla="*/ 0 60000 65536"/>
                <a:gd name="T9" fmla="*/ 0 w 9"/>
                <a:gd name="T10" fmla="*/ 0 h 12"/>
                <a:gd name="T11" fmla="*/ 9 w 9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2">
                  <a:moveTo>
                    <a:pt x="9" y="0"/>
                  </a:moveTo>
                  <a:lnTo>
                    <a:pt x="0" y="6"/>
                  </a:lnTo>
                  <a:lnTo>
                    <a:pt x="9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1" name="Freeform 143"/>
            <p:cNvSpPr>
              <a:spLocks/>
            </p:cNvSpPr>
            <p:nvPr/>
          </p:nvSpPr>
          <p:spPr bwMode="auto">
            <a:xfrm>
              <a:off x="2212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2" name="Freeform 144"/>
            <p:cNvSpPr>
              <a:spLocks/>
            </p:cNvSpPr>
            <p:nvPr/>
          </p:nvSpPr>
          <p:spPr bwMode="auto">
            <a:xfrm>
              <a:off x="2225" y="3801"/>
              <a:ext cx="4" cy="7"/>
            </a:xfrm>
            <a:custGeom>
              <a:avLst/>
              <a:gdLst>
                <a:gd name="T0" fmla="*/ 1 w 8"/>
                <a:gd name="T1" fmla="*/ 0 h 12"/>
                <a:gd name="T2" fmla="*/ 0 w 8"/>
                <a:gd name="T3" fmla="*/ 1 h 12"/>
                <a:gd name="T4" fmla="*/ 1 w 8"/>
                <a:gd name="T5" fmla="*/ 1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8" y="0"/>
                  </a:moveTo>
                  <a:lnTo>
                    <a:pt x="0" y="6"/>
                  </a:lnTo>
                  <a:lnTo>
                    <a:pt x="8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3" name="Freeform 145"/>
            <p:cNvSpPr>
              <a:spLocks/>
            </p:cNvSpPr>
            <p:nvPr/>
          </p:nvSpPr>
          <p:spPr bwMode="auto">
            <a:xfrm>
              <a:off x="2237" y="3789"/>
              <a:ext cx="4" cy="6"/>
            </a:xfrm>
            <a:custGeom>
              <a:avLst/>
              <a:gdLst>
                <a:gd name="T0" fmla="*/ 1 w 8"/>
                <a:gd name="T1" fmla="*/ 0 h 13"/>
                <a:gd name="T2" fmla="*/ 0 w 8"/>
                <a:gd name="T3" fmla="*/ 0 h 13"/>
                <a:gd name="T4" fmla="*/ 1 w 8"/>
                <a:gd name="T5" fmla="*/ 0 h 13"/>
                <a:gd name="T6" fmla="*/ 0 60000 65536"/>
                <a:gd name="T7" fmla="*/ 0 60000 65536"/>
                <a:gd name="T8" fmla="*/ 0 60000 65536"/>
                <a:gd name="T9" fmla="*/ 0 w 8"/>
                <a:gd name="T10" fmla="*/ 0 h 13"/>
                <a:gd name="T11" fmla="*/ 8 w 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3">
                  <a:moveTo>
                    <a:pt x="8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4" name="Freeform 146"/>
            <p:cNvSpPr>
              <a:spLocks/>
            </p:cNvSpPr>
            <p:nvPr/>
          </p:nvSpPr>
          <p:spPr bwMode="auto">
            <a:xfrm>
              <a:off x="2250" y="3801"/>
              <a:ext cx="4" cy="7"/>
            </a:xfrm>
            <a:custGeom>
              <a:avLst/>
              <a:gdLst>
                <a:gd name="T0" fmla="*/ 1 w 7"/>
                <a:gd name="T1" fmla="*/ 0 h 12"/>
                <a:gd name="T2" fmla="*/ 0 w 7"/>
                <a:gd name="T3" fmla="*/ 1 h 12"/>
                <a:gd name="T4" fmla="*/ 1 w 7"/>
                <a:gd name="T5" fmla="*/ 1 h 12"/>
                <a:gd name="T6" fmla="*/ 0 60000 65536"/>
                <a:gd name="T7" fmla="*/ 0 60000 65536"/>
                <a:gd name="T8" fmla="*/ 0 60000 65536"/>
                <a:gd name="T9" fmla="*/ 0 w 7"/>
                <a:gd name="T10" fmla="*/ 0 h 12"/>
                <a:gd name="T11" fmla="*/ 7 w 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2">
                  <a:moveTo>
                    <a:pt x="7" y="0"/>
                  </a:moveTo>
                  <a:lnTo>
                    <a:pt x="0" y="6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5" name="Freeform 147"/>
            <p:cNvSpPr>
              <a:spLocks/>
            </p:cNvSpPr>
            <p:nvPr/>
          </p:nvSpPr>
          <p:spPr bwMode="auto">
            <a:xfrm>
              <a:off x="2261" y="3789"/>
              <a:ext cx="5" cy="6"/>
            </a:xfrm>
            <a:custGeom>
              <a:avLst/>
              <a:gdLst>
                <a:gd name="T0" fmla="*/ 1 w 9"/>
                <a:gd name="T1" fmla="*/ 0 h 13"/>
                <a:gd name="T2" fmla="*/ 0 w 9"/>
                <a:gd name="T3" fmla="*/ 0 h 13"/>
                <a:gd name="T4" fmla="*/ 1 w 9"/>
                <a:gd name="T5" fmla="*/ 0 h 13"/>
                <a:gd name="T6" fmla="*/ 0 60000 65536"/>
                <a:gd name="T7" fmla="*/ 0 60000 65536"/>
                <a:gd name="T8" fmla="*/ 0 60000 65536"/>
                <a:gd name="T9" fmla="*/ 0 w 9"/>
                <a:gd name="T10" fmla="*/ 0 h 13"/>
                <a:gd name="T11" fmla="*/ 9 w 9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3">
                  <a:moveTo>
                    <a:pt x="9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6" name="Freeform 148"/>
            <p:cNvSpPr>
              <a:spLocks/>
            </p:cNvSpPr>
            <p:nvPr/>
          </p:nvSpPr>
          <p:spPr bwMode="auto">
            <a:xfrm>
              <a:off x="2274" y="3801"/>
              <a:ext cx="5" cy="7"/>
            </a:xfrm>
            <a:custGeom>
              <a:avLst/>
              <a:gdLst>
                <a:gd name="T0" fmla="*/ 1 w 9"/>
                <a:gd name="T1" fmla="*/ 0 h 12"/>
                <a:gd name="T2" fmla="*/ 0 w 9"/>
                <a:gd name="T3" fmla="*/ 1 h 12"/>
                <a:gd name="T4" fmla="*/ 1 w 9"/>
                <a:gd name="T5" fmla="*/ 1 h 12"/>
                <a:gd name="T6" fmla="*/ 0 60000 65536"/>
                <a:gd name="T7" fmla="*/ 0 60000 65536"/>
                <a:gd name="T8" fmla="*/ 0 60000 65536"/>
                <a:gd name="T9" fmla="*/ 0 w 9"/>
                <a:gd name="T10" fmla="*/ 0 h 12"/>
                <a:gd name="T11" fmla="*/ 9 w 9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2">
                  <a:moveTo>
                    <a:pt x="9" y="0"/>
                  </a:moveTo>
                  <a:lnTo>
                    <a:pt x="0" y="6"/>
                  </a:lnTo>
                  <a:lnTo>
                    <a:pt x="9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37" name="Freeform 152"/>
          <p:cNvSpPr>
            <a:spLocks/>
          </p:cNvSpPr>
          <p:nvPr/>
        </p:nvSpPr>
        <p:spPr bwMode="auto">
          <a:xfrm rot="16887171" flipV="1">
            <a:off x="671525" y="5437405"/>
            <a:ext cx="233363" cy="223837"/>
          </a:xfrm>
          <a:custGeom>
            <a:avLst/>
            <a:gdLst>
              <a:gd name="T0" fmla="*/ 2147483647 w 10000"/>
              <a:gd name="T1" fmla="*/ 0 h 10000"/>
              <a:gd name="T2" fmla="*/ 0 w 10000"/>
              <a:gd name="T3" fmla="*/ 2147483647 h 10000"/>
              <a:gd name="T4" fmla="*/ 0 60000 65536"/>
              <a:gd name="T5" fmla="*/ 0 60000 65536"/>
              <a:gd name="T6" fmla="*/ 0 w 10000"/>
              <a:gd name="T7" fmla="*/ 0 h 10000"/>
              <a:gd name="T8" fmla="*/ 10000 w 10000"/>
              <a:gd name="T9" fmla="*/ 10000 h 10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00" h="10000">
                <a:moveTo>
                  <a:pt x="10000" y="0"/>
                </a:moveTo>
                <a:lnTo>
                  <a:pt x="0" y="10000"/>
                </a:lnTo>
              </a:path>
            </a:pathLst>
          </a:custGeom>
          <a:noFill/>
          <a:ln w="25400">
            <a:solidFill>
              <a:srgbClr val="FFC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38" name="Text Box 153"/>
          <p:cNvSpPr txBox="1">
            <a:spLocks noChangeArrowheads="1"/>
          </p:cNvSpPr>
          <p:nvPr/>
        </p:nvSpPr>
        <p:spPr bwMode="auto">
          <a:xfrm>
            <a:off x="464491" y="6093296"/>
            <a:ext cx="1455527" cy="28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zh-CN" sz="1000" b="1" dirty="0" smtClean="0">
                <a:solidFill>
                  <a:srgbClr val="000000"/>
                </a:solidFill>
                <a:latin typeface="Arial" pitchFamily="34" charset="0"/>
              </a:rPr>
              <a:t>Авиакомпании</a:t>
            </a:r>
            <a:endParaRPr lang="fr-BE" altLang="zh-CN" sz="1000" dirty="0"/>
          </a:p>
        </p:txBody>
      </p:sp>
      <p:pic>
        <p:nvPicPr>
          <p:cNvPr id="54505" name="Picture 2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3" y="4430889"/>
            <a:ext cx="695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506" name="Picture 2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4" y="5634857"/>
            <a:ext cx="685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" name="Rectangle 44"/>
          <p:cNvSpPr>
            <a:spLocks noChangeArrowheads="1"/>
          </p:cNvSpPr>
          <p:nvPr/>
        </p:nvSpPr>
        <p:spPr bwMode="auto">
          <a:xfrm>
            <a:off x="4531630" y="4536741"/>
            <a:ext cx="9445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  <a:latin typeface="Arial" pitchFamily="34" charset="0"/>
                <a:cs typeface="Times New Roman" pitchFamily="18" charset="0"/>
              </a:rPr>
              <a:t>ACARS</a:t>
            </a:r>
            <a:endParaRPr lang="en-GB" sz="1600" b="1" dirty="0">
              <a:solidFill>
                <a:srgbClr val="0000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5547" y="5686236"/>
            <a:ext cx="697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FFC000"/>
                </a:solidFill>
                <a:latin typeface="Arial" pitchFamily="34" charset="0"/>
              </a:rPr>
              <a:t>AOC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87997" y="488129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>
                <a:solidFill>
                  <a:srgbClr val="FF3300"/>
                </a:solidFill>
                <a:latin typeface="Arial" pitchFamily="34" charset="0"/>
              </a:rPr>
              <a:t>A</a:t>
            </a:r>
            <a:r>
              <a:rPr lang="ru-RU" altLang="zh-CN" b="1" dirty="0">
                <a:solidFill>
                  <a:srgbClr val="FF3300"/>
                </a:solidFill>
                <a:latin typeface="Arial" pitchFamily="34" charset="0"/>
              </a:rPr>
              <a:t>О</a:t>
            </a:r>
            <a:r>
              <a:rPr lang="en-GB" altLang="zh-CN" b="1" dirty="0" smtClean="0">
                <a:solidFill>
                  <a:srgbClr val="FF3300"/>
                </a:solidFill>
                <a:latin typeface="Arial" pitchFamily="34" charset="0"/>
              </a:rPr>
              <a:t>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1629" y="5201069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 smtClean="0">
                <a:solidFill>
                  <a:srgbClr val="006600"/>
                </a:solidFill>
                <a:latin typeface="Arial" pitchFamily="34" charset="0"/>
              </a:rPr>
              <a:t>P</a:t>
            </a:r>
            <a:r>
              <a:rPr lang="ru-RU" altLang="zh-CN" b="1" dirty="0">
                <a:solidFill>
                  <a:srgbClr val="006600"/>
                </a:solidFill>
                <a:latin typeface="Arial" pitchFamily="34" charset="0"/>
              </a:rPr>
              <a:t>О</a:t>
            </a:r>
            <a:r>
              <a:rPr lang="en-GB" altLang="zh-CN" b="1" dirty="0">
                <a:solidFill>
                  <a:srgbClr val="006600"/>
                </a:solidFill>
                <a:latin typeface="Arial" pitchFamily="34" charset="0"/>
              </a:rPr>
              <a:t>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52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404664"/>
            <a:ext cx="771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Технологии передачи данных «воздух-земля» ОВЧ диапазона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1340769"/>
            <a:ext cx="8040001" cy="5249397"/>
          </a:xfrm>
          <a:prstGeom prst="rect">
            <a:avLst/>
          </a:prstGeom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3996"/>
            <a:ext cx="8784976" cy="503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4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/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Глобальный аэронавигационный план на 2013–2028 гг. 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(Doc 9750-AN/963, Четвертое издание – 2013 год).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655" r="1028" b="748"/>
          <a:stretch>
            <a:fillRect/>
          </a:stretch>
        </p:blipFill>
        <p:spPr bwMode="auto">
          <a:xfrm rot="5400000">
            <a:off x="2098165" y="-1153951"/>
            <a:ext cx="5019675" cy="900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5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337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515" y="605576"/>
            <a:ext cx="771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План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Евроконтроля по внедрению видов применения на основе ЛПД на долгосрочную перспективу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72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468560" y="332654"/>
            <a:ext cx="8448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Требования к оснащению гражданских и государственных ВС для получения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услуг с использованием ЛПД в зоне ответственности Евроконтроля</a:t>
            </a:r>
          </a:p>
        </p:txBody>
      </p:sp>
      <p:pic>
        <p:nvPicPr>
          <p:cNvPr id="9" name="Рисунок 8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1340769"/>
            <a:ext cx="8040001" cy="52493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4751" y="1348503"/>
            <a:ext cx="2880320" cy="1453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767" y="836712"/>
            <a:ext cx="9144000" cy="5040560"/>
            <a:chOff x="32767" y="642085"/>
            <a:chExt cx="9144000" cy="537920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7" y="1408249"/>
              <a:ext cx="9103320" cy="111593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7" y="3254841"/>
              <a:ext cx="9144000" cy="276644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7" y="642085"/>
              <a:ext cx="9103320" cy="76616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528350" y="2598412"/>
            <a:ext cx="50760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Нормы внедрения </a:t>
            </a:r>
            <a:r>
              <a:rPr lang="ru-RU" sz="1200" dirty="0" smtClean="0"/>
              <a:t>услуг по линии передачи данных - Распоряжение </a:t>
            </a:r>
            <a:r>
              <a:rPr lang="ru-RU" sz="1200" dirty="0"/>
              <a:t>№. 29/2009 Европейской Комиссии </a:t>
            </a:r>
            <a:r>
              <a:rPr lang="ru-RU" sz="1200" dirty="0" smtClean="0"/>
              <a:t> для всех эшелонов выше 285 (во всем Европейском союзе): Февраль 2018</a:t>
            </a:r>
            <a:endParaRPr lang="ru-RU" sz="12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355976" y="2075476"/>
            <a:ext cx="504056" cy="522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344735"/>
            <a:ext cx="71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Готовность наземной инфраструктуры для предоставления услуг с использованием ЛПД в зоне ответственности Евроконтроля</a:t>
            </a:r>
          </a:p>
        </p:txBody>
      </p:sp>
      <p:pic>
        <p:nvPicPr>
          <p:cNvPr id="9" name="Рисунок 8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1340769"/>
            <a:ext cx="8040001" cy="52493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4751" y="1348503"/>
            <a:ext cx="2880320" cy="1453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8424936" cy="365125"/>
          </a:xfrm>
        </p:spPr>
        <p:txBody>
          <a:bodyPr/>
          <a:lstStyle/>
          <a:p>
            <a:pPr algn="l">
              <a:defRPr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Фрагмент системы цифровой связи CPDLC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349"/>
            <a:ext cx="9144000" cy="49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344735"/>
            <a:ext cx="71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Готовность наземной инфраструктуры для предоставления услуг с использованием ЛПД в зоне ответственности Евроконтроля</a:t>
            </a:r>
          </a:p>
        </p:txBody>
      </p:sp>
      <p:pic>
        <p:nvPicPr>
          <p:cNvPr id="9" name="Рисунок 8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1340769"/>
            <a:ext cx="8040001" cy="52493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4751" y="1348503"/>
            <a:ext cx="2880320" cy="1453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025"/>
            <a:ext cx="91440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745" y="236244"/>
            <a:ext cx="771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План Boeing по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обеспечению применения ЛПД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3" y="1340769"/>
            <a:ext cx="8040001" cy="52493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4751" y="1348503"/>
            <a:ext cx="2880320" cy="1453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20"/>
            <a:ext cx="9144000" cy="52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3655</TotalTime>
  <Words>394</Words>
  <Application>Microsoft Office PowerPoint</Application>
  <PresentationFormat>Экран (4:3)</PresentationFormat>
  <Paragraphs>86</Paragraphs>
  <Slides>16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Times New Roman</vt:lpstr>
      <vt:lpstr>1_Тема Office</vt:lpstr>
      <vt:lpstr>32 совещание Координационного Совета "Евразия", Ереван 1 -2 июня 2016 года  </vt:lpstr>
      <vt:lpstr>Технологии передачи данных «воздух-земля» ОВЧ диапазона</vt:lpstr>
      <vt:lpstr>Презентация PowerPoint</vt:lpstr>
      <vt:lpstr>Глобальный аэронавигационный план на 2013–2028 гг.  (Doc 9750-AN/963, Четвертое издание – 2013 год).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 SITA, ARINC, Российскими авиакомпаниями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Шарунов Алексей Валерьевич</dc:creator>
  <cp:lastModifiedBy>Соломенцев Виктор Владимирович</cp:lastModifiedBy>
  <cp:revision>231</cp:revision>
  <cp:lastPrinted>2016-04-18T11:51:38Z</cp:lastPrinted>
  <dcterms:created xsi:type="dcterms:W3CDTF">2014-02-26T11:34:12Z</dcterms:created>
  <dcterms:modified xsi:type="dcterms:W3CDTF">2016-06-06T11:32:19Z</dcterms:modified>
</cp:coreProperties>
</file>