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2" r:id="rId3"/>
    <p:sldId id="276" r:id="rId4"/>
    <p:sldId id="283" r:id="rId5"/>
    <p:sldId id="280" r:id="rId6"/>
    <p:sldId id="285" r:id="rId7"/>
    <p:sldId id="261" r:id="rId8"/>
    <p:sldId id="271" r:id="rId9"/>
    <p:sldId id="277" r:id="rId10"/>
    <p:sldId id="278" r:id="rId11"/>
    <p:sldId id="262" r:id="rId12"/>
    <p:sldId id="273" r:id="rId13"/>
    <p:sldId id="284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howGuides="1">
      <p:cViewPr>
        <p:scale>
          <a:sx n="108" d="100"/>
          <a:sy n="108" d="100"/>
        </p:scale>
        <p:origin x="-78" y="-16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8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8580D-438A-4F51-BB5E-14BF1FBB312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F8AC-EABE-4B80-BBE5-DA434432D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8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2C8B-67DE-4FAC-8701-7DC3110DE9E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FE78F-37B4-4B40-9568-FB8F6E23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5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FE78F-37B4-4B40-9568-FB8F6E236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4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5BAD448A-E340-4A20-93CC-13884CFFC4BB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ru-RU" alt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1555" y="8686362"/>
            <a:ext cx="2962027" cy="44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lnSpc>
                <a:spcPct val="95000"/>
              </a:lnSpc>
              <a:buSzPct val="100000"/>
            </a:pPr>
            <a:fld id="{2DDBDF32-F19D-414A-9C64-8E59B75EB2D1}" type="slidenum">
              <a:rPr lang="ru-RU" altLang="ru-RU" sz="13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>
                <a:lnSpc>
                  <a:spcPct val="95000"/>
                </a:lnSpc>
                <a:buSzPct val="100000"/>
              </a:pPr>
              <a:t>12</a:t>
            </a:fld>
            <a:endParaRPr lang="ru-RU" altLang="ru-RU" sz="1300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881556" y="8686362"/>
            <a:ext cx="2963630" cy="44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lnSpc>
                <a:spcPct val="95000"/>
              </a:lnSpc>
              <a:buSzPct val="100000"/>
            </a:pPr>
            <a:fld id="{F83D3E23-C15F-4142-851B-DA0154998D87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buSzPct val="100000"/>
              </a:pPr>
              <a:t>12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67497" cy="40968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FE78F-37B4-4B40-9568-FB8F6E2364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FE78F-37B4-4B40-9568-FB8F6E236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05AF1569-2E04-457C-AC02-9C6F3F7B5E9A}" type="slidenum">
              <a:rPr lang="en-US" altLang="ru-RU">
                <a:latin typeface="Calibri" panose="020F0502020204030204" pitchFamily="34" charset="0"/>
              </a:rPr>
              <a:pPr/>
              <a:t>4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8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FE78F-37B4-4B40-9568-FB8F6E2364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FE78F-37B4-4B40-9568-FB8F6E236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FE78F-37B4-4B40-9568-FB8F6E2364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FE78F-37B4-4B40-9568-FB8F6E2364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FE78F-37B4-4B40-9568-FB8F6E2364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5BAD448A-E340-4A20-93CC-13884CFFC4BB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ru-RU" alt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1555" y="8686362"/>
            <a:ext cx="2962027" cy="44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lnSpc>
                <a:spcPct val="95000"/>
              </a:lnSpc>
              <a:buSzPct val="100000"/>
            </a:pPr>
            <a:fld id="{2DDBDF32-F19D-414A-9C64-8E59B75EB2D1}" type="slidenum">
              <a:rPr lang="ru-RU" altLang="ru-RU" sz="13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>
                <a:lnSpc>
                  <a:spcPct val="95000"/>
                </a:lnSpc>
                <a:buSzPct val="100000"/>
              </a:pPr>
              <a:t>11</a:t>
            </a:fld>
            <a:endParaRPr lang="ru-RU" altLang="ru-RU" sz="1300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881556" y="8686362"/>
            <a:ext cx="2963630" cy="44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lnSpc>
                <a:spcPct val="95000"/>
              </a:lnSpc>
              <a:buSzPct val="100000"/>
            </a:pPr>
            <a:fld id="{F83D3E23-C15F-4142-851B-DA0154998D87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buSzPct val="100000"/>
              </a:pPr>
              <a:t>11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67497" cy="40968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79042" y="6321425"/>
            <a:ext cx="5985933" cy="424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400" dirty="0" smtClean="0">
                <a:latin typeface="Trebuchet MS" pitchFamily="34" charset="0"/>
              </a:rPr>
              <a:t>Moscow School of Management SKOLKOVO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992889" cy="1152128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792088" cy="10828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668344" y="1138333"/>
            <a:ext cx="1080120" cy="49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 smtClean="0"/>
              <a:t>Министерство </a:t>
            </a:r>
          </a:p>
          <a:p>
            <a:pPr algn="ctr"/>
            <a:r>
              <a:rPr lang="ru-RU" sz="600" dirty="0" smtClean="0"/>
              <a:t>образования и </a:t>
            </a:r>
          </a:p>
          <a:p>
            <a:pPr algn="ctr"/>
            <a:r>
              <a:rPr lang="ru-RU" sz="600" dirty="0" smtClean="0"/>
              <a:t>науки РФ</a:t>
            </a:r>
            <a:endParaRPr lang="ru-RU" sz="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704" y="346319"/>
            <a:ext cx="1343794" cy="8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2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1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09694" y="274638"/>
            <a:ext cx="677107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1341" y="274638"/>
            <a:ext cx="603592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1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794307"/>
            <a:ext cx="5976664" cy="3693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3932" y="1484313"/>
            <a:ext cx="8358554" cy="51371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772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064600" y="473040"/>
            <a:ext cx="5315400" cy="64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971640" y="1773360"/>
            <a:ext cx="7703640" cy="453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44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SKOLKOVO Education Development Center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dirty="0"/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551" y="1773241"/>
            <a:ext cx="7704138" cy="4535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2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1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1339" y="1628779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479" y="1628779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4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405" y="274641"/>
            <a:ext cx="6884396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801814" y="6500816"/>
            <a:ext cx="1408112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8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8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6475" y="6516853"/>
            <a:ext cx="517525" cy="333375"/>
          </a:xfrm>
        </p:spPr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3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27214"/>
            <a:ext cx="3008435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704" y="346319"/>
            <a:ext cx="1343794" cy="8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64428" y="473076"/>
            <a:ext cx="53158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dirty="0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87425" y="1628778"/>
            <a:ext cx="76930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512289"/>
            <a:ext cx="2895600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7A8B9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3776" y="6519866"/>
            <a:ext cx="517525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CAB1B858-CD8E-487E-978A-6E494051009A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792088" cy="108282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740352" y="1138333"/>
            <a:ext cx="1080120" cy="49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 smtClean="0"/>
              <a:t>Министерство </a:t>
            </a:r>
          </a:p>
          <a:p>
            <a:pPr algn="ctr"/>
            <a:r>
              <a:rPr lang="ru-RU" sz="600" dirty="0" smtClean="0"/>
              <a:t>образования и </a:t>
            </a:r>
          </a:p>
          <a:p>
            <a:pPr algn="ctr"/>
            <a:r>
              <a:rPr lang="ru-RU" sz="600" dirty="0" smtClean="0"/>
              <a:t>науки РФ</a:t>
            </a:r>
            <a:endParaRPr lang="ru-RU" sz="6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353026" y="5145234"/>
            <a:ext cx="947608" cy="1789298"/>
            <a:chOff x="8353026" y="5066404"/>
            <a:chExt cx="947608" cy="1789298"/>
          </a:xfrm>
        </p:grpSpPr>
        <p:sp>
          <p:nvSpPr>
            <p:cNvPr id="8" name="Parallelogram 7"/>
            <p:cNvSpPr/>
            <p:nvPr userDrawn="1"/>
          </p:nvSpPr>
          <p:spPr>
            <a:xfrm rot="20999327">
              <a:off x="8353026" y="5378632"/>
              <a:ext cx="947608" cy="649226"/>
            </a:xfrm>
            <a:prstGeom prst="parallelogram">
              <a:avLst>
                <a:gd name="adj" fmla="val 187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Parallelogram 11"/>
            <p:cNvSpPr/>
            <p:nvPr userDrawn="1"/>
          </p:nvSpPr>
          <p:spPr>
            <a:xfrm rot="20999327">
              <a:off x="8396103" y="5066404"/>
              <a:ext cx="860678" cy="161221"/>
            </a:xfrm>
            <a:prstGeom prst="parallelogram">
              <a:avLst>
                <a:gd name="adj" fmla="val 187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Parallelogram 12"/>
            <p:cNvSpPr/>
            <p:nvPr userDrawn="1"/>
          </p:nvSpPr>
          <p:spPr>
            <a:xfrm rot="20999327">
              <a:off x="8353026" y="6206476"/>
              <a:ext cx="947608" cy="649226"/>
            </a:xfrm>
            <a:prstGeom prst="parallelogram">
              <a:avLst>
                <a:gd name="adj" fmla="val 1872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3600" b="1" dirty="0" smtClean="0">
          <a:solidFill>
            <a:schemeClr val="accent2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D47519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D47519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D47519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D47519"/>
          </a:solidFill>
          <a:latin typeface="Trebuchet MS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0141B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0141B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0141B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0141B"/>
          </a:solidFill>
          <a:latin typeface="Calibri" pitchFamily="34" charset="0"/>
        </a:defRPr>
      </a:lvl9pPr>
    </p:titleStyle>
    <p:bodyStyle>
      <a:lvl1pPr marL="441325" indent="-44132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Tx/>
        <a:buBlip>
          <a:blip r:embed="rId17"/>
        </a:buBlip>
        <a:defRPr lang="ru-RU" sz="2800" kern="120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–"/>
        <a:defRPr lang="ru-RU" sz="240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Font typeface="Wingdings 3" pitchFamily="18" charset="2"/>
        <a:buChar char="}"/>
        <a:defRPr>
          <a:solidFill>
            <a:schemeClr val="tx1"/>
          </a:solidFill>
          <a:latin typeface="Georgia" pitchFamily="18" charset="0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Font typeface="Trebuchet MS" pitchFamily="34" charset="0"/>
        <a:buChar char="—"/>
        <a:defRPr sz="1600">
          <a:solidFill>
            <a:schemeClr val="tx1"/>
          </a:solidFill>
          <a:latin typeface="Georgia" pitchFamily="18" charset="0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mi.automationlab.ru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vk.com/orelcm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eluniver.ru/subdivision/cmi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.jpe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2.jpeg"/><Relationship Id="rId7" Type="http://schemas.openxmlformats.org/officeDocument/2006/relationships/hyperlink" Target="http://www.vk.com/orelcmi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@pilipenko.info" TargetMode="External"/><Relationship Id="rId5" Type="http://schemas.openxmlformats.org/officeDocument/2006/relationships/hyperlink" Target="https://www.facebook.com/Pilipenko.info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6786" y="1457040"/>
            <a:ext cx="8607480" cy="1099631"/>
          </a:xfrm>
        </p:spPr>
        <p:txBody>
          <a:bodyPr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проектов полного жизненного цикла по заказам предприятий в рамках образовательных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endParaRPr lang="ru-RU" sz="24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9" y="277471"/>
            <a:ext cx="1737041" cy="1127602"/>
          </a:xfrm>
          <a:prstGeom prst="rect">
            <a:avLst/>
          </a:prstGeom>
        </p:spPr>
      </p:pic>
      <p:sp>
        <p:nvSpPr>
          <p:cNvPr id="4" name="AutoShape 4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RsAAACyCAMAAABFl5uBAAAArlBMVEX///9pqrAjHyAkICFpqbEAAAD//v9QTk+XlpYdGBkIAACzsrMhHR4QCQtgpawiHyAWEhNiYGHz9PRco6vm8PHy8vK71tlyrrVcpKrE295XVljx9/f4+/ux0NR4eHne3t7R4+U1Mza/v7+Hub/d6uyjyM3IyMjb29yHhoY8Ojt8s7qTv8RCQULM4OLT09Sfn6FzcnOsrK2Pj5EtKixRUVR0dHWIiYgKAAhoZ2lfXV/p7PyeAAAamUlEQVR4nO1dC2OiOBBWIFYUCC0qdX22PmrVPqx32+7//2OXSTJJgFC1W6u7venW3UWU8DHvmSSVyu9TTf7db427g9lkOWX/bqWe51XT5WQ16zxMe/1PuMwfRwKXfuthtkqjJGJU9VJAopdG1SqDBw4liTeZdaa90w71FDQdMFgirwqMAr/VaAWHe8A5njwIGCXecjY+8Vi/knrdlcdYRRIAA5R04b0WQ4X9iD/inSj5LsLV70wSDYxBXsTFp4VYaeyiBzi+Gv/1EPU71cjL37/AhktVZRrlsfH4G6sknbVOOvRjUms1AdaoDRILNMAfXKoq4+vc8aoHH+tFTBCX3ZPewbFovGSy5IGprvRWEb/lal58hFHqRjm+SsZweAYfiqLB32a5+t1lwm1PInljGeWBqaKtqlQGUfa9aAZHe1FV2K6/S7Q6aYRmOZmJQ4OoWtQ6yVS8ucrpnCU/OuNHGTre6q9B5yGNqlqCkDl6Sws6qfzIMstVCZejnrDtgE60+iska8qkybhRdmMTaYw7UTWLDlMnHXijxmDIvCG19EzLGtM7f7xJZ2o3p3IZOEv50Fs51gGx6wE0tco4I1WS11oKG9A76cMJ7+sTqONFWprkK6MUJWKWGO9wxhnIdwYmOJ4nDk4idYDR9Z/MOa1lUrWRh9aaGSyPa2mDRfCdieEietfi6NT8Pi8SGrlWvPD5Uyfvp2g2qKZoaXqTrE2KZviGAZkXjcXBpQWbP5DYTRecO40NilUN5CqjjxPFUhpaJWpdA8g/F5uHKCo6vlqmZMKGUzfyDJWjGMcwSzKkYj5khpkENrM/Tu2MzQSNjXW8pbqnadVgER6PCx2S6tOF91fjgYMSP4HNKp2e4P4+TD0+6v60s/ISW3AgMJjo85dGOgfkR2DDVa/w9lB5TyODwwQ2nUh4RX8GtdJoMhb/7I9n1cSSrgEbjB4ynJaxzoqhZpECDHXL0svzDXOFEv1NZ048yRBVVcA8HaRRJKKpLD7JQH9oFYlMqHKOgfppVeZIwVBxZtJ+D+LVStg/hd07e3POVSvcoqcD5uksLcoWi8of9P3MRN4CcEjVd415pt0zfMJeIoQM/GsJvnAvx5Vzx6YGXg0KRxTNeuIgZCkmBdlipxhmeHANn7iOlquZDiSn3W5ntlpWr5X1Ui6Oh9ikIhlvMOE5EgNhkAj+8GShYKasTqU1E/ZIKVP2mxoGeFBdDcYlPktPHe+oGEwGEpWJZKPVmTPOIEGOx4crA2Y+6n4nTbKRt6GP97yv3jV+A2KDGlvEsGcKTw3kIocNe55VI8krEoCmyunkvmLnNVaJ9IZQLXXQmkXpGXvKg6Rgi7hynZhjfqhG5tvJYZ4bA6/HuA9SP+gfYSABmvxswRlkKwSGWklm5nldSJEKBaococNoCtU/IY61TNUGkD5HqeraSnLI7kuTPfoDXqSKqrOPuSXAPAMPDVPr2rzQ+BPu5NNpXJaSEOyetbG92bUqp3zwOffR0vfM4Lx6juD0yrlGDnqZyX+3Pi3h2zOu4lWj84sf+mk5Ljhu7rse99Ie5N3PTeGsSuVJi5V3HN8191jOrjqTL0Xa2KaaCb0/i2qZTKmRGjsXGl97GDGrbiMrQDml8zk0Q5cAuPPc2KYnYxwFUDnvROknpzBBuYA7KS6anF2jhYj2uAucXLMfe/cRxy6dfraqhK+DagVgc34SlaVWa/rQHawmqcc717wq8hTXN8dKfPNqhZFmPRPql9xvvzXtzCYeT06J2sIxcyzMK1eV9vOhSWptdpWi02t1ZmkikndHrWBPjcrFuVBX9FN56aqjYqZa7u/ewypKjh0Hts4Omp42Suz2J4Np2Qi/YRu12WPFDZW3evh+KFgp1/IqvF9v0v0fnkwtTUIjHI1octrWodHLenPSATCPNCntlUiqp2voHD2TMPznVFeXlJZGTrzGsBqfYlCPb43YcfyLU1xbU9fef680s3eCTvLHXyR23NNjk+7KTFSzJZjj0+MP4jsMGtctxebxqV6v314deSBde9Ym2xf6lUnK9htDhjJsqFOGTXNNXsMwJPFL+6hDWdqQyclV9bOTEu/Q1Tp0GDAu/7Vi078EtgIKXm/ujjiUcWKWt0uw+cquvA2hFMBxHOpSKzbrkJ3BzoFXn4yON5Tlbm3jfWlPVT0EXFzOO1aZGjaAqQA6UEn+zdFYupWUNTsa2HxpRaQeulygKABgweax4fATHH6CSxtPxxrJrKSVjznFMFOX/8v70tgB+Mblf+zYDGMXsKEcG5eJ3f2RGKev0+c8SQHtDekSJnczGgzgdfXFgQPwjcN/qA2b/o0vcXME91ByJHUs/T6PT1RezTrjVuvU090ZNgIau3/TJhwWxjeukClKmscZyAomUCbVyeDBSCrVcnmtry0xoi7md27Hhsp3AT3qNI4Tj/aSKJ11z6vfhetiV967FRv2Luga6khsjsM3404Wl3MoQks75ZT4N1duIITKRSeIzE8xzJOQ5BumUVyr73fp82hC/QT0uHFDT9JRL7InCWwEZ9iwaRJup6hU1zT+9yjDaA1mq2XqXTNKrjkl1XS5GjBzJTXzCYSsHuqYweoXX8QQMPC3mdQFr8cJGlS3ZlVNNuReDvg5y/I+4eMSs1NcxXJrZcPmLgykZwxnkSO5xbqYW9UIyQlB3OU5xVRT8G+EtnVK4vA5z3txpRSQn8cZBS8vFCYoGLPJVEf9VxLwjYPhpj1/M7ogsR8EgU+2t0cZQ031O5fSSToaeMyAnFOW95s/r7fuza/N0RJ/+VURiticYjIcyBQVUXiJTHHqt9tHtN27Ox+Xx7t4OfGYAYwz4HOqXHqrpPcIW5S+NqWlSPk3ZXbqK+jhnRZ0bqiSk/iC3IaLrJ/V9/sSKm8LhQ6kJJ2dpuDLcxSYFT0VNkY3sXL8qmLyRnXS+S2e6T/ebl6Gi+FTc77TktTumpvFcLh4uhUOLsbh/PczsBndbupsLC+b29Hebv4y6xJjI2S0nP3Wamr9x5cLQshrGMdx2CBkvbgtNyhXzbeYnctOjdmpNy8j9ItFtPTbuvjqdrglpIFjid82lrG0hwugTXuxYO9uhvNKP8rxDTTHJsvB73VOtZ/WJPQdB/MM7PZish0+Wk/u17ckDgSLUGaVgjBeVJ5C+emc77e4tNK/71jy9k/4fsgsixDECWISPxdSqG0GWkjIZkQg3UFZFNJKcnzDgOn8bgT1FL/6mECQ7psY0tqCzuO2EUCeijoOxo5OeP/mS0WczYmOmCvssz8+vIq/+f/LM6K1lzgMJCg4IEpp3HjOwVm7G70Gj6PKKAyHlUfCns8YJ6xWq5/VigQ366Am1YlNLhzk3zw/1kmAKDJXRub6nMDnB9y8TN0RjKEc4y/HLc36qcG4mEJFZo6LeBKf4fVIttvK8IZhY9TBvSgdfMIU0jqUYqkSCFfrVKDXnOpY4M3iYxX/o+qYU8BGnS1uGQqbpRnRphiM46jRUFUTDMjCjs0zmbvD8A3ngINdSrufka4ZEkqlzyYAofhsxQiz2YSfROVgXFk1oI5GRZbnTGwkO/KEoCt0iFOKDTAllmlcmXzHFybFjTcLNrekGVzEt+SyMhPLIzC7NP4dRBQ9N/igpfJA0VIvDg3Nh9UkVKDiyiye/JTkCEzqZfjGwZKeOIny77ZjUydCTlXQil8q84lO47KITZPMn8Ntm/xi7o1Ya0PHk7XKb3DOkEiNSpFztSUWsmBW9UdgPqRIIaPJf2s0naxMYcVOaWr+Hys2twTlFJlYX0jKWVasEJsmWVw11pUJ9MquCp3WlX6v1ZoyOsyUbwhCIfndRStFhQpxmA3QdBnrwRtaR30eQcpgQ0Wxk3MZKnErNiM/0PyCBWRlG+SViZn64dg8kfnVZtT215UlQyZjsltjWDUi5RooOrAIfhcHKN3KMvmQf1LjCULDcs6Ji0PH4i5QoKWGWrDBep2DIuKWYPMrViUagUwA1h4v5grOztQnyGsbBBEcjXboV/Silf3ew2CVJtG1OSsoLV7yHbqIlSDxcfsNf/3r7dd9QHx5q5l2h3tfCpGQP+bz3f94e7u4jxu+yvnl6gwj4iMZhs2qb5oErZOQT5/c/GBjiUOJrFBUTvisPzIcgi5+Bqm/WiwqQpr6rc5qGYmlbTLx5kEzdZrE8NfgsjcboVzazR8cHTfT7TAnChoQkNiti0inP9pckICntWheF1cuf0j6FRim38I3/W1g6mCH/OJBXW20YA6PsuMgVe81GfQeYD2tqGqZZndYOjQwJApGMzSBWJO8dL/FVIUUrhNfmH5q04Vbp1JFWOOpWDWhuDaZeiKasRiRuh5KqKWWXSG+zH9UAdOZRGIdNmNdcxVFHJTXkuU0DBEaOc+K+YSxeY/tIEAVDBx/nzs7RG+wLH8TOxSlzobNFgHg0UjDLETMCbqmgH4QljFO9M6sXobNIcmbta/SUWxIxcfxuM505YFvox28Rq72JrBx836xQXGgXShawOaWUEd5kI5/n/FKZGOT1GhhWQGndOU+wCY5ZKUV6DLTQZRj6U7sZ6K759jBETIk8+475kSd0vxNrDWxRRc/x5S6Sp8xWTbBGb1S7erQoKxX8J2pvFH6cIgPuAgp154Cn5316SvG9MIPhtdGnq9FfQpNTBk2eEJBptpME1N8UDQIczfyHEvHmLsOZS0YZcsZVqPlYcnQ/r2PLijICrHnajTdodPKHd91/ilwmZJOc5m+cRXj5fimBiKFBpN9Ph7mPntLBN/wwN8J80wryb6JQDXhyBzCNiOidCPEuDe7zt80HKWJi4NXNV9+QjnfUBl25vnmZ6jVPHUL2Yh2rLxv9uG8HUBKbeB8ZOICu1eOi/DkC/qjQAvUF9CsVzQzqIv56EttuFTkRX3zw5ew8TEVdd/aV44YdSixZw2XhSYBWKR7141ZaBgrm8M4dXeH2drX9+40ChKI9fC876cpDtAqFmOGK5lRFZYw2BZS+W++q0Sa0hKFM8nwDVc0H1vc/T5Qbh/DZncP/aujUhOOExZOF/VwCbYdG/BbqLxkDhsVrvNXy8d/xhh6wiVeN1b1kV3QBVZyHMPhg5MUfSIjY2E0d3aYtYlIY/FfJy482HqoUhaluhixK9pwrmuFDWRPKn4rfHjzKgWaRyVFdcdpllk+6mPiBDSSiRvxpIL7XQWpOyJ9IRhiEBfeF33pcvzlMkWl95zD5qnhKNfOsWh6ntqRrAW6/od1jJ0I1/CDMuYy4+sdwjxz4sreRKfMsOTOxyibnW+xarI+JXK9JdjoIDuPDfhamAxiNrro+M4bOmdEy6yquWOLXm74cGo2MG/EjW5p/IZ0S1Dc4d7XhfdlPVyMv9y/oVLqctg8xzqNxLRZvfDhx4ayBPBsXOttj1U8FVkWnd5/AQFuwmUEx7j4edf5zYZ2+O3YYFqqHBsHE6MFu/iP7yi+YdgUmwE5Nvi+E7hWFcAXytU7sQHheqrdSXQ93nWPSIvYMAxuiXIz6CUUZRYRExTlHewUlWCX+36uULaF/M0/vnJu2I8Fm5EqKXO+Caymo4/rzGa9vdZgCYtZ7h+HL2KXarO4DzYYIwM2RRFE/4aW23AVhjsWvnER+nJslLJm47W7HEuxBrOphBkwcmn9/c3WQiaq6N5842pwrNhg+vAdbDCStvINCrhL7dgIZETWuASbFdinSU0r4YdJJNetFkul7aedhUxJGdmXb7BEWYIN+sWluthV7qZN3ziYvbJjQxXfUMe3YzOIzDWQeoMos7TsZF/DBdjoWtNe2MgSJvBFcU0FI9Yszd9QncUo8o18StyGW3WxynCU6uLKNNFKpbWKsvvaQJ1hX75RWS3GqLtnF7yEqmRUZsNVLrnU98ObK/g3b7E0UvQdO6WrOWXYtCJcbm26KqzJtv+KYEI/YMiw278R+kZG0WX+jawHl2OjXJgcNsMYcQfmCl8KHxbYSNtBg619kH3ZOtGaXGc2F+Aqev8ywwbn3bolk3py9BIqlx18r8L7oodWxkvlMQNCkI8ZQpm24lJrSZiIsiEy3vvDba1yeyjxlW8OyOIoP5dbcn9nPLVp6MaAknhKWej3clt2G868dKlw4NXiiaLrKRLulmBUUW8WqVYTg20O6Uefy0q4cHJ2z/TiHRTIN05YOF310DrlutjFmKhgp+YEywjcDP4qfJi3vTtY+7MEFUidarGgyVye3iHRVZtgwoHrCHK347Mi1kRsXgslIpApio7/O/6NPCOf2yIqrcckPCjOHR8q0wEvuTKEQZPCgkmed/jigz6mbvnz3jnr9o5QZaYcS+JNzYOBlGlJbksb+Tw2/XvViAm/rwW2/OGrUJTxb1kmrmbuWahTXAcvsPDDV+EJe+A7HZw+wUAPAC0ytZAprjNoWd4PZaYoU4wvdBOSZZ4rlGiknWRfHwSlwxwXtxtIDp8WxIJHF9vXqBtsd4njljeHutKBKWgE7fuV+sUUG/ks2GAThdC3BejviIp0qVVXKypMuvtI9m9OMEnBHzfZNd3r0kfHjTsYea7H3ut39A1F6Io2vDKKsQmDm828/wReuWqLfHdJglVGqHIbdOyrjttuoDP7jBOK7lyWuAuivLfC8Mx4yv5lMWoU0BmFuoZUKPI310cCdUbpV4K6id8xqg9RptSQfCxn/BzrnAkUUosPY2SqvDnRjrTFSi9ilRV0bIYG8zeyylzAZtPQKYyCA9NUyW2eNHjHu4EcjkEcmppil86+U8tuiTTiHBsa+LmaU3/YMGtkV26ge20LE3VvVdMVqKOiyFVEvhhdpGKPSbvhGM3WTsMU8Ss/UPIPc4TfXZFgZmzDdp1puemm0b5TEvvbQHtrENzG4po1gfOchk6mo+051s2MTm6EGyKiDwEOtbqSqlZoyftVeDpdhhxAQQBSJR741Vq2mAgXYof0TzU2eucs9kXjSXJAUPXUQEdVeDkBGSohmr+RAEIJ43TJGkoQSR0BeLzE5jj8y+aAiDjcnqOoiJVO0EyD0MYbKZfzdSy/V+RUdi0Og3M2BRC4lPNKrHK99+psMDNB6n7BrnG4Hj41b5/+vW9wu5Hprrjaqr4tMf6QXtbZycN1A42M7FdkzpnF6sU8TpeNNJYa8+JVWHCZ/gsaN/8+3W4W64aP2RHK9fyurgY+Dzq3y0gnEhuJ7r/GdRP9OenoQJQYhzBvKZBjyXgS9VC1lonBBn7YYCfzQrlYT0FaIVsVpRKL2S1wpnWFl6stTvKQCb4AxhL7+LVSYnc2w/QTsZ6UDhRaE12c2dtu/YqpyCZJvtEzCKStzSiOq9DI+Mj0pDyisqUoERZTwnvaXdnob+tNkLVLTPC7aBfxWsIx2rEiQU2Wfr2qgqYT6Zrecm8np+36VOWMzCG4UkBcouOsWqVOlEbBm8SBU62JuKFyi3IdU23C7T37P4lOYFG0oPg0hFjFF7sVBt/rPDJ2dNa7axzSmv5ItA6VyRPtvFKaj4zWvvKjkWWkLLKoI1aRq93OYkOfNZ4SdBlKlF11pkJfJD/2WjVn5em9sMxtm71k/M6nCnRLAnxCDt4yVXLj5jqdR36ANyeVlFQE1PW3w5hilsJ1LKm7OMBwrESmmKr40TBcAVxLyMXH5sbuXivDTHULRaa14tDFKOaBrzocUSgwG+GCXc+MRvSCuMoHREideDsaEYpW3JpRjh1M29l6aCU4zwSjGINjpKjT8H7PRXMmMm3en2S2jz94wYXRmgSo6KRGVv6pU5hX2SSBKYToCZJ1W0Tq4o6CkBQNVewYAVlpn5iYBajVjNbKAXnbdykLmNgLKXVPR+WmCjqA6n7IwgHQLlS0VslbD2JyUXhQj1ucewFnC3BiKAzUINykfKIDualb7iKE9V2Qyh24xws5RxJeZPUcBhNuD1n0jm/jk61PfaxVqf0Ck44d0TUFt8wggnnHb7bApb0gMtsgZl7SmLzJGSKE30N4aU93vG1vNG3f8VKaa8KdSUqlYgf+3dYPXRgmuxaO9+ElTNq3zzHz+Xw/gKCTuXTEt85X53S3iAk/Fc4koZ5Fvmj4hP4s1QlXJr03mv586IPX54OhBG+UXDYPXhkmt+Tq7y1Y/Nh8+bW+iWNn/WvRfH+xz/68/rYO4nh9WTdZ62r9z+1nLYP2uBn+s2a43F88P8311rt70yzJCFRWompnt0XLl9Igs7ul55lBZn9y5ntlHZsySyhl9kVt8TzOOSymeSqaXqsSXjYmn8KG8F+4kvzZUS3jEpsr1z3wJcPPcJvUr6R+qqHRilhmd85vC7qvpanK2mgJ6iRiR8kDtwf/+2gQydXZVH9JR1r2r11n//wIdo2NOJMojxig4bx0kiUQz4t6vHs2wRzxQ4L7fZxkCcQzozHsMopAqGWVIKP+nd0bSUzlYLKvpXb3rXr/IwO0iiTb9FK1sPEx92H9Y6gGXo40UhNchoEZ8LNYRf0MSG7qYfSeeNrvq1VWp9038Ryok+gGycSA4yE5zdK050I1XrIyOrF1nNmHqfXfW/v0U6NL3azEQAeBd9h6Sn8bTROjDdBI5Yyj/+MH2KdVZ4+1SKXeh+sPfxFNdWZ9pXxiHouafPRNaYqbmemaeCsR3g4WIL6vs9xKRVCeKJFaSU/wlKM6E+qlXIRUCM4VMfjKeOD78k0FNtIxdyGQK8IYXnJlPPi+KfZOpLVLV2QsMjNBJkn65ftDnw1NtVMse09MEw4NXx+YGfI3EOiT3kCqFVgHWqRHdTwFNv2wlTX/TtJdyDry5FsYLL+3Tq5UcPlwwEal1ae8LPG9o6uKCD4xY6ESXbIQ+n1NlaCHa2wDNJKAqdghRScFe8vBd6zVdFOslivD1boWhkv3MPWSKPnaHaPPg/qDRKgcVQ+WPXBGWQ+KNsm3zJn2xAZwCpulyPEYCxDA+l0n2SDvDKi18iLdiSNL5YYvOIjMcOu7UWuG5SvIDQrSjDID1fwtOy6Ei9dDEVINgtoxXvHU1zcVKpMm2N0vhQzaMHh+59sKlaK+58kOf93/xrH5P2da6XeWCV9qyUiaiqaL716H4NTrrmDTQB2YC2wOmpD2N1Oru0qV8vXUhqXfPTRXpNgEth1nHtD/oblBNfny0O0MZrPJZHKSHdk/lf4D5Km09hoaV4YAAAAASUVORK5CYII="/>
          <p:cNvSpPr>
            <a:spLocks noChangeAspect="1" noChangeArrowheads="1"/>
          </p:cNvSpPr>
          <p:nvPr/>
        </p:nvSpPr>
        <p:spPr bwMode="auto">
          <a:xfrm>
            <a:off x="155575" y="-1858963"/>
            <a:ext cx="6172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11" y="367694"/>
            <a:ext cx="1546713" cy="97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776" y="6519866"/>
            <a:ext cx="517525" cy="333375"/>
          </a:xfrm>
        </p:spPr>
        <p:txBody>
          <a:bodyPr/>
          <a:lstStyle/>
          <a:p>
            <a:fld id="{CAB1B858-CD8E-487E-978A-6E494051009A}" type="slidenum">
              <a:rPr lang="ru-RU" smtClean="0"/>
              <a:t>1</a:t>
            </a:fld>
            <a:endParaRPr lang="ru-RU"/>
          </a:p>
        </p:txBody>
      </p:sp>
      <p:sp>
        <p:nvSpPr>
          <p:cNvPr id="15" name="Text Placeholder 6"/>
          <p:cNvSpPr txBox="1">
            <a:spLocks/>
          </p:cNvSpPr>
          <p:nvPr/>
        </p:nvSpPr>
        <p:spPr bwMode="auto">
          <a:xfrm>
            <a:off x="3995936" y="5517232"/>
            <a:ext cx="564820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441325" indent="-4413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Tx/>
              <a:buBlip>
                <a:blip r:embed="rId5"/>
              </a:buBlip>
              <a:defRPr lang="ru-RU" sz="2800" kern="12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defRPr lang="ru-RU" sz="24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4400" dirty="0" err="1" smtClean="0"/>
              <a:t>PhD</a:t>
            </a:r>
            <a:r>
              <a:rPr lang="ru-RU" sz="4400" dirty="0" smtClean="0"/>
              <a:t>, к.т.н., </a:t>
            </a:r>
            <a:r>
              <a:rPr lang="ru-RU" sz="4400" dirty="0" err="1" smtClean="0"/>
              <a:t>и.о</a:t>
            </a:r>
            <a:r>
              <a:rPr lang="ru-RU" sz="4400" dirty="0" smtClean="0"/>
              <a:t>. </a:t>
            </a:r>
            <a:r>
              <a:rPr lang="ru-RU" sz="4400" dirty="0" err="1" smtClean="0"/>
              <a:t>зав.каф</a:t>
            </a:r>
            <a:r>
              <a:rPr lang="ru-RU" sz="4400" dirty="0" smtClean="0"/>
              <a:t>. </a:t>
            </a:r>
            <a:r>
              <a:rPr lang="ru-RU" sz="4400" dirty="0" err="1" smtClean="0"/>
              <a:t>АСУиК</a:t>
            </a:r>
            <a:r>
              <a:rPr lang="ru-RU" sz="4400" dirty="0" smtClean="0"/>
              <a:t>,</a:t>
            </a:r>
          </a:p>
          <a:p>
            <a:r>
              <a:rPr lang="ru-RU" sz="4400" dirty="0" smtClean="0"/>
              <a:t>руководитель Образовательных Программ</a:t>
            </a:r>
          </a:p>
          <a:p>
            <a:r>
              <a:rPr lang="ru-RU" sz="4400" dirty="0" smtClean="0"/>
              <a:t>Региональный представитель CDIO</a:t>
            </a:r>
          </a:p>
          <a:p>
            <a:r>
              <a:rPr lang="ru-RU" sz="4400" dirty="0" smtClean="0"/>
              <a:t>Пилипенко Александр Витальевич </a:t>
            </a:r>
            <a:endParaRPr lang="ru-RU" sz="4400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 bwMode="auto">
          <a:xfrm>
            <a:off x="95300" y="3756915"/>
            <a:ext cx="8453011" cy="167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441325" indent="-4413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Tx/>
              <a:buBlip>
                <a:blip r:embed="rId5"/>
              </a:buBlip>
              <a:defRPr lang="ru-RU" sz="2800" kern="12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defRPr lang="ru-RU" sz="24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4400" dirty="0" smtClean="0"/>
              <a:t>Структура:</a:t>
            </a:r>
          </a:p>
          <a:p>
            <a:r>
              <a:rPr lang="ru-RU" sz="4400" dirty="0" smtClean="0"/>
              <a:t>Центр междисциплинарного инжиниринга</a:t>
            </a:r>
          </a:p>
          <a:p>
            <a:r>
              <a:rPr lang="ru-RU" sz="4400" dirty="0" smtClean="0"/>
              <a:t>Базовая кафедра «Автоматизированные системы управления и кибернетика»</a:t>
            </a:r>
          </a:p>
          <a:p>
            <a:r>
              <a:rPr lang="ru-RU" sz="4400" dirty="0" smtClean="0"/>
              <a:t>Лаборатория городской и промышленной безопасности</a:t>
            </a:r>
          </a:p>
          <a:p>
            <a:r>
              <a:rPr lang="ru-RU" sz="4400" dirty="0" smtClean="0"/>
              <a:t>Лаборатория сварки и электромонтажа</a:t>
            </a:r>
          </a:p>
          <a:p>
            <a:r>
              <a:rPr lang="ru-RU" sz="4400" dirty="0" smtClean="0"/>
              <a:t>Лаборатория </a:t>
            </a:r>
            <a:r>
              <a:rPr lang="ru-RU" sz="4400" dirty="0" err="1" smtClean="0"/>
              <a:t>прототипирования</a:t>
            </a:r>
            <a:r>
              <a:rPr lang="ru-RU" sz="4400" dirty="0" smtClean="0"/>
              <a:t> и моделирования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6232" y="5445224"/>
            <a:ext cx="8048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Официальная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страница на сайте вуза:</a:t>
            </a:r>
          </a:p>
          <a:p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http://oreluniver.ru/subdivision/cmi/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Официальная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группа в контакте: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vk.com/orelcmi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Сайт: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http://automationlab.ru/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 bwMode="auto">
          <a:xfrm>
            <a:off x="194129" y="2417802"/>
            <a:ext cx="8988426" cy="130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441325" indent="-4413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Tx/>
              <a:buBlip>
                <a:blip r:embed="rId5"/>
              </a:buBlip>
              <a:defRPr lang="ru-RU" sz="2800" kern="12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defRPr lang="ru-RU" sz="24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4400" dirty="0" smtClean="0"/>
              <a:t>Направления подготовки:</a:t>
            </a:r>
          </a:p>
          <a:p>
            <a:r>
              <a:rPr lang="ru-RU" sz="4400" u="sng" dirty="0" smtClean="0"/>
              <a:t>15.03.04 </a:t>
            </a:r>
            <a:r>
              <a:rPr lang="ru-RU" sz="4400" u="sng" dirty="0"/>
              <a:t>«Автоматизация технологических процессов и производств</a:t>
            </a:r>
            <a:r>
              <a:rPr lang="ru-RU" sz="4400" u="sng" dirty="0" smtClean="0"/>
              <a:t>»</a:t>
            </a:r>
          </a:p>
          <a:p>
            <a:r>
              <a:rPr lang="ru-RU" sz="4400" u="sng" dirty="0" smtClean="0"/>
              <a:t>27.03.04 </a:t>
            </a:r>
            <a:r>
              <a:rPr lang="ru-RU" sz="4400" u="sng" dirty="0"/>
              <a:t>«Управление в технических </a:t>
            </a:r>
            <a:r>
              <a:rPr lang="ru-RU" sz="4400" u="sng" dirty="0" smtClean="0"/>
              <a:t>системах»</a:t>
            </a:r>
            <a:endParaRPr lang="ru-RU" sz="4400" u="sng" dirty="0"/>
          </a:p>
          <a:p>
            <a:r>
              <a:rPr lang="ru-RU" sz="4400" u="sng" dirty="0" smtClean="0"/>
              <a:t>15.04.04 </a:t>
            </a:r>
            <a:r>
              <a:rPr lang="ru-RU" sz="4400" u="sng" dirty="0"/>
              <a:t>«Автоматизация технологических процессов и производств</a:t>
            </a:r>
            <a:r>
              <a:rPr lang="ru-RU" sz="4400" u="sng" dirty="0" smtClean="0"/>
              <a:t>»</a:t>
            </a:r>
          </a:p>
          <a:p>
            <a:r>
              <a:rPr lang="ru-RU" sz="4400" u="sng" dirty="0" smtClean="0"/>
              <a:t>27.04.04 </a:t>
            </a:r>
            <a:r>
              <a:rPr lang="ru-RU" sz="4400" u="sng" dirty="0"/>
              <a:t>«Управление в технических системах»</a:t>
            </a:r>
            <a:endParaRPr lang="ru-RU" sz="4400" u="sng" dirty="0" smtClean="0"/>
          </a:p>
          <a:p>
            <a:endParaRPr lang="ru-RU" sz="4400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89" y="367694"/>
            <a:ext cx="1600605" cy="7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41" y="228693"/>
            <a:ext cx="1340962" cy="12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2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" y="5730398"/>
            <a:ext cx="1737041" cy="1127602"/>
          </a:xfrm>
          <a:prstGeom prst="rect">
            <a:avLst/>
          </a:prstGeom>
        </p:spPr>
      </p:pic>
      <p:sp>
        <p:nvSpPr>
          <p:cNvPr id="4" name="AutoShape 4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RsAAACyCAMAAABFl5uBAAAArlBMVEX///9pqrAjHyAkICFpqbEAAAD//v9QTk+XlpYdGBkIAACzsrMhHR4QCQtgpawiHyAWEhNiYGHz9PRco6vm8PHy8vK71tlyrrVcpKrE295XVljx9/f4+/ux0NR4eHne3t7R4+U1Mza/v7+Hub/d6uyjyM3IyMjb29yHhoY8Ojt8s7qTv8RCQULM4OLT09Sfn6FzcnOsrK2Pj5EtKixRUVR0dHWIiYgKAAhoZ2lfXV/p7PyeAAAamUlEQVR4nO1dC2OiOBBWIFYUCC0qdX22PmrVPqx32+7//2OXSTJJgFC1W6u7venW3UWU8DHvmSSVyu9TTf7db427g9lkOWX/bqWe51XT5WQ16zxMe/1PuMwfRwKXfuthtkqjJGJU9VJAopdG1SqDBw4liTeZdaa90w71FDQdMFgirwqMAr/VaAWHe8A5njwIGCXecjY+8Vi/knrdlcdYRRIAA5R04b0WQ4X9iD/inSj5LsLV70wSDYxBXsTFp4VYaeyiBzi+Gv/1EPU71cjL37/AhktVZRrlsfH4G6sknbVOOvRjUms1AdaoDRILNMAfXKoq4+vc8aoHH+tFTBCX3ZPewbFovGSy5IGprvRWEb/lal58hFHqRjm+SsZweAYfiqLB32a5+t1lwm1PInljGeWBqaKtqlQGUfa9aAZHe1FV2K6/S7Q6aYRmOZmJQ4OoWtQ6yVS8ucrpnCU/OuNHGTre6q9B5yGNqlqCkDl6Sws6qfzIMstVCZejnrDtgE60+iska8qkybhRdmMTaYw7UTWLDlMnHXijxmDIvCG19EzLGtM7f7xJZ2o3p3IZOEv50Fs51gGx6wE0tco4I1WS11oKG9A76cMJ7+sTqONFWprkK6MUJWKWGO9wxhnIdwYmOJ4nDk4idYDR9Z/MOa1lUrWRh9aaGSyPa2mDRfCdieEietfi6NT8Pi8SGrlWvPD5Uyfvp2g2qKZoaXqTrE2KZviGAZkXjcXBpQWbP5DYTRecO40NilUN5CqjjxPFUhpaJWpdA8g/F5uHKCo6vlqmZMKGUzfyDJWjGMcwSzKkYj5khpkENrM/Tu2MzQSNjXW8pbqnadVgER6PCx2S6tOF91fjgYMSP4HNKp2e4P4+TD0+6v60s/ISW3AgMJjo85dGOgfkR2DDVa/w9lB5TyODwwQ2nUh4RX8GtdJoMhb/7I9n1cSSrgEbjB4ynJaxzoqhZpECDHXL0svzDXOFEv1NZ048yRBVVcA8HaRRJKKpLD7JQH9oFYlMqHKOgfppVeZIwVBxZtJ+D+LVStg/hd07e3POVSvcoqcD5uksLcoWi8of9P3MRN4CcEjVd415pt0zfMJeIoQM/GsJvnAvx5Vzx6YGXg0KRxTNeuIgZCkmBdlipxhmeHANn7iOlquZDiSn3W5ntlpWr5X1Ui6Oh9ikIhlvMOE5EgNhkAj+8GShYKasTqU1E/ZIKVP2mxoGeFBdDcYlPktPHe+oGEwGEpWJZKPVmTPOIEGOx4crA2Y+6n4nTbKRt6GP97yv3jV+A2KDGlvEsGcKTw3kIocNe55VI8krEoCmyunkvmLnNVaJ9IZQLXXQmkXpGXvKg6Rgi7hynZhjfqhG5tvJYZ4bA6/HuA9SP+gfYSABmvxswRlkKwSGWklm5nldSJEKBaococNoCtU/IY61TNUGkD5HqeraSnLI7kuTPfoDXqSKqrOPuSXAPAMPDVPr2rzQ+BPu5NNpXJaSEOyetbG92bUqp3zwOffR0vfM4Lx6juD0yrlGDnqZyX+3Pi3h2zOu4lWj84sf+mk5Ljhu7rse99Ie5N3PTeGsSuVJi5V3HN8191jOrjqTL0Xa2KaaCb0/i2qZTKmRGjsXGl97GDGrbiMrQDml8zk0Q5cAuPPc2KYnYxwFUDnvROknpzBBuYA7KS6anF2jhYj2uAucXLMfe/cRxy6dfraqhK+DagVgc34SlaVWa/rQHawmqcc717wq8hTXN8dKfPNqhZFmPRPql9xvvzXtzCYeT06J2sIxcyzMK1eV9vOhSWptdpWi02t1ZmkikndHrWBPjcrFuVBX9FN56aqjYqZa7u/ewypKjh0Hts4Omp42Suz2J4Np2Qi/YRu12WPFDZW3evh+KFgp1/IqvF9v0v0fnkwtTUIjHI1octrWodHLenPSATCPNCntlUiqp2voHD2TMPznVFeXlJZGTrzGsBqfYlCPb43YcfyLU1xbU9fef680s3eCTvLHXyR23NNjk+7KTFSzJZjj0+MP4jsMGtctxebxqV6v314deSBde9Ym2xf6lUnK9htDhjJsqFOGTXNNXsMwJPFL+6hDWdqQyclV9bOTEu/Q1Tp0GDAu/7Vi078EtgIKXm/ujjiUcWKWt0uw+cquvA2hFMBxHOpSKzbrkJ3BzoFXn4yON5Tlbm3jfWlPVT0EXFzOO1aZGjaAqQA6UEn+zdFYupWUNTsa2HxpRaQeulygKABgweax4fATHH6CSxtPxxrJrKSVjznFMFOX/8v70tgB+Mblf+zYDGMXsKEcG5eJ3f2RGKev0+c8SQHtDekSJnczGgzgdfXFgQPwjcN/qA2b/o0vcXME91ByJHUs/T6PT1RezTrjVuvU090ZNgIau3/TJhwWxjeukClKmscZyAomUCbVyeDBSCrVcnmtry0xoi7md27Hhsp3AT3qNI4Tj/aSKJ11z6vfhetiV967FRv2Luga6khsjsM3404Wl3MoQks75ZT4N1duIITKRSeIzE8xzJOQ5BumUVyr73fp82hC/QT0uHFDT9JRL7InCWwEZ9iwaRJup6hU1zT+9yjDaA1mq2XqXTNKrjkl1XS5GjBzJTXzCYSsHuqYweoXX8QQMPC3mdQFr8cJGlS3ZlVNNuReDvg5y/I+4eMSs1NcxXJrZcPmLgykZwxnkSO5xbqYW9UIyQlB3OU5xVRT8G+EtnVK4vA5z3txpRSQn8cZBS8vFCYoGLPJVEf9VxLwjYPhpj1/M7ogsR8EgU+2t0cZQ031O5fSSToaeMyAnFOW95s/r7fuza/N0RJ/+VURiticYjIcyBQVUXiJTHHqt9tHtN27Ox+Xx7t4OfGYAYwz4HOqXHqrpPcIW5S+NqWlSPk3ZXbqK+jhnRZ0bqiSk/iC3IaLrJ/V9/sSKm8LhQ6kJJ2dpuDLcxSYFT0VNkY3sXL8qmLyRnXS+S2e6T/ebl6Gi+FTc77TktTumpvFcLh4uhUOLsbh/PczsBndbupsLC+b29Hebv4y6xJjI2S0nP3Wamr9x5cLQshrGMdx2CBkvbgtNyhXzbeYnctOjdmpNy8j9ItFtPTbuvjqdrglpIFjid82lrG0hwugTXuxYO9uhvNKP8rxDTTHJsvB73VOtZ/WJPQdB/MM7PZish0+Wk/u17ckDgSLUGaVgjBeVJ5C+emc77e4tNK/71jy9k/4fsgsixDECWISPxdSqG0GWkjIZkQg3UFZFNJKcnzDgOn8bgT1FL/6mECQ7psY0tqCzuO2EUCeijoOxo5OeP/mS0WczYmOmCvssz8+vIq/+f/LM6K1lzgMJCg4IEpp3HjOwVm7G70Gj6PKKAyHlUfCns8YJ6xWq5/VigQ366Am1YlNLhzk3zw/1kmAKDJXRub6nMDnB9y8TN0RjKEc4y/HLc36qcG4mEJFZo6LeBKf4fVIttvK8IZhY9TBvSgdfMIU0jqUYqkSCFfrVKDXnOpY4M3iYxX/o+qYU8BGnS1uGQqbpRnRphiM46jRUFUTDMjCjs0zmbvD8A3ngINdSrufka4ZEkqlzyYAofhsxQiz2YSfROVgXFk1oI5GRZbnTGwkO/KEoCt0iFOKDTAllmlcmXzHFybFjTcLNrekGVzEt+SyMhPLIzC7NP4dRBQ9N/igpfJA0VIvDg3Nh9UkVKDiyiye/JTkCEzqZfjGwZKeOIny77ZjUydCTlXQil8q84lO47KITZPMn8Ntm/xi7o1Ya0PHk7XKb3DOkEiNSpFztSUWsmBW9UdgPqRIIaPJf2s0naxMYcVOaWr+Hys2twTlFJlYX0jKWVasEJsmWVw11pUJ9MquCp3WlX6v1ZoyOsyUbwhCIfndRStFhQpxmA3QdBnrwRtaR30eQcpgQ0Wxk3MZKnErNiM/0PyCBWRlG+SViZn64dg8kfnVZtT215UlQyZjsltjWDUi5RooOrAIfhcHKN3KMvmQf1LjCULDcs6Ji0PH4i5QoKWGWrDBep2DIuKWYPMrViUagUwA1h4v5grOztQnyGsbBBEcjXboV/Silf3ew2CVJtG1OSsoLV7yHbqIlSDxcfsNf/3r7dd9QHx5q5l2h3tfCpGQP+bz3f94e7u4jxu+yvnl6gwj4iMZhs2qb5oErZOQT5/c/GBjiUOJrFBUTvisPzIcgi5+Bqm/WiwqQpr6rc5qGYmlbTLx5kEzdZrE8NfgsjcboVzazR8cHTfT7TAnChoQkNiti0inP9pckICntWheF1cuf0j6FRim38I3/W1g6mCH/OJBXW20YA6PsuMgVe81GfQeYD2tqGqZZndYOjQwJApGMzSBWJO8dL/FVIUUrhNfmH5q04Vbp1JFWOOpWDWhuDaZeiKasRiRuh5KqKWWXSG+zH9UAdOZRGIdNmNdcxVFHJTXkuU0DBEaOc+K+YSxeY/tIEAVDBx/nzs7RG+wLH8TOxSlzobNFgHg0UjDLETMCbqmgH4QljFO9M6sXobNIcmbta/SUWxIxcfxuM505YFvox28Rq72JrBx836xQXGgXShawOaWUEd5kI5/n/FKZGOT1GhhWQGndOU+wCY5ZKUV6DLTQZRj6U7sZ6K759jBETIk8+475kSd0vxNrDWxRRc/x5S6Sp8xWTbBGb1S7erQoKxX8J2pvFH6cIgPuAgp154Cn5316SvG9MIPhtdGnq9FfQpNTBk2eEJBptpME1N8UDQIczfyHEvHmLsOZS0YZcsZVqPlYcnQ/r2PLijICrHnajTdodPKHd91/ilwmZJOc5m+cRXj5fimBiKFBpN9Ph7mPntLBN/wwN8J80wryb6JQDXhyBzCNiOidCPEuDe7zt80HKWJi4NXNV9+QjnfUBl25vnmZ6jVPHUL2Yh2rLxv9uG8HUBKbeB8ZOICu1eOi/DkC/qjQAvUF9CsVzQzqIv56EttuFTkRX3zw5ew8TEVdd/aV44YdSixZw2XhSYBWKR7141ZaBgrm8M4dXeH2drX9+40ChKI9fC876cpDtAqFmOGK5lRFZYw2BZS+W++q0Sa0hKFM8nwDVc0H1vc/T5Qbh/DZncP/aujUhOOExZOF/VwCbYdG/BbqLxkDhsVrvNXy8d/xhh6wiVeN1b1kV3QBVZyHMPhg5MUfSIjY2E0d3aYtYlIY/FfJy482HqoUhaluhixK9pwrmuFDWRPKn4rfHjzKgWaRyVFdcdpllk+6mPiBDSSiRvxpIL7XQWpOyJ9IRhiEBfeF33pcvzlMkWl95zD5qnhKNfOsWh6ntqRrAW6/od1jJ0I1/CDMuYy4+sdwjxz4sreRKfMsOTOxyibnW+xarI+JXK9JdjoIDuPDfhamAxiNrro+M4bOmdEy6yquWOLXm74cGo2MG/EjW5p/IZ0S1Dc4d7XhfdlPVyMv9y/oVLqctg8xzqNxLRZvfDhx4ayBPBsXOttj1U8FVkWnd5/AQFuwmUEx7j4edf5zYZ2+O3YYFqqHBsHE6MFu/iP7yi+YdgUmwE5Nvi+E7hWFcAXytU7sQHheqrdSXQ93nWPSIvYMAxuiXIz6CUUZRYRExTlHewUlWCX+36uULaF/M0/vnJu2I8Fm5EqKXO+Caymo4/rzGa9vdZgCYtZ7h+HL2KXarO4DzYYIwM2RRFE/4aW23AVhjsWvnER+nJslLJm47W7HEuxBrOphBkwcmn9/c3WQiaq6N5842pwrNhg+vAdbDCStvINCrhL7dgIZETWuASbFdinSU0r4YdJJNetFkul7aedhUxJGdmXb7BEWYIN+sWluthV7qZN3ziYvbJjQxXfUMe3YzOIzDWQeoMos7TsZF/DBdjoWtNe2MgSJvBFcU0FI9Yszd9QncUo8o18StyGW3WxynCU6uLKNNFKpbWKsvvaQJ1hX75RWS3GqLtnF7yEqmRUZsNVLrnU98ObK/g3b7E0UvQdO6WrOWXYtCJcbm26KqzJtv+KYEI/YMiw278R+kZG0WX+jawHl2OjXJgcNsMYcQfmCl8KHxbYSNtBg619kH3ZOtGaXGc2F+Aqev8ywwbn3bolk3py9BIqlx18r8L7oodWxkvlMQNCkI8ZQpm24lJrSZiIsiEy3vvDba1yeyjxlW8OyOIoP5dbcn9nPLVp6MaAknhKWej3clt2G868dKlw4NXiiaLrKRLulmBUUW8WqVYTg20O6Uefy0q4cHJ2z/TiHRTIN05YOF310DrlutjFmKhgp+YEywjcDP4qfJi3vTtY+7MEFUidarGgyVye3iHRVZtgwoHrCHK347Mi1kRsXgslIpApio7/O/6NPCOf2yIqrcckPCjOHR8q0wEvuTKEQZPCgkmed/jigz6mbvnz3jnr9o5QZaYcS+JNzYOBlGlJbksb+Tw2/XvViAm/rwW2/OGrUJTxb1kmrmbuWahTXAcvsPDDV+EJe+A7HZw+wUAPAC0ytZAprjNoWd4PZaYoU4wvdBOSZZ4rlGiknWRfHwSlwxwXtxtIDp8WxIJHF9vXqBtsd4njljeHutKBKWgE7fuV+sUUG/ks2GAThdC3BejviIp0qVVXKypMuvtI9m9OMEnBHzfZNd3r0kfHjTsYea7H3ut39A1F6Io2vDKKsQmDm828/wReuWqLfHdJglVGqHIbdOyrjttuoDP7jBOK7lyWuAuivLfC8Mx4yv5lMWoU0BmFuoZUKPI310cCdUbpV4K6id8xqg9RptSQfCxn/BzrnAkUUosPY2SqvDnRjrTFSi9ilRV0bIYG8zeyylzAZtPQKYyCA9NUyW2eNHjHu4EcjkEcmppil86+U8tuiTTiHBsa+LmaU3/YMGtkV26ge20LE3VvVdMVqKOiyFVEvhhdpGKPSbvhGM3WTsMU8Ss/UPIPc4TfXZFgZmzDdp1puemm0b5TEvvbQHtrENzG4po1gfOchk6mo+051s2MTm6EGyKiDwEOtbqSqlZoyftVeDpdhhxAQQBSJR741Vq2mAgXYof0TzU2eucs9kXjSXJAUPXUQEdVeDkBGSohmr+RAEIJ43TJGkoQSR0BeLzE5jj8y+aAiDjcnqOoiJVO0EyD0MYbKZfzdSy/V+RUdi0Og3M2BRC4lPNKrHK99+psMDNB6n7BrnG4Hj41b5/+vW9wu5Hprrjaqr4tMf6QXtbZycN1A42M7FdkzpnF6sU8TpeNNJYa8+JVWHCZ/gsaN/8+3W4W64aP2RHK9fyurgY+Dzq3y0gnEhuJ7r/GdRP9OenoQJQYhzBvKZBjyXgS9VC1lonBBn7YYCfzQrlYT0FaIVsVpRKL2S1wpnWFl6stTvKQCb4AxhL7+LVSYnc2w/QTsZ6UDhRaE12c2dtu/YqpyCZJvtEzCKStzSiOq9DI+Mj0pDyisqUoERZTwnvaXdnob+tNkLVLTPC7aBfxWsIx2rEiQU2Wfr2qgqYT6Zrecm8np+36VOWMzCG4UkBcouOsWqVOlEbBm8SBU62JuKFyi3IdU23C7T37P4lOYFG0oPg0hFjFF7sVBt/rPDJ2dNa7axzSmv5ItA6VyRPtvFKaj4zWvvKjkWWkLLKoI1aRq93OYkOfNZ4SdBlKlF11pkJfJD/2WjVn5em9sMxtm71k/M6nCnRLAnxCDt4yVXLj5jqdR36ANyeVlFQE1PW3w5hilsJ1LKm7OMBwrESmmKr40TBcAVxLyMXH5sbuXivDTHULRaa14tDFKOaBrzocUSgwG+GCXc+MRvSCuMoHREideDsaEYpW3JpRjh1M29l6aCU4zwSjGINjpKjT8H7PRXMmMm3en2S2jz94wYXRmgSo6KRGVv6pU5hX2SSBKYToCZJ1W0Tq4o6CkBQNVewYAVlpn5iYBajVjNbKAXnbdykLmNgLKXVPR+WmCjqA6n7IwgHQLlS0VslbD2JyUXhQj1ucewFnC3BiKAzUINykfKIDualb7iKE9V2Qyh24xws5RxJeZPUcBhNuD1n0jm/jk61PfaxVqf0Ck44d0TUFt8wggnnHb7bApb0gMtsgZl7SmLzJGSKE30N4aU93vG1vNG3f8VKaa8KdSUqlYgf+3dYPXRgmuxaO9+ElTNq3zzHz+Xw/gKCTuXTEt85X53S3iAk/Fc4koZ5Fvmj4hP4s1QlXJr03mv586IPX54OhBG+UXDYPXhkmt+Tq7y1Y/Nh8+bW+iWNn/WvRfH+xz/68/rYO4nh9WTdZ62r9z+1nLYP2uBn+s2a43F88P8311rt70yzJCFRWompnt0XLl9Igs7ul55lBZn9y5ntlHZsySyhl9kVt8TzOOSymeSqaXqsSXjYmn8KG8F+4kvzZUS3jEpsr1z3wJcPPcJvUr6R+qqHRilhmd85vC7qvpanK2mgJ6iRiR8kDtwf/+2gQydXZVH9JR1r2r11n//wIdo2NOJMojxig4bx0kiUQz4t6vHs2wRzxQ4L7fZxkCcQzozHsMopAqGWVIKP+nd0bSUzlYLKvpXb3rXr/IwO0iiTb9FK1sPEx92H9Y6gGXo40UhNchoEZ8LNYRf0MSG7qYfSeeNrvq1VWp9038Ryok+gGycSA4yE5zdK050I1XrIyOrF1nNmHqfXfW/v0U6NL3azEQAeBd9h6Sn8bTROjDdBI5Yyj/+MH2KdVZ4+1SKXeh+sPfxFNdWZ9pXxiHouafPRNaYqbmemaeCsR3g4WIL6vs9xKRVCeKJFaSU/wlKM6E+qlXIRUCM4VMfjKeOD78k0FNtIxdyGQK8IYXnJlPPi+KfZOpLVLV2QsMjNBJkn65ftDnw1NtVMse09MEw4NXx+YGfI3EOiT3kCqFVgHWqRHdTwFNv2wlTX/TtJdyDry5FsYLL+3Tq5UcPlwwEal1ae8LPG9o6uKCD4xY6ESXbIQ+n1NlaCHa2wDNJKAqdghRScFe8vBd6zVdFOslivD1boWhkv3MPWSKPnaHaPPg/qDRKgcVQ+WPXBGWQ+KNsm3zJn2xAZwCpulyPEYCxDA+l0n2SDvDKi18iLdiSNL5YYvOIjMcOu7UWuG5SvIDQrSjDID1fwtOy6Ei9dDEVINgtoxXvHU1zcVKpMm2N0vhQzaMHh+59sKlaK+58kOf93/xrH5P2da6XeWCV9qyUiaiqaL716H4NTrrmDTQB2YC2wOmpD2N1Oru0qV8vXUhqXfPTRXpNgEth1nHtD/oblBNfny0O0MZrPJZHKSHdk/lf4D5Km09hoaV4YAAAAASUVORK5CYII="/>
          <p:cNvSpPr>
            <a:spLocks noChangeAspect="1" noChangeArrowheads="1"/>
          </p:cNvSpPr>
          <p:nvPr/>
        </p:nvSpPr>
        <p:spPr bwMode="auto">
          <a:xfrm>
            <a:off x="155575" y="-1858963"/>
            <a:ext cx="6172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81232"/>
            <a:ext cx="6696744" cy="646112"/>
          </a:xfrm>
        </p:spPr>
        <p:txBody>
          <a:bodyPr/>
          <a:lstStyle/>
          <a:p>
            <a:pPr algn="ctr"/>
            <a:r>
              <a:rPr lang="ru-RU" dirty="0" smtClean="0"/>
              <a:t>Интегрированный учебный план 27.03.04,27.04.04</a:t>
            </a: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611"/>
            <a:ext cx="1622508" cy="14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05" y="1161257"/>
            <a:ext cx="53513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15616" y="501116"/>
            <a:ext cx="6782819" cy="6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67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lvl="1" algn="ctr">
              <a:lnSpc>
                <a:spcPct val="93000"/>
              </a:lnSpc>
              <a:buSzPct val="100000"/>
            </a:pPr>
            <a:r>
              <a:rPr lang="ru-RU" altLang="ru-RU" b="1" dirty="0" smtClean="0">
                <a:solidFill>
                  <a:srgbClr val="0000CC"/>
                </a:solidFill>
              </a:rPr>
              <a:t>Четко сформулированные образовательные результаты </a:t>
            </a:r>
            <a:endParaRPr lang="ru-RU" altLang="ru-RU" b="1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7" y="345964"/>
            <a:ext cx="1691681" cy="8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t="16420" r="13888" b="11047"/>
          <a:stretch/>
        </p:blipFill>
        <p:spPr bwMode="auto">
          <a:xfrm>
            <a:off x="395536" y="1165341"/>
            <a:ext cx="8035032" cy="568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848347" cy="348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40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15616" y="501116"/>
            <a:ext cx="6782819" cy="6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67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lvl="1" algn="ctr">
              <a:lnSpc>
                <a:spcPct val="93000"/>
              </a:lnSpc>
              <a:buSzPct val="100000"/>
            </a:pPr>
            <a:r>
              <a:rPr lang="ru-RU" altLang="ru-RU" b="1" dirty="0" smtClean="0">
                <a:solidFill>
                  <a:srgbClr val="0000CC"/>
                </a:solidFill>
              </a:rPr>
              <a:t>Четко сформулированные образовательные результаты </a:t>
            </a:r>
            <a:endParaRPr lang="ru-RU" altLang="ru-RU" b="1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7" y="345964"/>
            <a:ext cx="1691681" cy="8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7735" t="15236" r="14145" b="21946"/>
          <a:stretch/>
        </p:blipFill>
        <p:spPr bwMode="auto">
          <a:xfrm>
            <a:off x="13723" y="1268193"/>
            <a:ext cx="8064896" cy="5310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3209459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719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/>
          <a:srcRect r="74124" b="4189"/>
          <a:stretch/>
        </p:blipFill>
        <p:spPr>
          <a:xfrm>
            <a:off x="4661610" y="5675219"/>
            <a:ext cx="1390281" cy="301201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60" y="3283351"/>
            <a:ext cx="1628415" cy="108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21776" y="4725965"/>
            <a:ext cx="517525" cy="333375"/>
          </a:xfrm>
        </p:spPr>
        <p:txBody>
          <a:bodyPr/>
          <a:lstStyle/>
          <a:p>
            <a:fld id="{CAB1B858-CD8E-487E-978A-6E494051009A}" type="slidenum">
              <a:rPr lang="ru-RU" smtClean="0"/>
              <a:t>13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12738"/>
            <a:ext cx="1737041" cy="1127602"/>
          </a:xfrm>
          <a:prstGeom prst="rect">
            <a:avLst/>
          </a:prstGeom>
        </p:spPr>
      </p:pic>
      <p:sp>
        <p:nvSpPr>
          <p:cNvPr id="4" name="AutoShape 4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RsAAACyCAMAAABFl5uBAAAArlBMVEX///9pqrAjHyAkICFpqbEAAAD//v9QTk+XlpYdGBkIAACzsrMhHR4QCQtgpawiHyAWEhNiYGHz9PRco6vm8PHy8vK71tlyrrVcpKrE295XVljx9/f4+/ux0NR4eHne3t7R4+U1Mza/v7+Hub/d6uyjyM3IyMjb29yHhoY8Ojt8s7qTv8RCQULM4OLT09Sfn6FzcnOsrK2Pj5EtKixRUVR0dHWIiYgKAAhoZ2lfXV/p7PyeAAAamUlEQVR4nO1dC2OiOBBWIFYUCC0qdX22PmrVPqx32+7//2OXSTJJgFC1W6u7venW3UWU8DHvmSSVyu9TTf7db427g9lkOWX/bqWe51XT5WQ16zxMe/1PuMwfRwKXfuthtkqjJGJU9VJAopdG1SqDBw4liTeZdaa90w71FDQdMFgirwqMAr/VaAWHe8A5njwIGCXecjY+8Vi/knrdlcdYRRIAA5R04b0WQ4X9iD/inSj5LsLV70wSDYxBXsTFp4VYaeyiBzi+Gv/1EPU71cjL37/AhktVZRrlsfH4G6sknbVOOvRjUms1AdaoDRILNMAfXKoq4+vc8aoHH+tFTBCX3ZPewbFovGSy5IGprvRWEb/lal58hFHqRjm+SsZweAYfiqLB32a5+t1lwm1PInljGeWBqaKtqlQGUfa9aAZHe1FV2K6/S7Q6aYRmOZmJQ4OoWtQ6yVS8ucrpnCU/OuNHGTre6q9B5yGNqlqCkDl6Sws6qfzIMstVCZejnrDtgE60+iska8qkybhRdmMTaYw7UTWLDlMnHXijxmDIvCG19EzLGtM7f7xJZ2o3p3IZOEv50Fs51gGx6wE0tco4I1WS11oKG9A76cMJ7+sTqONFWprkK6MUJWKWGO9wxhnIdwYmOJ4nDk4idYDR9Z/MOa1lUrWRh9aaGSyPa2mDRfCdieEietfi6NT8Pi8SGrlWvPD5Uyfvp2g2qKZoaXqTrE2KZviGAZkXjcXBpQWbP5DYTRecO40NilUN5CqjjxPFUhpaJWpdA8g/F5uHKCo6vlqmZMKGUzfyDJWjGMcwSzKkYj5khpkENrM/Tu2MzQSNjXW8pbqnadVgER6PCx2S6tOF91fjgYMSP4HNKp2e4P4+TD0+6v60s/ISW3AgMJjo85dGOgfkR2DDVa/w9lB5TyODwwQ2nUh4RX8GtdJoMhb/7I9n1cSSrgEbjB4ynJaxzoqhZpECDHXL0svzDXOFEv1NZ048yRBVVcA8HaRRJKKpLD7JQH9oFYlMqHKOgfppVeZIwVBxZtJ+D+LVStg/hd07e3POVSvcoqcD5uksLcoWi8of9P3MRN4CcEjVd415pt0zfMJeIoQM/GsJvnAvx5Vzx6YGXg0KRxTNeuIgZCkmBdlipxhmeHANn7iOlquZDiSn3W5ntlpWr5X1Ui6Oh9ikIhlvMOE5EgNhkAj+8GShYKasTqU1E/ZIKVP2mxoGeFBdDcYlPktPHe+oGEwGEpWJZKPVmTPOIEGOx4crA2Y+6n4nTbKRt6GP97yv3jV+A2KDGlvEsGcKTw3kIocNe55VI8krEoCmyunkvmLnNVaJ9IZQLXXQmkXpGXvKg6Rgi7hynZhjfqhG5tvJYZ4bA6/HuA9SP+gfYSABmvxswRlkKwSGWklm5nldSJEKBaococNoCtU/IY61TNUGkD5HqeraSnLI7kuTPfoDXqSKqrOPuSXAPAMPDVPr2rzQ+BPu5NNpXJaSEOyetbG92bUqp3zwOffR0vfM4Lx6juD0yrlGDnqZyX+3Pi3h2zOu4lWj84sf+mk5Ljhu7rse99Ie5N3PTeGsSuVJi5V3HN8191jOrjqTL0Xa2KaaCb0/i2qZTKmRGjsXGl97GDGrbiMrQDml8zk0Q5cAuPPc2KYnYxwFUDnvROknpzBBuYA7KS6anF2jhYj2uAucXLMfe/cRxy6dfraqhK+DagVgc34SlaVWa/rQHawmqcc717wq8hTXN8dKfPNqhZFmPRPql9xvvzXtzCYeT06J2sIxcyzMK1eV9vOhSWptdpWi02t1ZmkikndHrWBPjcrFuVBX9FN56aqjYqZa7u/ewypKjh0Hts4Omp42Suz2J4Np2Qi/YRu12WPFDZW3evh+KFgp1/IqvF9v0v0fnkwtTUIjHI1octrWodHLenPSATCPNCntlUiqp2voHD2TMPznVFeXlJZGTrzGsBqfYlCPb43YcfyLU1xbU9fef680s3eCTvLHXyR23NNjk+7KTFSzJZjj0+MP4jsMGtctxebxqV6v314deSBde9Ym2xf6lUnK9htDhjJsqFOGTXNNXsMwJPFL+6hDWdqQyclV9bOTEu/Q1Tp0GDAu/7Vi078EtgIKXm/ujjiUcWKWt0uw+cquvA2hFMBxHOpSKzbrkJ3BzoFXn4yON5Tlbm3jfWlPVT0EXFzOO1aZGjaAqQA6UEn+zdFYupWUNTsa2HxpRaQeulygKABgweax4fATHH6CSxtPxxrJrKSVjznFMFOX/8v70tgB+Mblf+zYDGMXsKEcG5eJ3f2RGKev0+c8SQHtDekSJnczGgzgdfXFgQPwjcN/qA2b/o0vcXME91ByJHUs/T6PT1RezTrjVuvU090ZNgIau3/TJhwWxjeukClKmscZyAomUCbVyeDBSCrVcnmtry0xoi7md27Hhsp3AT3qNI4Tj/aSKJ11z6vfhetiV967FRv2Luga6khsjsM3404Wl3MoQks75ZT4N1duIITKRSeIzE8xzJOQ5BumUVyr73fp82hC/QT0uHFDT9JRL7InCWwEZ9iwaRJup6hU1zT+9yjDaA1mq2XqXTNKrjkl1XS5GjBzJTXzCYSsHuqYweoXX8QQMPC3mdQFr8cJGlS3ZlVNNuReDvg5y/I+4eMSs1NcxXJrZcPmLgykZwxnkSO5xbqYW9UIyQlB3OU5xVRT8G+EtnVK4vA5z3txpRSQn8cZBS8vFCYoGLPJVEf9VxLwjYPhpj1/M7ogsR8EgU+2t0cZQ031O5fSSToaeMyAnFOW95s/r7fuza/N0RJ/+VURiticYjIcyBQVUXiJTHHqt9tHtN27Ox+Xx7t4OfGYAYwz4HOqXHqrpPcIW5S+NqWlSPk3ZXbqK+jhnRZ0bqiSk/iC3IaLrJ/V9/sSKm8LhQ6kJJ2dpuDLcxSYFT0VNkY3sXL8qmLyRnXS+S2e6T/ebl6Gi+FTc77TktTumpvFcLh4uhUOLsbh/PczsBndbupsLC+b29Hebv4y6xJjI2S0nP3Wamr9x5cLQshrGMdx2CBkvbgtNyhXzbeYnctOjdmpNy8j9ItFtPTbuvjqdrglpIFjid82lrG0hwugTXuxYO9uhvNKP8rxDTTHJsvB73VOtZ/WJPQdB/MM7PZish0+Wk/u17ckDgSLUGaVgjBeVJ5C+emc77e4tNK/71jy9k/4fsgsixDECWISPxdSqG0GWkjIZkQg3UFZFNJKcnzDgOn8bgT1FL/6mECQ7psY0tqCzuO2EUCeijoOxo5OeP/mS0WczYmOmCvssz8+vIq/+f/LM6K1lzgMJCg4IEpp3HjOwVm7G70Gj6PKKAyHlUfCns8YJ6xWq5/VigQ366Am1YlNLhzk3zw/1kmAKDJXRub6nMDnB9y8TN0RjKEc4y/HLc36qcG4mEJFZo6LeBKf4fVIttvK8IZhY9TBvSgdfMIU0jqUYqkSCFfrVKDXnOpY4M3iYxX/o+qYU8BGnS1uGQqbpRnRphiM46jRUFUTDMjCjs0zmbvD8A3ngINdSrufka4ZEkqlzyYAofhsxQiz2YSfROVgXFk1oI5GRZbnTGwkO/KEoCt0iFOKDTAllmlcmXzHFybFjTcLNrekGVzEt+SyMhPLIzC7NP4dRBQ9N/igpfJA0VIvDg3Nh9UkVKDiyiye/JTkCEzqZfjGwZKeOIny77ZjUydCTlXQil8q84lO47KITZPMn8Ntm/xi7o1Ya0PHk7XKb3DOkEiNSpFztSUWsmBW9UdgPqRIIaPJf2s0naxMYcVOaWr+Hys2twTlFJlYX0jKWVasEJsmWVw11pUJ9MquCp3WlX6v1ZoyOsyUbwhCIfndRStFhQpxmA3QdBnrwRtaR30eQcpgQ0Wxk3MZKnErNiM/0PyCBWRlG+SViZn64dg8kfnVZtT215UlQyZjsltjWDUi5RooOrAIfhcHKN3KMvmQf1LjCULDcs6Ji0PH4i5QoKWGWrDBep2DIuKWYPMrViUagUwA1h4v5grOztQnyGsbBBEcjXboV/Silf3ew2CVJtG1OSsoLV7yHbqIlSDxcfsNf/3r7dd9QHx5q5l2h3tfCpGQP+bz3f94e7u4jxu+yvnl6gwj4iMZhs2qb5oErZOQT5/c/GBjiUOJrFBUTvisPzIcgi5+Bqm/WiwqQpr6rc5qGYmlbTLx5kEzdZrE8NfgsjcboVzazR8cHTfT7TAnChoQkNiti0inP9pckICntWheF1cuf0j6FRim38I3/W1g6mCH/OJBXW20YA6PsuMgVe81GfQeYD2tqGqZZndYOjQwJApGMzSBWJO8dL/FVIUUrhNfmH5q04Vbp1JFWOOpWDWhuDaZeiKasRiRuh5KqKWWXSG+zH9UAdOZRGIdNmNdcxVFHJTXkuU0DBEaOc+K+YSxeY/tIEAVDBx/nzs7RG+wLH8TOxSlzobNFgHg0UjDLETMCbqmgH4QljFO9M6sXobNIcmbta/SUWxIxcfxuM505YFvox28Rq72JrBx836xQXGgXShawOaWUEd5kI5/n/FKZGOT1GhhWQGndOU+wCY5ZKUV6DLTQZRj6U7sZ6K759jBETIk8+475kSd0vxNrDWxRRc/x5S6Sp8xWTbBGb1S7erQoKxX8J2pvFH6cIgPuAgp154Cn5316SvG9MIPhtdGnq9FfQpNTBk2eEJBptpME1N8UDQIczfyHEvHmLsOZS0YZcsZVqPlYcnQ/r2PLijICrHnajTdodPKHd91/ilwmZJOc5m+cRXj5fimBiKFBpN9Ph7mPntLBN/wwN8J80wryb6JQDXhyBzCNiOidCPEuDe7zt80HKWJi4NXNV9+QjnfUBl25vnmZ6jVPHUL2Yh2rLxv9uG8HUBKbeB8ZOICu1eOi/DkC/qjQAvUF9CsVzQzqIv56EttuFTkRX3zw5ew8TEVdd/aV44YdSixZw2XhSYBWKR7141ZaBgrm8M4dXeH2drX9+40ChKI9fC876cpDtAqFmOGK5lRFZYw2BZS+W++q0Sa0hKFM8nwDVc0H1vc/T5Qbh/DZncP/aujUhOOExZOF/VwCbYdG/BbqLxkDhsVrvNXy8d/xhh6wiVeN1b1kV3QBVZyHMPhg5MUfSIjY2E0d3aYtYlIY/FfJy482HqoUhaluhixK9pwrmuFDWRPKn4rfHjzKgWaRyVFdcdpllk+6mPiBDSSiRvxpIL7XQWpOyJ9IRhiEBfeF33pcvzlMkWl95zD5qnhKNfOsWh6ntqRrAW6/od1jJ0I1/CDMuYy4+sdwjxz4sreRKfMsOTOxyibnW+xarI+JXK9JdjoIDuPDfhamAxiNrro+M4bOmdEy6yquWOLXm74cGo2MG/EjW5p/IZ0S1Dc4d7XhfdlPVyMv9y/oVLqctg8xzqNxLRZvfDhx4ayBPBsXOttj1U8FVkWnd5/AQFuwmUEx7j4edf5zYZ2+O3YYFqqHBsHE6MFu/iP7yi+YdgUmwE5Nvi+E7hWFcAXytU7sQHheqrdSXQ93nWPSIvYMAxuiXIz6CUUZRYRExTlHewUlWCX+36uULaF/M0/vnJu2I8Fm5EqKXO+Caymo4/rzGa9vdZgCYtZ7h+HL2KXarO4DzYYIwM2RRFE/4aW23AVhjsWvnER+nJslLJm47W7HEuxBrOphBkwcmn9/c3WQiaq6N5842pwrNhg+vAdbDCStvINCrhL7dgIZETWuASbFdinSU0r4YdJJNetFkul7aedhUxJGdmXb7BEWYIN+sWluthV7qZN3ziYvbJjQxXfUMe3YzOIzDWQeoMos7TsZF/DBdjoWtNe2MgSJvBFcU0FI9Yszd9QncUo8o18StyGW3WxynCU6uLKNNFKpbWKsvvaQJ1hX75RWS3GqLtnF7yEqmRUZsNVLrnU98ObK/g3b7E0UvQdO6WrOWXYtCJcbm26KqzJtv+KYEI/YMiw278R+kZG0WX+jawHl2OjXJgcNsMYcQfmCl8KHxbYSNtBg619kH3ZOtGaXGc2F+Aqev8ywwbn3bolk3py9BIqlx18r8L7oodWxkvlMQNCkI8ZQpm24lJrSZiIsiEy3vvDba1yeyjxlW8OyOIoP5dbcn9nPLVp6MaAknhKWej3clt2G868dKlw4NXiiaLrKRLulmBUUW8WqVYTg20O6Uefy0q4cHJ2z/TiHRTIN05YOF310DrlutjFmKhgp+YEywjcDP4qfJi3vTtY+7MEFUidarGgyVye3iHRVZtgwoHrCHK347Mi1kRsXgslIpApio7/O/6NPCOf2yIqrcckPCjOHR8q0wEvuTKEQZPCgkmed/jigz6mbvnz3jnr9o5QZaYcS+JNzYOBlGlJbksb+Tw2/XvViAm/rwW2/OGrUJTxb1kmrmbuWahTXAcvsPDDV+EJe+A7HZw+wUAPAC0ytZAprjNoWd4PZaYoU4wvdBOSZZ4rlGiknWRfHwSlwxwXtxtIDp8WxIJHF9vXqBtsd4njljeHutKBKWgE7fuV+sUUG/ks2GAThdC3BejviIp0qVVXKypMuvtI9m9OMEnBHzfZNd3r0kfHjTsYea7H3ut39A1F6Io2vDKKsQmDm828/wReuWqLfHdJglVGqHIbdOyrjttuoDP7jBOK7lyWuAuivLfC8Mx4yv5lMWoU0BmFuoZUKPI310cCdUbpV4K6id8xqg9RptSQfCxn/BzrnAkUUosPY2SqvDnRjrTFSi9ilRV0bIYG8zeyylzAZtPQKYyCA9NUyW2eNHjHu4EcjkEcmppil86+U8tuiTTiHBsa+LmaU3/YMGtkV26ge20LE3VvVdMVqKOiyFVEvhhdpGKPSbvhGM3WTsMU8Ss/UPIPc4TfXZFgZmzDdp1puemm0b5TEvvbQHtrENzG4po1gfOchk6mo+051s2MTm6EGyKiDwEOtbqSqlZoyftVeDpdhhxAQQBSJR741Vq2mAgXYof0TzU2eucs9kXjSXJAUPXUQEdVeDkBGSohmr+RAEIJ43TJGkoQSR0BeLzE5jj8y+aAiDjcnqOoiJVO0EyD0MYbKZfzdSy/V+RUdi0Og3M2BRC4lPNKrHK99+psMDNB6n7BrnG4Hj41b5/+vW9wu5Hprrjaqr4tMf6QXtbZycN1A42M7FdkzpnF6sU8TpeNNJYa8+JVWHCZ/gsaN/8+3W4W64aP2RHK9fyurgY+Dzq3y0gnEhuJ7r/GdRP9OenoQJQYhzBvKZBjyXgS9VC1lonBBn7YYCfzQrlYT0FaIVsVpRKL2S1wpnWFl6stTvKQCb4AxhL7+LVSYnc2w/QTsZ6UDhRaE12c2dtu/YqpyCZJvtEzCKStzSiOq9DI+Mj0pDyisqUoERZTwnvaXdnob+tNkLVLTPC7aBfxWsIx2rEiQU2Wfr2qgqYT6Zrecm8np+36VOWMzCG4UkBcouOsWqVOlEbBm8SBU62JuKFyi3IdU23C7T37P4lOYFG0oPg0hFjFF7sVBt/rPDJ2dNa7axzSmv5ItA6VyRPtvFKaj4zWvvKjkWWkLLKoI1aRq93OYkOfNZ4SdBlKlF11pkJfJD/2WjVn5em9sMxtm71k/M6nCnRLAnxCDt4yVXLj5jqdR36ANyeVlFQE1PW3w5hilsJ1LKm7OMBwrESmmKr40TBcAVxLyMXH5sbuXivDTHULRaa14tDFKOaBrzocUSgwG+GCXc+MRvSCuMoHREideDsaEYpW3JpRjh1M29l6aCU4zwSjGINjpKjT8H7PRXMmMm3en2S2jz94wYXRmgSo6KRGVv6pU5hX2SSBKYToCZJ1W0Tq4o6CkBQNVewYAVlpn5iYBajVjNbKAXnbdykLmNgLKXVPR+WmCjqA6n7IwgHQLlS0VslbD2JyUXhQj1ucewFnC3BiKAzUINykfKIDualb7iKE9V2Qyh24xws5RxJeZPUcBhNuD1n0jm/jk61PfaxVqf0Ck44d0TUFt8wggnnHb7bApb0gMtsgZl7SmLzJGSKE30N4aU93vG1vNG3f8VKaa8KdSUqlYgf+3dYPXRgmuxaO9+ElTNq3zzHz+Xw/gKCTuXTEt85X53S3iAk/Fc4koZ5Fvmj4hP4s1QlXJr03mv586IPX54OhBG+UXDYPXhkmt+Tq7y1Y/Nh8+bW+iWNn/WvRfH+xz/68/rYO4nh9WTdZ62r9z+1nLYP2uBn+s2a43F88P8311rt70yzJCFRWompnt0XLl9Igs7ul55lBZn9y5ntlHZsySyhl9kVt8TzOOSymeSqaXqsSXjYmn8KG8F+4kvzZUS3jEpsr1z3wJcPPcJvUr6R+qqHRilhmd85vC7qvpanK2mgJ6iRiR8kDtwf/+2gQydXZVH9JR1r2r11n//wIdo2NOJMojxig4bx0kiUQz4t6vHs2wRzxQ4L7fZxkCcQzozHsMopAqGWVIKP+nd0bSUzlYLKvpXb3rXr/IwO0iiTb9FK1sPEx92H9Y6gGXo40UhNchoEZ8LNYRf0MSG7qYfSeeNrvq1VWp9038Ryok+gGycSA4yE5zdK050I1XrIyOrF1nNmHqfXfW/v0U6NL3azEQAeBd9h6Sn8bTROjDdBI5Yyj/+MH2KdVZ4+1SKXeh+sPfxFNdWZ9pXxiHouafPRNaYqbmemaeCsR3g4WIL6vs9xKRVCeKJFaSU/wlKM6E+qlXIRUCM4VMfjKeOD78k0FNtIxdyGQK8IYXnJlPPi+KfZOpLVLV2QsMjNBJkn65ftDnw1NtVMse09MEw4NXx+YGfI3EOiT3kCqFVgHWqRHdTwFNv2wlTX/TtJdyDry5FsYLL+3Tq5UcPlwwEal1ae8LPG9o6uKCD4xY6ESXbIQ+n1NlaCHa2wDNJKAqdghRScFe8vBd6zVdFOslivD1boWhkv3MPWSKPnaHaPPg/qDRKgcVQ+WPXBGWQ+KNsm3zJn2xAZwCpulyPEYCxDA+l0n2SDvDKi18iLdiSNL5YYvOIjMcOu7UWuG5SvIDQrSjDID1fwtOy6Ei9dDEVINgtoxXvHU1zcVKpMm2N0vhQzaMHh+59sKlaK+58kOf93/xrH5P2da6XeWCV9qyUiaiqaL716H4NTrrmDTQB2YC2wOmpD2N1Oru0qV8vXUhqXfPTRXpNgEth1nHtD/oblBNfny0O0MZrPJZHKSHdk/lf4D5Km09hoaV4YAAAAASUVORK5CYII="/>
          <p:cNvSpPr>
            <a:spLocks noChangeAspect="1" noChangeArrowheads="1"/>
          </p:cNvSpPr>
          <p:nvPr/>
        </p:nvSpPr>
        <p:spPr bwMode="auto">
          <a:xfrm>
            <a:off x="155575" y="-1858963"/>
            <a:ext cx="6172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27287" y="638361"/>
            <a:ext cx="5642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основании результатов анкетирования студентов</a:t>
            </a: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первых и вторых курсов ИПАИТ: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27132" r="10211" b="5541"/>
          <a:stretch/>
        </p:blipFill>
        <p:spPr bwMode="auto">
          <a:xfrm>
            <a:off x="6319" y="1745141"/>
            <a:ext cx="4703882" cy="141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681" y="1375895"/>
            <a:ext cx="2767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Удовлетворенность </a:t>
            </a:r>
            <a:r>
              <a:rPr lang="ru-RU" sz="1400" dirty="0" smtClean="0"/>
              <a:t>обучением</a:t>
            </a:r>
            <a:endParaRPr lang="ru-RU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07" y="1714449"/>
            <a:ext cx="4347893" cy="261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29604" y="11912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Соотношение </a:t>
            </a:r>
            <a:r>
              <a:rPr lang="ru-RU" sz="1400" dirty="0"/>
              <a:t>теоретических знаний и практических навыков в программе обучения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6990" y="262070"/>
            <a:ext cx="5968917" cy="476672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Рост заинтересованности студентов</a:t>
            </a:r>
            <a:endParaRPr lang="ru-RU" sz="24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475656" y="4446351"/>
            <a:ext cx="5968917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r>
              <a:rPr lang="ru-RU" sz="2400" kern="0" dirty="0" smtClean="0"/>
              <a:t>Рост заинтересованности работодателей</a:t>
            </a:r>
            <a:endParaRPr lang="ru-RU" sz="2400" kern="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59" y="3191666"/>
            <a:ext cx="1889076" cy="125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https://pp.vk.me/c636626/v636626684/301bf/fJlrSRL_DY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2" b="7925"/>
          <a:stretch/>
        </p:blipFill>
        <p:spPr bwMode="auto">
          <a:xfrm>
            <a:off x="75522" y="2940570"/>
            <a:ext cx="1381963" cy="15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4555" y="4813935"/>
            <a:ext cx="2223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Ожидание выпускников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91411" y="4803103"/>
            <a:ext cx="3281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Участие в образовательном процессе</a:t>
            </a:r>
            <a:endParaRPr lang="ru-RU" sz="1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697" y="6249293"/>
            <a:ext cx="1571634" cy="35304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844" y="5091359"/>
            <a:ext cx="1657965" cy="143207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/>
          <a:srcRect l="27832" t="-5466"/>
          <a:stretch/>
        </p:blipFill>
        <p:spPr>
          <a:xfrm>
            <a:off x="2568596" y="6523432"/>
            <a:ext cx="3877488" cy="33155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434766" y="4820429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Ожидание проектов</a:t>
            </a:r>
          </a:p>
        </p:txBody>
      </p:sp>
      <p:sp>
        <p:nvSpPr>
          <p:cNvPr id="42" name="Овал 41"/>
          <p:cNvSpPr/>
          <p:nvPr/>
        </p:nvSpPr>
        <p:spPr>
          <a:xfrm>
            <a:off x="6621139" y="5234983"/>
            <a:ext cx="1503088" cy="1482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63131" y="5455650"/>
            <a:ext cx="1019104" cy="104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23545" y="5941224"/>
            <a:ext cx="11031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dirty="0" smtClean="0"/>
              <a:t>предприятий</a:t>
            </a:r>
            <a:endParaRPr lang="ru-RU" sz="1100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894026" y="5458445"/>
            <a:ext cx="957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30+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2"/>
          <a:srcRect t="-1" r="10141" b="35253"/>
          <a:stretch/>
        </p:blipFill>
        <p:spPr>
          <a:xfrm>
            <a:off x="7863" y="5047386"/>
            <a:ext cx="2560733" cy="97390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2"/>
          <a:srcRect l="2736" t="85436" r="91936" b="8794"/>
          <a:stretch/>
        </p:blipFill>
        <p:spPr>
          <a:xfrm>
            <a:off x="35688" y="5962537"/>
            <a:ext cx="411577" cy="2352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/>
          <a:srcRect l="85704" t="86427" r="10141" b="9082"/>
          <a:stretch/>
        </p:blipFill>
        <p:spPr>
          <a:xfrm>
            <a:off x="2247649" y="5962537"/>
            <a:ext cx="320947" cy="18311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2"/>
          <a:srcRect l="19252" t="85908" r="74223" b="7027"/>
          <a:stretch/>
        </p:blipFill>
        <p:spPr>
          <a:xfrm>
            <a:off x="652846" y="5976302"/>
            <a:ext cx="504057" cy="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«Радар» направлений проектных работ"/>
          <p:cNvSpPr>
            <a:spLocks noGrp="1"/>
          </p:cNvSpPr>
          <p:nvPr>
            <p:ph type="title"/>
          </p:nvPr>
        </p:nvSpPr>
        <p:spPr>
          <a:xfrm>
            <a:off x="3059832" y="259078"/>
            <a:ext cx="1800200" cy="4766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Виды услуг</a:t>
            </a:r>
            <a:endParaRPr dirty="0"/>
          </a:p>
        </p:txBody>
      </p:sp>
      <p:pic>
        <p:nvPicPr>
          <p:cNvPr id="299" name="image24.jpeg" descr="image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0"/>
            <a:ext cx="1671848" cy="1085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6656"/>
            <a:ext cx="6097758" cy="3662964"/>
          </a:xfrm>
          <a:prstGeom prst="rect">
            <a:avLst/>
          </a:prstGeom>
        </p:spPr>
      </p:pic>
      <p:sp>
        <p:nvSpPr>
          <p:cNvPr id="144" name="Прямоугольник 143"/>
          <p:cNvSpPr/>
          <p:nvPr/>
        </p:nvSpPr>
        <p:spPr>
          <a:xfrm>
            <a:off x="5220072" y="3401469"/>
            <a:ext cx="3784013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3333CC"/>
                </a:solidFill>
              </a:rPr>
              <a:t>Контактное лицо</a:t>
            </a:r>
          </a:p>
          <a:p>
            <a:pPr algn="ctr"/>
            <a:r>
              <a:rPr lang="ru-RU" dirty="0" err="1" smtClean="0"/>
              <a:t>PhD</a:t>
            </a:r>
            <a:r>
              <a:rPr lang="ru-RU" dirty="0"/>
              <a:t>, к.т.н., Директор </a:t>
            </a:r>
            <a:r>
              <a:rPr lang="ru-RU" dirty="0" smtClean="0"/>
              <a:t>ЦМИ, </a:t>
            </a:r>
          </a:p>
          <a:p>
            <a:pPr algn="ctr"/>
            <a:r>
              <a:rPr lang="ru-RU" dirty="0" smtClean="0"/>
              <a:t>зав. базовой кафедрой </a:t>
            </a:r>
            <a:r>
              <a:rPr lang="ru-RU" dirty="0" err="1" smtClean="0"/>
              <a:t>АСУиК</a:t>
            </a:r>
            <a:endParaRPr lang="ru-RU" dirty="0"/>
          </a:p>
          <a:p>
            <a:pPr algn="ctr"/>
            <a:r>
              <a:rPr lang="ru-RU" dirty="0"/>
              <a:t>Пилипенко Александр Витальевич 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79512" y="4959150"/>
            <a:ext cx="6932566" cy="19697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3333CC"/>
                </a:solidFill>
              </a:rPr>
              <a:t>Контакты</a:t>
            </a:r>
            <a:endParaRPr lang="ru-RU" sz="2000" b="1" dirty="0">
              <a:solidFill>
                <a:srgbClr val="3333CC"/>
              </a:solidFill>
            </a:endParaRPr>
          </a:p>
          <a:p>
            <a:pPr marL="441325" indent="-441325">
              <a:lnSpc>
                <a:spcPct val="80000"/>
              </a:lnSpc>
              <a:spcBef>
                <a:spcPts val="600"/>
              </a:spcBef>
              <a:buSzPct val="100000"/>
              <a:buBlip>
                <a:blip r:embed="rId4"/>
              </a:buBlip>
              <a:defRPr sz="1400"/>
            </a:pPr>
            <a:r>
              <a:rPr lang="en-US" sz="2000" dirty="0" smtClean="0">
                <a:hlinkClick r:id="rId5"/>
              </a:rPr>
              <a:t>Facebook</a:t>
            </a:r>
            <a:r>
              <a:rPr lang="ru-RU" sz="2000" dirty="0">
                <a:hlinkClick r:id="rId5"/>
              </a:rPr>
              <a:t>: </a:t>
            </a:r>
            <a:r>
              <a:rPr lang="en-US" sz="2000" dirty="0">
                <a:hlinkClick r:id="rId5"/>
              </a:rPr>
              <a:t>https://www.facebook.com/Pilipenko.info</a:t>
            </a:r>
            <a:endParaRPr lang="ru-RU" sz="2000" dirty="0"/>
          </a:p>
          <a:p>
            <a:pPr marL="441325" indent="-441325">
              <a:lnSpc>
                <a:spcPct val="80000"/>
              </a:lnSpc>
              <a:spcBef>
                <a:spcPts val="600"/>
              </a:spcBef>
              <a:buSzPct val="100000"/>
              <a:buBlip>
                <a:blip r:embed="rId4"/>
              </a:buBlip>
              <a:defRPr sz="1400"/>
            </a:pPr>
            <a:r>
              <a:rPr lang="en-US" sz="2000" dirty="0"/>
              <a:t>E-mail</a:t>
            </a:r>
            <a:r>
              <a:rPr lang="ru-RU" sz="2000" dirty="0"/>
              <a:t>:</a:t>
            </a:r>
            <a:r>
              <a:rPr lang="en-US" sz="2000" dirty="0"/>
              <a:t> </a:t>
            </a:r>
            <a:r>
              <a:rPr lang="en-US" sz="2000" dirty="0">
                <a:hlinkClick r:id="rId6"/>
              </a:rPr>
              <a:t>a@pilipenko.info</a:t>
            </a:r>
            <a:endParaRPr lang="en-US" sz="2000" dirty="0"/>
          </a:p>
          <a:p>
            <a:pPr marL="441325" indent="-441325">
              <a:lnSpc>
                <a:spcPct val="80000"/>
              </a:lnSpc>
              <a:spcBef>
                <a:spcPts val="600"/>
              </a:spcBef>
              <a:buSzPct val="100000"/>
              <a:buBlip>
                <a:blip r:embed="rId4"/>
              </a:buBlip>
              <a:defRPr sz="1400"/>
            </a:pPr>
            <a:r>
              <a:rPr lang="ru-RU" sz="2000" dirty="0" err="1"/>
              <a:t>Вконтакте</a:t>
            </a:r>
            <a:r>
              <a:rPr lang="ru-RU" sz="2000" dirty="0"/>
              <a:t>: </a:t>
            </a:r>
            <a:r>
              <a:rPr lang="en-US" sz="2000" dirty="0">
                <a:hlinkClick r:id="rId7"/>
              </a:rPr>
              <a:t>www.vk.com/orelcmi</a:t>
            </a:r>
            <a:r>
              <a:rPr lang="en-US" sz="2000" dirty="0" smtClean="0">
                <a:hlinkClick r:id="rId7"/>
              </a:rPr>
              <a:t>/</a:t>
            </a:r>
            <a:endParaRPr lang="ru-RU" sz="2000" dirty="0" smtClean="0"/>
          </a:p>
          <a:p>
            <a:pPr marL="441325" indent="-441325">
              <a:lnSpc>
                <a:spcPct val="80000"/>
              </a:lnSpc>
              <a:spcBef>
                <a:spcPts val="600"/>
              </a:spcBef>
              <a:buSzPct val="100000"/>
              <a:buBlip>
                <a:blip r:embed="rId4"/>
              </a:buBlip>
              <a:defRPr sz="1400"/>
            </a:pPr>
            <a:r>
              <a:rPr lang="ru-RU" sz="2000" dirty="0" smtClean="0"/>
              <a:t>Тел.: +79536206000</a:t>
            </a:r>
            <a:endParaRPr lang="en-US" sz="2000" dirty="0"/>
          </a:p>
          <a:p>
            <a:pPr algn="ctr"/>
            <a:endParaRPr lang="ru-RU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607"/>
            <a:ext cx="1622508" cy="14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5.png" descr="image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48264" y="2076946"/>
            <a:ext cx="1691683" cy="8193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1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027" t="27361" r="21221" b="26374"/>
          <a:stretch/>
        </p:blipFill>
        <p:spPr>
          <a:xfrm>
            <a:off x="5137877" y="909220"/>
            <a:ext cx="3045573" cy="1223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5940" r="20384" b="10383"/>
          <a:stretch/>
        </p:blipFill>
        <p:spPr>
          <a:xfrm>
            <a:off x="1413263" y="1188209"/>
            <a:ext cx="4968552" cy="485526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196087" y="5983367"/>
            <a:ext cx="517525" cy="333375"/>
          </a:xfrm>
        </p:spPr>
        <p:txBody>
          <a:bodyPr/>
          <a:lstStyle/>
          <a:p>
            <a:fld id="{CAB1B858-CD8E-487E-978A-6E494051009A}" type="slidenum">
              <a:rPr lang="ru-RU" smtClean="0"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" y="197683"/>
            <a:ext cx="1737041" cy="1127602"/>
          </a:xfrm>
          <a:prstGeom prst="rect">
            <a:avLst/>
          </a:prstGeom>
        </p:spPr>
      </p:pic>
      <p:pic>
        <p:nvPicPr>
          <p:cNvPr id="9" name="Рисунок 10" descr="Navigator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65" y="8679443"/>
            <a:ext cx="562996" cy="51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&amp;Kcy;&amp;acy;&amp;rcy;&amp;tcy;&amp;icy;&amp;ncy;&amp;kcy;&amp;icy; &amp;pcy;&amp;ocy; &amp;zcy;&amp;acy;&amp;pcy;&amp;rcy;&amp;ocy;&amp;scy;&amp;ucy; &amp;icy;&amp;ncy;&amp;vcy;&amp;iecy;&amp;ncy;&amp;tcy;&amp;ocy;&amp;scy;"/>
          <p:cNvSpPr>
            <a:spLocks noChangeAspect="1" noChangeArrowheads="1"/>
          </p:cNvSpPr>
          <p:nvPr/>
        </p:nvSpPr>
        <p:spPr bwMode="auto">
          <a:xfrm>
            <a:off x="155575" y="-922338"/>
            <a:ext cx="2286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4" descr="&amp;Ncy;&amp;acy;&amp;tscy;&amp;icy;&amp;ocy;&amp;ncy;&amp;acy;&amp;lcy;&amp;softcy;&amp;ncy;&amp;ycy;&amp;jcy; &amp;icy;&amp;scy;&amp;scy;&amp;lcy;&amp;iecy;&amp;dcy;&amp;ocy;&amp;vcy;&amp;acy;&amp;tcy;&amp;iecy;&amp;lcy;&amp;softcy;&amp;scy;&amp;kcy;&amp;icy;&amp;jcy; &amp;Tcy;&amp;ocy;&amp;mcy;&amp;scy;&amp;kcy;&amp;icy;&amp;jcy; &amp;pcy;&amp;ocy;&amp;lcy;&amp;icy;&amp;tcy;&amp;iecy;&amp;khcy;&amp;ncy;&amp;icy;&amp;chcy;&amp;iecy;&amp;scy;&amp;kcy;&amp;icy;&amp;jcy; &amp;ucy;&amp;ncy;&amp;icy;&amp;vcy;&amp;iecy;&amp;rcy;&amp;scy;&amp;icy;&amp;tcy;&amp;iecy;&amp;tcy;(&amp;Tcy;&amp;Pcy;&amp;Ucy;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9952" b="2877"/>
          <a:stretch/>
        </p:blipFill>
        <p:spPr bwMode="auto">
          <a:xfrm>
            <a:off x="6411104" y="3779691"/>
            <a:ext cx="499117" cy="4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17" descr="Logoс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2" y="5566049"/>
            <a:ext cx="1819618" cy="30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9" y="4767071"/>
            <a:ext cx="1343997" cy="6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Картинки по запросу юфу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96" y="2775069"/>
            <a:ext cx="849066" cy="78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" y="2960298"/>
            <a:ext cx="953656" cy="90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ОООРелаб+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48" y="5781099"/>
            <a:ext cx="12954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0" y="1320162"/>
            <a:ext cx="913414" cy="77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urfu.ru/typo3conf/ext/urfu/Resources/Public/images/header/logo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102" y="-4347881"/>
            <a:ext cx="1201284" cy="5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 descr="logo2.gif"/>
          <p:cNvPicPr>
            <a:picLocks noChangeAspect="1"/>
          </p:cNvPicPr>
          <p:nvPr/>
        </p:nvPicPr>
        <p:blipFill>
          <a:blip r:embed="rId1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88" y="5906864"/>
            <a:ext cx="2070100" cy="4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0"/>
          <p:cNvPicPr/>
          <p:nvPr/>
        </p:nvPicPr>
        <p:blipFill>
          <a:blip r:embed="rId6"/>
          <a:stretch/>
        </p:blipFill>
        <p:spPr>
          <a:xfrm>
            <a:off x="761959" y="2165184"/>
            <a:ext cx="863280" cy="79020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158" y="6141667"/>
            <a:ext cx="7802064" cy="895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8020" y="818551"/>
            <a:ext cx="476257" cy="4018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8394" y="4827495"/>
            <a:ext cx="1324541" cy="264908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2441575" y="251242"/>
            <a:ext cx="5968917" cy="476672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Размах проектной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20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849" y="200855"/>
            <a:ext cx="5968917" cy="476672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«Радар» направлений проектных работ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8634" y="6423327"/>
            <a:ext cx="517525" cy="33337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209032" y="706563"/>
            <a:ext cx="7467424" cy="6253852"/>
            <a:chOff x="857715" y="788196"/>
            <a:chExt cx="7467424" cy="6253852"/>
          </a:xfrm>
        </p:grpSpPr>
        <p:sp>
          <p:nvSpPr>
            <p:cNvPr id="24" name="Часть круга 23"/>
            <p:cNvSpPr/>
            <p:nvPr/>
          </p:nvSpPr>
          <p:spPr>
            <a:xfrm>
              <a:off x="857715" y="932212"/>
              <a:ext cx="7040814" cy="6109836"/>
            </a:xfrm>
            <a:prstGeom prst="pie">
              <a:avLst>
                <a:gd name="adj1" fmla="val 16205324"/>
                <a:gd name="adj2" fmla="val 19272647"/>
              </a:avLst>
            </a:prstGeom>
            <a:solidFill>
              <a:srgbClr val="FFFFCC">
                <a:alpha val="5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Часть круга 24"/>
            <p:cNvSpPr/>
            <p:nvPr/>
          </p:nvSpPr>
          <p:spPr>
            <a:xfrm>
              <a:off x="1016060" y="904477"/>
              <a:ext cx="6894499" cy="6049024"/>
            </a:xfrm>
            <a:prstGeom prst="pie">
              <a:avLst>
                <a:gd name="adj1" fmla="val 19276959"/>
                <a:gd name="adj2" fmla="val 1962370"/>
              </a:avLst>
            </a:prstGeom>
            <a:solidFill>
              <a:srgbClr val="CCFFCC">
                <a:alpha val="5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Часть круга 25"/>
            <p:cNvSpPr/>
            <p:nvPr/>
          </p:nvSpPr>
          <p:spPr>
            <a:xfrm>
              <a:off x="1195597" y="1052531"/>
              <a:ext cx="6741253" cy="5846456"/>
            </a:xfrm>
            <a:prstGeom prst="pie">
              <a:avLst>
                <a:gd name="adj1" fmla="val 2001506"/>
                <a:gd name="adj2" fmla="val 5496041"/>
              </a:avLst>
            </a:prstGeom>
            <a:solidFill>
              <a:srgbClr val="CCECFF">
                <a:alpha val="5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Часть круга 26"/>
            <p:cNvSpPr/>
            <p:nvPr/>
          </p:nvSpPr>
          <p:spPr>
            <a:xfrm>
              <a:off x="900549" y="788196"/>
              <a:ext cx="7316768" cy="6146621"/>
            </a:xfrm>
            <a:prstGeom prst="pie">
              <a:avLst>
                <a:gd name="adj1" fmla="val 5468312"/>
                <a:gd name="adj2" fmla="val 7924872"/>
              </a:avLst>
            </a:prstGeom>
            <a:solidFill>
              <a:srgbClr val="CCCCFF">
                <a:alpha val="5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Часть круга 27"/>
            <p:cNvSpPr/>
            <p:nvPr/>
          </p:nvSpPr>
          <p:spPr>
            <a:xfrm>
              <a:off x="1031636" y="959573"/>
              <a:ext cx="6920959" cy="5958982"/>
            </a:xfrm>
            <a:prstGeom prst="pie">
              <a:avLst>
                <a:gd name="adj1" fmla="val 7924080"/>
                <a:gd name="adj2" fmla="val 10917622"/>
              </a:avLst>
            </a:prstGeom>
            <a:solidFill>
              <a:srgbClr val="FFCCFF">
                <a:alpha val="5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Часть круга 16"/>
            <p:cNvSpPr/>
            <p:nvPr/>
          </p:nvSpPr>
          <p:spPr>
            <a:xfrm>
              <a:off x="1040815" y="932212"/>
              <a:ext cx="6700346" cy="5966775"/>
            </a:xfrm>
            <a:prstGeom prst="pie">
              <a:avLst>
                <a:gd name="adj1" fmla="val 10899540"/>
                <a:gd name="adj2" fmla="val 16200000"/>
              </a:avLst>
            </a:prstGeom>
            <a:solidFill>
              <a:srgbClr val="FFCCCC">
                <a:alpha val="5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331640" y="1166836"/>
              <a:ext cx="6228692" cy="5532726"/>
            </a:xfrm>
            <a:prstGeom prst="ellipse">
              <a:avLst/>
            </a:prstGeom>
            <a:noFill/>
            <a:ln w="9525">
              <a:solidFill>
                <a:srgbClr val="58882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867508" y="1537642"/>
              <a:ext cx="5156956" cy="4791114"/>
            </a:xfrm>
            <a:prstGeom prst="ellipse">
              <a:avLst/>
            </a:prstGeom>
            <a:noFill/>
            <a:ln w="9525">
              <a:solidFill>
                <a:srgbClr val="58882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2267744" y="1988840"/>
              <a:ext cx="4356484" cy="4026646"/>
            </a:xfrm>
            <a:prstGeom prst="ellipse">
              <a:avLst/>
            </a:prstGeom>
            <a:noFill/>
            <a:ln w="9525">
              <a:solidFill>
                <a:srgbClr val="58882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67608" y="2416696"/>
              <a:ext cx="3356756" cy="3170934"/>
            </a:xfrm>
            <a:prstGeom prst="ellipse">
              <a:avLst/>
            </a:prstGeom>
            <a:noFill/>
            <a:ln w="9525">
              <a:solidFill>
                <a:srgbClr val="58882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239506" y="2968555"/>
              <a:ext cx="2376264" cy="2065143"/>
              <a:chOff x="3275856" y="3071359"/>
              <a:chExt cx="2376264" cy="2133982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3275856" y="3071359"/>
                <a:ext cx="2376264" cy="2132101"/>
              </a:xfrm>
              <a:prstGeom prst="ellips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sz="1400" dirty="0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617894" y="3769603"/>
                <a:ext cx="1656184" cy="1435738"/>
              </a:xfrm>
              <a:prstGeom prst="ellipse">
                <a:avLst/>
              </a:prstGeom>
              <a:ln w="9525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sz="1400" dirty="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752977" y="4250505"/>
                <a:ext cx="1391322" cy="921977"/>
              </a:xfrm>
              <a:prstGeom prst="ellipse">
                <a:avLst/>
              </a:prstGeom>
              <a:ln w="9525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noAutofit/>
              </a:bodyPr>
              <a:lstStyle/>
              <a:p>
                <a:pPr algn="ctr"/>
                <a:r>
                  <a:rPr lang="ru-RU" sz="1200" dirty="0" smtClean="0"/>
                  <a:t>Создание</a:t>
                </a:r>
              </a:p>
              <a:p>
                <a:pPr algn="ctr"/>
                <a:r>
                  <a:rPr lang="ru-RU" sz="1200" dirty="0" smtClean="0"/>
                  <a:t>медицинских симуляторов</a:t>
                </a:r>
                <a:endParaRPr lang="ru-RU" sz="1200" dirty="0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3356209" y="3332488"/>
                <a:ext cx="2256763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Проектирование</a:t>
                </a:r>
                <a:br>
                  <a:rPr lang="ru-RU" sz="1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автоматизированных систем</a:t>
                </a:r>
                <a:endParaRPr lang="ru-RU" sz="1200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515661" y="3861048"/>
                <a:ext cx="186065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Создание умных</a:t>
                </a:r>
              </a:p>
              <a:p>
                <a:pPr algn="ctr"/>
                <a:r>
                  <a:rPr lang="ru-RU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систем управления</a:t>
                </a:r>
              </a:p>
            </p:txBody>
          </p:sp>
        </p:grp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5593799" y="4028556"/>
              <a:ext cx="2731340" cy="6130"/>
            </a:xfrm>
            <a:prstGeom prst="straightConnector1">
              <a:avLst/>
            </a:prstGeom>
            <a:ln w="57150">
              <a:solidFill>
                <a:srgbClr val="92D05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8264843" y="3990376"/>
            <a:ext cx="97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Год обучения</a:t>
            </a:r>
            <a:endParaRPr lang="ru-RU" sz="1200" dirty="0"/>
          </a:p>
        </p:txBody>
      </p:sp>
      <p:sp>
        <p:nvSpPr>
          <p:cNvPr id="30" name="Rectangle 7"/>
          <p:cNvSpPr/>
          <p:nvPr/>
        </p:nvSpPr>
        <p:spPr>
          <a:xfrm rot="18317265">
            <a:off x="7341214" y="4374940"/>
            <a:ext cx="11861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>
                <a:solidFill>
                  <a:srgbClr val="006600"/>
                </a:solidFill>
              </a:rPr>
              <a:t>Аспирантура</a:t>
            </a:r>
            <a:endParaRPr lang="en-US" sz="1000" b="1" dirty="0">
              <a:solidFill>
                <a:srgbClr val="006600"/>
              </a:solidFill>
            </a:endParaRPr>
          </a:p>
        </p:txBody>
      </p:sp>
      <p:sp>
        <p:nvSpPr>
          <p:cNvPr id="31" name="Rectangle 8"/>
          <p:cNvSpPr/>
          <p:nvPr/>
        </p:nvSpPr>
        <p:spPr>
          <a:xfrm rot="18643268">
            <a:off x="7115234" y="4106376"/>
            <a:ext cx="10917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6600"/>
                </a:solidFill>
              </a:rPr>
              <a:t>2 курс маг.</a:t>
            </a:r>
            <a:endParaRPr lang="en-US" sz="1000" b="1" dirty="0">
              <a:solidFill>
                <a:srgbClr val="006600"/>
              </a:solidFill>
            </a:endParaRPr>
          </a:p>
        </p:txBody>
      </p:sp>
      <p:sp>
        <p:nvSpPr>
          <p:cNvPr id="32" name="Rectangle 9"/>
          <p:cNvSpPr/>
          <p:nvPr/>
        </p:nvSpPr>
        <p:spPr>
          <a:xfrm rot="18557024">
            <a:off x="6709411" y="4133839"/>
            <a:ext cx="1028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6600"/>
                </a:solidFill>
              </a:rPr>
              <a:t>1 курс маг.</a:t>
            </a:r>
            <a:endParaRPr lang="ru-RU" sz="1000" b="1" dirty="0">
              <a:solidFill>
                <a:srgbClr val="006600"/>
              </a:solidFill>
            </a:endParaRPr>
          </a:p>
          <a:p>
            <a:endParaRPr lang="en-US" sz="1000" b="1" dirty="0">
              <a:solidFill>
                <a:srgbClr val="006600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 rot="18474060">
            <a:off x="6192767" y="4088474"/>
            <a:ext cx="111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6600"/>
                </a:solidFill>
              </a:rPr>
              <a:t>4 курс бак.</a:t>
            </a:r>
            <a:endParaRPr lang="ru-RU" sz="1000" b="1" dirty="0">
              <a:solidFill>
                <a:srgbClr val="006600"/>
              </a:solidFill>
            </a:endParaRPr>
          </a:p>
          <a:p>
            <a:r>
              <a:rPr lang="ru-RU" sz="1000" b="1" dirty="0">
                <a:solidFill>
                  <a:srgbClr val="006600"/>
                </a:solidFill>
              </a:rPr>
              <a:t> </a:t>
            </a:r>
            <a:endParaRPr lang="en-US" sz="1000" b="1" dirty="0">
              <a:solidFill>
                <a:srgbClr val="006600"/>
              </a:solidFill>
            </a:endParaRPr>
          </a:p>
        </p:txBody>
      </p:sp>
      <p:sp>
        <p:nvSpPr>
          <p:cNvPr id="34" name="Rectangle 11"/>
          <p:cNvSpPr/>
          <p:nvPr/>
        </p:nvSpPr>
        <p:spPr>
          <a:xfrm rot="18630981">
            <a:off x="5592296" y="4197996"/>
            <a:ext cx="11124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6600"/>
                </a:solidFill>
              </a:rPr>
              <a:t>2-3 курс бак.</a:t>
            </a:r>
            <a:endParaRPr lang="en-US" sz="1000" b="1" dirty="0">
              <a:solidFill>
                <a:srgbClr val="0066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392132" y="850579"/>
            <a:ext cx="6857714" cy="6005911"/>
          </a:xfrm>
          <a:prstGeom prst="ellipse">
            <a:avLst/>
          </a:prstGeom>
          <a:noFill/>
          <a:ln w="9525">
            <a:solidFill>
              <a:srgbClr val="588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 rot="4111054">
            <a:off x="7519509" y="2377962"/>
            <a:ext cx="178896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Машинизация/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производство</a:t>
            </a:r>
          </a:p>
        </p:txBody>
      </p:sp>
      <p:sp>
        <p:nvSpPr>
          <p:cNvPr id="38" name="TextBox 37"/>
          <p:cNvSpPr txBox="1"/>
          <p:nvPr/>
        </p:nvSpPr>
        <p:spPr>
          <a:xfrm rot="1971248">
            <a:off x="2104971" y="6280571"/>
            <a:ext cx="125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Транспорт</a:t>
            </a:r>
          </a:p>
        </p:txBody>
      </p:sp>
      <p:sp>
        <p:nvSpPr>
          <p:cNvPr id="39" name="TextBox 38"/>
          <p:cNvSpPr txBox="1"/>
          <p:nvPr/>
        </p:nvSpPr>
        <p:spPr>
          <a:xfrm rot="19323919">
            <a:off x="1714769" y="136372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Человек</a:t>
            </a:r>
          </a:p>
        </p:txBody>
      </p:sp>
      <p:sp>
        <p:nvSpPr>
          <p:cNvPr id="40" name="TextBox 39"/>
          <p:cNvSpPr txBox="1"/>
          <p:nvPr/>
        </p:nvSpPr>
        <p:spPr>
          <a:xfrm rot="3332574">
            <a:off x="805974" y="4950220"/>
            <a:ext cx="1316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ru-RU" sz="1400" b="1" dirty="0">
                <a:solidFill>
                  <a:srgbClr val="0070C0"/>
                </a:solidFill>
              </a:rPr>
              <a:t>Среда</a:t>
            </a:r>
          </a:p>
        </p:txBody>
      </p:sp>
      <p:sp>
        <p:nvSpPr>
          <p:cNvPr id="42" name="TextBox 41"/>
          <p:cNvSpPr txBox="1"/>
          <p:nvPr/>
        </p:nvSpPr>
        <p:spPr>
          <a:xfrm rot="1928783">
            <a:off x="6095526" y="750049"/>
            <a:ext cx="12523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Знаковые системы </a:t>
            </a:r>
          </a:p>
        </p:txBody>
      </p:sp>
      <p:sp>
        <p:nvSpPr>
          <p:cNvPr id="45" name="Rectangle 60"/>
          <p:cNvSpPr/>
          <p:nvPr/>
        </p:nvSpPr>
        <p:spPr>
          <a:xfrm>
            <a:off x="215066" y="2441900"/>
            <a:ext cx="1440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/>
              <a:t>Short-trek</a:t>
            </a:r>
            <a:endParaRPr lang="ru-RU" sz="1200" dirty="0"/>
          </a:p>
          <a:p>
            <a:r>
              <a:rPr lang="ru-RU" sz="1200" dirty="0" smtClean="0"/>
              <a:t>к/п</a:t>
            </a:r>
            <a:endParaRPr lang="ru-RU" sz="1200" dirty="0"/>
          </a:p>
          <a:p>
            <a:r>
              <a:rPr lang="ru-RU" sz="1200" dirty="0" err="1" smtClean="0"/>
              <a:t>вкр</a:t>
            </a:r>
            <a:endParaRPr lang="ru-RU" sz="1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-68772" y="1731712"/>
            <a:ext cx="169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Время, которое потребуется </a:t>
            </a:r>
            <a:r>
              <a:rPr lang="ru-RU" sz="1200" dirty="0" smtClean="0"/>
              <a:t>для серийности</a:t>
            </a:r>
            <a:endParaRPr lang="en-US" sz="1200" dirty="0"/>
          </a:p>
        </p:txBody>
      </p:sp>
      <p:sp>
        <p:nvSpPr>
          <p:cNvPr id="51" name="Овал 50"/>
          <p:cNvSpPr/>
          <p:nvPr/>
        </p:nvSpPr>
        <p:spPr>
          <a:xfrm>
            <a:off x="6432495" y="3923818"/>
            <a:ext cx="78138" cy="9511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52" name="Овал 51"/>
          <p:cNvSpPr/>
          <p:nvPr/>
        </p:nvSpPr>
        <p:spPr>
          <a:xfrm>
            <a:off x="6941073" y="3923818"/>
            <a:ext cx="78138" cy="9511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53" name="Овал 52"/>
          <p:cNvSpPr/>
          <p:nvPr/>
        </p:nvSpPr>
        <p:spPr>
          <a:xfrm>
            <a:off x="7373121" y="3923818"/>
            <a:ext cx="78138" cy="9511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54" name="Овал 53"/>
          <p:cNvSpPr/>
          <p:nvPr/>
        </p:nvSpPr>
        <p:spPr>
          <a:xfrm>
            <a:off x="7877177" y="3923818"/>
            <a:ext cx="78138" cy="9511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60" name="Oval 61"/>
          <p:cNvSpPr/>
          <p:nvPr/>
        </p:nvSpPr>
        <p:spPr>
          <a:xfrm>
            <a:off x="112447" y="2724030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61" name="Rectangle 48"/>
          <p:cNvSpPr/>
          <p:nvPr/>
        </p:nvSpPr>
        <p:spPr>
          <a:xfrm>
            <a:off x="2060456" y="1856512"/>
            <a:ext cx="789571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000" dirty="0" err="1" smtClean="0"/>
              <a:t>Экзоскелет</a:t>
            </a:r>
            <a:endParaRPr lang="en-US" sz="1000" dirty="0"/>
          </a:p>
        </p:txBody>
      </p:sp>
      <p:sp>
        <p:nvSpPr>
          <p:cNvPr id="63" name="Rectangle 49"/>
          <p:cNvSpPr/>
          <p:nvPr/>
        </p:nvSpPr>
        <p:spPr>
          <a:xfrm>
            <a:off x="3548749" y="2260691"/>
            <a:ext cx="1194781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800"/>
              </a:lnSpc>
            </a:pPr>
            <a:r>
              <a:rPr lang="ru-RU" sz="1000" dirty="0" smtClean="0"/>
              <a:t>Стоматологическая 3D- </a:t>
            </a:r>
            <a:r>
              <a:rPr lang="ru-RU" sz="1000" dirty="0"/>
              <a:t>печать </a:t>
            </a:r>
            <a:endParaRPr lang="en-US" sz="1000" dirty="0"/>
          </a:p>
        </p:txBody>
      </p:sp>
      <p:sp>
        <p:nvSpPr>
          <p:cNvPr id="67" name="Oval 61"/>
          <p:cNvSpPr/>
          <p:nvPr/>
        </p:nvSpPr>
        <p:spPr>
          <a:xfrm>
            <a:off x="4556049" y="2476442"/>
            <a:ext cx="156197" cy="1394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68" name="Rectangle 52"/>
          <p:cNvSpPr/>
          <p:nvPr/>
        </p:nvSpPr>
        <p:spPr>
          <a:xfrm>
            <a:off x="6641010" y="2143268"/>
            <a:ext cx="103499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000" dirty="0"/>
              <a:t>Умные роботы</a:t>
            </a:r>
            <a:endParaRPr lang="en-US" sz="1000" dirty="0"/>
          </a:p>
        </p:txBody>
      </p:sp>
      <p:sp>
        <p:nvSpPr>
          <p:cNvPr id="70" name="Овал 69"/>
          <p:cNvSpPr/>
          <p:nvPr/>
        </p:nvSpPr>
        <p:spPr>
          <a:xfrm>
            <a:off x="5928018" y="3905497"/>
            <a:ext cx="78138" cy="9511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74" name="Rectangle 54"/>
          <p:cNvSpPr/>
          <p:nvPr/>
        </p:nvSpPr>
        <p:spPr>
          <a:xfrm>
            <a:off x="2768909" y="5150160"/>
            <a:ext cx="84427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000" dirty="0"/>
              <a:t>Умный дом</a:t>
            </a:r>
            <a:endParaRPr lang="en-US" sz="1000" dirty="0"/>
          </a:p>
        </p:txBody>
      </p:sp>
      <p:sp>
        <p:nvSpPr>
          <p:cNvPr id="77" name="Прямоугольник 45"/>
          <p:cNvSpPr/>
          <p:nvPr/>
        </p:nvSpPr>
        <p:spPr>
          <a:xfrm>
            <a:off x="2754989" y="4455730"/>
            <a:ext cx="939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Платформа «интернета всего» </a:t>
            </a:r>
          </a:p>
        </p:txBody>
      </p:sp>
      <p:sp>
        <p:nvSpPr>
          <p:cNvPr id="78" name="Oval 61"/>
          <p:cNvSpPr/>
          <p:nvPr/>
        </p:nvSpPr>
        <p:spPr>
          <a:xfrm>
            <a:off x="2701932" y="4672279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84" name="Rectangle 43"/>
          <p:cNvSpPr/>
          <p:nvPr/>
        </p:nvSpPr>
        <p:spPr>
          <a:xfrm>
            <a:off x="6914509" y="3051483"/>
            <a:ext cx="1175007" cy="1597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000" dirty="0"/>
              <a:t>Безопасность ПО</a:t>
            </a:r>
            <a:endParaRPr lang="en-US" sz="1000" dirty="0"/>
          </a:p>
        </p:txBody>
      </p:sp>
      <p:sp>
        <p:nvSpPr>
          <p:cNvPr id="88" name="Rectangle 53"/>
          <p:cNvSpPr/>
          <p:nvPr/>
        </p:nvSpPr>
        <p:spPr>
          <a:xfrm>
            <a:off x="3369890" y="1648769"/>
            <a:ext cx="110748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/>
              <a:t>Умные помощники</a:t>
            </a:r>
            <a:endParaRPr lang="en-US" sz="1000" dirty="0"/>
          </a:p>
        </p:txBody>
      </p:sp>
      <p:sp>
        <p:nvSpPr>
          <p:cNvPr id="90" name="Rectangle 35"/>
          <p:cNvSpPr/>
          <p:nvPr/>
        </p:nvSpPr>
        <p:spPr>
          <a:xfrm>
            <a:off x="2490959" y="5895072"/>
            <a:ext cx="90147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/>
              <a:t>Беспилотные авто</a:t>
            </a:r>
            <a:endParaRPr lang="en-US" sz="1000" dirty="0"/>
          </a:p>
        </p:txBody>
      </p:sp>
      <p:sp>
        <p:nvSpPr>
          <p:cNvPr id="91" name="Oval 61"/>
          <p:cNvSpPr/>
          <p:nvPr/>
        </p:nvSpPr>
        <p:spPr>
          <a:xfrm>
            <a:off x="3085323" y="5396280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92" name="Rectangle 39"/>
          <p:cNvSpPr/>
          <p:nvPr/>
        </p:nvSpPr>
        <p:spPr>
          <a:xfrm>
            <a:off x="5437244" y="1570632"/>
            <a:ext cx="1431776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/>
              <a:t>Big Data </a:t>
            </a:r>
            <a:r>
              <a:rPr lang="ru-RU" sz="1000" dirty="0"/>
              <a:t>аналитика</a:t>
            </a:r>
            <a:endParaRPr lang="en-US" sz="1000" dirty="0"/>
          </a:p>
        </p:txBody>
      </p:sp>
      <p:sp>
        <p:nvSpPr>
          <p:cNvPr id="96" name="Oval 61"/>
          <p:cNvSpPr/>
          <p:nvPr/>
        </p:nvSpPr>
        <p:spPr>
          <a:xfrm>
            <a:off x="112447" y="2545127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98" name="Oval 61"/>
          <p:cNvSpPr/>
          <p:nvPr/>
        </p:nvSpPr>
        <p:spPr>
          <a:xfrm>
            <a:off x="5637570" y="2746629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99" name="Rectangle 41"/>
          <p:cNvSpPr/>
          <p:nvPr/>
        </p:nvSpPr>
        <p:spPr>
          <a:xfrm>
            <a:off x="6459108" y="2534913"/>
            <a:ext cx="89311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/>
              <a:t>Машинное обучение</a:t>
            </a:r>
            <a:endParaRPr lang="en-US" sz="1000" dirty="0"/>
          </a:p>
        </p:txBody>
      </p:sp>
      <p:sp>
        <p:nvSpPr>
          <p:cNvPr id="101" name="Rectangle 38"/>
          <p:cNvSpPr/>
          <p:nvPr/>
        </p:nvSpPr>
        <p:spPr>
          <a:xfrm>
            <a:off x="2761479" y="3306074"/>
            <a:ext cx="70303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dirty="0"/>
              <a:t>Нательные гаджеты</a:t>
            </a:r>
            <a:endParaRPr lang="en-US" sz="1000" dirty="0"/>
          </a:p>
        </p:txBody>
      </p:sp>
      <p:sp>
        <p:nvSpPr>
          <p:cNvPr id="102" name="Oval 61"/>
          <p:cNvSpPr/>
          <p:nvPr/>
        </p:nvSpPr>
        <p:spPr>
          <a:xfrm>
            <a:off x="2573625" y="3475317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03" name="Rectangle 26"/>
          <p:cNvSpPr/>
          <p:nvPr/>
        </p:nvSpPr>
        <p:spPr>
          <a:xfrm>
            <a:off x="5583451" y="2009685"/>
            <a:ext cx="1147653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dirty="0" err="1"/>
              <a:t>Криптовалюта</a:t>
            </a:r>
            <a:endParaRPr lang="en-US" sz="1000" dirty="0"/>
          </a:p>
        </p:txBody>
      </p:sp>
      <p:sp>
        <p:nvSpPr>
          <p:cNvPr id="104" name="Oval 61"/>
          <p:cNvSpPr/>
          <p:nvPr/>
        </p:nvSpPr>
        <p:spPr>
          <a:xfrm>
            <a:off x="6095212" y="2154759"/>
            <a:ext cx="156197" cy="139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05" name="Rectangle 25"/>
          <p:cNvSpPr/>
          <p:nvPr/>
        </p:nvSpPr>
        <p:spPr>
          <a:xfrm>
            <a:off x="6929425" y="3583779"/>
            <a:ext cx="93187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dirty="0"/>
              <a:t>Домашний 3</a:t>
            </a:r>
            <a:r>
              <a:rPr lang="en-US" sz="1000" dirty="0"/>
              <a:t>D </a:t>
            </a:r>
            <a:r>
              <a:rPr lang="ru-RU" sz="1000" dirty="0" err="1"/>
              <a:t>принтинг</a:t>
            </a:r>
            <a:r>
              <a:rPr lang="ru-RU" sz="1000" dirty="0"/>
              <a:t> </a:t>
            </a:r>
            <a:endParaRPr lang="en-US" sz="1000" dirty="0"/>
          </a:p>
        </p:txBody>
      </p:sp>
      <p:sp>
        <p:nvSpPr>
          <p:cNvPr id="106" name="Oval 61"/>
          <p:cNvSpPr/>
          <p:nvPr/>
        </p:nvSpPr>
        <p:spPr>
          <a:xfrm>
            <a:off x="6722288" y="3647982"/>
            <a:ext cx="156197" cy="1394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07" name="Rectangle 24"/>
          <p:cNvSpPr/>
          <p:nvPr/>
        </p:nvSpPr>
        <p:spPr>
          <a:xfrm>
            <a:off x="1670927" y="2980809"/>
            <a:ext cx="130747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dirty="0"/>
              <a:t>Вопросно-ответные системы</a:t>
            </a:r>
            <a:endParaRPr lang="en-US" sz="1000" dirty="0"/>
          </a:p>
        </p:txBody>
      </p:sp>
      <p:sp>
        <p:nvSpPr>
          <p:cNvPr id="108" name="Rectangle 44"/>
          <p:cNvSpPr/>
          <p:nvPr/>
        </p:nvSpPr>
        <p:spPr>
          <a:xfrm>
            <a:off x="4294157" y="1878204"/>
            <a:ext cx="1108465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000" dirty="0" smtClean="0"/>
              <a:t>Интернет вещей</a:t>
            </a:r>
            <a:endParaRPr lang="en-US" sz="1000" dirty="0"/>
          </a:p>
        </p:txBody>
      </p:sp>
      <p:sp>
        <p:nvSpPr>
          <p:cNvPr id="109" name="Rectangle 50"/>
          <p:cNvSpPr/>
          <p:nvPr/>
        </p:nvSpPr>
        <p:spPr>
          <a:xfrm>
            <a:off x="2934404" y="1175344"/>
            <a:ext cx="113226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 smtClean="0"/>
              <a:t>Светодиодные </a:t>
            </a:r>
            <a:r>
              <a:rPr lang="ru-RU" sz="1000" dirty="0"/>
              <a:t>дисплеи </a:t>
            </a:r>
            <a:endParaRPr lang="en-US" sz="1000" dirty="0"/>
          </a:p>
        </p:txBody>
      </p:sp>
      <p:sp>
        <p:nvSpPr>
          <p:cNvPr id="114" name="Rectangle 19"/>
          <p:cNvSpPr/>
          <p:nvPr/>
        </p:nvSpPr>
        <p:spPr>
          <a:xfrm>
            <a:off x="5863190" y="2921252"/>
            <a:ext cx="161496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dirty="0"/>
              <a:t>Радиоуправляемая полевая техника</a:t>
            </a:r>
            <a:endParaRPr lang="en-US" sz="1000" dirty="0"/>
          </a:p>
        </p:txBody>
      </p:sp>
      <p:sp>
        <p:nvSpPr>
          <p:cNvPr id="117" name="Oval 61"/>
          <p:cNvSpPr/>
          <p:nvPr/>
        </p:nvSpPr>
        <p:spPr>
          <a:xfrm>
            <a:off x="5965236" y="3208458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18" name="Rectangle 16"/>
          <p:cNvSpPr/>
          <p:nvPr/>
        </p:nvSpPr>
        <p:spPr>
          <a:xfrm>
            <a:off x="5960145" y="3296883"/>
            <a:ext cx="1321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Промышленный 3</a:t>
            </a:r>
            <a:r>
              <a:rPr lang="en-US" sz="1000" dirty="0"/>
              <a:t>D</a:t>
            </a:r>
            <a:r>
              <a:rPr lang="ru-RU" sz="1000" dirty="0"/>
              <a:t> </a:t>
            </a:r>
            <a:r>
              <a:rPr lang="ru-RU" sz="1000" dirty="0" err="1"/>
              <a:t>принтинг</a:t>
            </a:r>
            <a:endParaRPr lang="en-US" sz="1000" dirty="0"/>
          </a:p>
        </p:txBody>
      </p:sp>
      <p:sp>
        <p:nvSpPr>
          <p:cNvPr id="119" name="Rectangle 17"/>
          <p:cNvSpPr/>
          <p:nvPr/>
        </p:nvSpPr>
        <p:spPr>
          <a:xfrm>
            <a:off x="4968056" y="2549622"/>
            <a:ext cx="1034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Управление жестами</a:t>
            </a:r>
            <a:endParaRPr lang="en-US" sz="1000" dirty="0"/>
          </a:p>
        </p:txBody>
      </p:sp>
      <p:sp>
        <p:nvSpPr>
          <p:cNvPr id="121" name="Oval 61"/>
          <p:cNvSpPr/>
          <p:nvPr/>
        </p:nvSpPr>
        <p:spPr>
          <a:xfrm>
            <a:off x="6027166" y="3661175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2247861" y="1993198"/>
            <a:ext cx="1255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Медицинские симуляторы</a:t>
            </a:r>
            <a:endParaRPr lang="ru-RU" sz="10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2427186" y="2536611"/>
            <a:ext cx="12961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Машинное зрение</a:t>
            </a:r>
            <a:endParaRPr lang="ru-RU" sz="1000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130821" y="4280460"/>
            <a:ext cx="1644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Цифровое моделирование растений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5578888" y="5832830"/>
            <a:ext cx="15121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Пневмопушки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162886" y="4793253"/>
            <a:ext cx="12390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altLang="ru-RU" sz="1000" dirty="0" smtClean="0"/>
              <a:t>Программаторы</a:t>
            </a:r>
            <a:endParaRPr lang="ru-RU" altLang="ru-RU" sz="10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5940434" y="4557459"/>
            <a:ext cx="1378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smtClean="0"/>
              <a:t>Стенды тестирования</a:t>
            </a:r>
            <a:endParaRPr lang="ru-RU" sz="10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4891009" y="5537324"/>
            <a:ext cx="1434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smtClean="0"/>
              <a:t>Промышленные контроллеры</a:t>
            </a:r>
            <a:endParaRPr lang="ru-RU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574942" y="5319505"/>
            <a:ext cx="108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Сборочные стенды</a:t>
            </a:r>
            <a:endParaRPr lang="en-US" sz="1000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3311118" y="6385051"/>
            <a:ext cx="1403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БПЛА</a:t>
            </a:r>
            <a:endParaRPr lang="ru-RU" sz="1000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3374279" y="588462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 «</a:t>
            </a:r>
            <a:r>
              <a:rPr lang="ru-RU" sz="1000" dirty="0" smtClean="0"/>
              <a:t>Умный» автомобиль</a:t>
            </a:r>
            <a:endParaRPr lang="ru-RU" sz="10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3625576" y="5339247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Автоматизация авто</a:t>
            </a:r>
            <a:endParaRPr lang="ru-RU" sz="1000" dirty="0"/>
          </a:p>
        </p:txBody>
      </p:sp>
      <p:sp>
        <p:nvSpPr>
          <p:cNvPr id="138" name="Rectangle 26"/>
          <p:cNvSpPr/>
          <p:nvPr/>
        </p:nvSpPr>
        <p:spPr>
          <a:xfrm>
            <a:off x="4788225" y="1205413"/>
            <a:ext cx="1367795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 smtClean="0"/>
              <a:t>Симуляторы сигналов</a:t>
            </a:r>
            <a:endParaRPr lang="en-US" sz="1000" dirty="0"/>
          </a:p>
        </p:txBody>
      </p:sp>
      <p:sp>
        <p:nvSpPr>
          <p:cNvPr id="140" name="Oval 61"/>
          <p:cNvSpPr/>
          <p:nvPr/>
        </p:nvSpPr>
        <p:spPr>
          <a:xfrm>
            <a:off x="6550397" y="4903371"/>
            <a:ext cx="156197" cy="1394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41" name="Oval 62"/>
          <p:cNvSpPr/>
          <p:nvPr/>
        </p:nvSpPr>
        <p:spPr>
          <a:xfrm>
            <a:off x="6346273" y="5724643"/>
            <a:ext cx="133311" cy="13872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42" name="Oval 61"/>
          <p:cNvSpPr/>
          <p:nvPr/>
        </p:nvSpPr>
        <p:spPr>
          <a:xfrm>
            <a:off x="4941471" y="5680919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43" name="Oval 62"/>
          <p:cNvSpPr/>
          <p:nvPr/>
        </p:nvSpPr>
        <p:spPr>
          <a:xfrm>
            <a:off x="7395758" y="5269884"/>
            <a:ext cx="133311" cy="138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44" name="Oval 62"/>
          <p:cNvSpPr/>
          <p:nvPr/>
        </p:nvSpPr>
        <p:spPr>
          <a:xfrm>
            <a:off x="4661360" y="2008356"/>
            <a:ext cx="133311" cy="1387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45" name="Oval 62"/>
          <p:cNvSpPr/>
          <p:nvPr/>
        </p:nvSpPr>
        <p:spPr>
          <a:xfrm>
            <a:off x="3063820" y="1472555"/>
            <a:ext cx="133311" cy="138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46" name="Oval 62"/>
          <p:cNvSpPr/>
          <p:nvPr/>
        </p:nvSpPr>
        <p:spPr>
          <a:xfrm>
            <a:off x="5691809" y="1360324"/>
            <a:ext cx="133311" cy="1387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48" name="Oval 61"/>
          <p:cNvSpPr/>
          <p:nvPr/>
        </p:nvSpPr>
        <p:spPr>
          <a:xfrm>
            <a:off x="2249344" y="4622229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52" name="Oval 61"/>
          <p:cNvSpPr/>
          <p:nvPr/>
        </p:nvSpPr>
        <p:spPr>
          <a:xfrm>
            <a:off x="3678278" y="2595872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53" name="Oval 61"/>
          <p:cNvSpPr/>
          <p:nvPr/>
        </p:nvSpPr>
        <p:spPr>
          <a:xfrm>
            <a:off x="112462" y="2887796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54" name="Oval 61"/>
          <p:cNvSpPr/>
          <p:nvPr/>
        </p:nvSpPr>
        <p:spPr>
          <a:xfrm>
            <a:off x="6400429" y="1789865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60" name="Oval 61"/>
          <p:cNvSpPr/>
          <p:nvPr/>
        </p:nvSpPr>
        <p:spPr>
          <a:xfrm>
            <a:off x="5707597" y="4749098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61" name="Oval 61"/>
          <p:cNvSpPr/>
          <p:nvPr/>
        </p:nvSpPr>
        <p:spPr>
          <a:xfrm>
            <a:off x="3967427" y="5566800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63" name="Oval 61"/>
          <p:cNvSpPr/>
          <p:nvPr/>
        </p:nvSpPr>
        <p:spPr>
          <a:xfrm>
            <a:off x="3598082" y="5937075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2" y="257082"/>
            <a:ext cx="1671846" cy="1085281"/>
          </a:xfrm>
          <a:prstGeom prst="rect">
            <a:avLst/>
          </a:prstGeom>
        </p:spPr>
      </p:pic>
      <p:sp>
        <p:nvSpPr>
          <p:cNvPr id="167" name="Rectangle 11"/>
          <p:cNvSpPr/>
          <p:nvPr/>
        </p:nvSpPr>
        <p:spPr>
          <a:xfrm>
            <a:off x="5344806" y="3665616"/>
            <a:ext cx="7766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6600"/>
                </a:solidFill>
              </a:rPr>
              <a:t>1 курс</a:t>
            </a:r>
            <a:endParaRPr lang="en-US" sz="1000" b="1" dirty="0">
              <a:solidFill>
                <a:srgbClr val="006600"/>
              </a:solidFill>
            </a:endParaRPr>
          </a:p>
        </p:txBody>
      </p:sp>
      <p:sp>
        <p:nvSpPr>
          <p:cNvPr id="169" name="Овал 168"/>
          <p:cNvSpPr/>
          <p:nvPr/>
        </p:nvSpPr>
        <p:spPr>
          <a:xfrm>
            <a:off x="8225774" y="3895263"/>
            <a:ext cx="78138" cy="9511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65" name="TextBox 164"/>
          <p:cNvSpPr txBox="1"/>
          <p:nvPr/>
        </p:nvSpPr>
        <p:spPr>
          <a:xfrm rot="7497653">
            <a:off x="6846081" y="5731386"/>
            <a:ext cx="178896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Автоматизация/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производство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4898132" y="6158154"/>
            <a:ext cx="1434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err="1" smtClean="0"/>
              <a:t>Гидропушки</a:t>
            </a:r>
            <a:endParaRPr lang="ru-RU" sz="1000" dirty="0"/>
          </a:p>
        </p:txBody>
      </p:sp>
      <p:sp>
        <p:nvSpPr>
          <p:cNvPr id="170" name="Oval 61"/>
          <p:cNvSpPr/>
          <p:nvPr/>
        </p:nvSpPr>
        <p:spPr>
          <a:xfrm>
            <a:off x="5040466" y="6164213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10" name="Прямоугольник 209"/>
          <p:cNvSpPr/>
          <p:nvPr/>
        </p:nvSpPr>
        <p:spPr>
          <a:xfrm>
            <a:off x="5583451" y="5027612"/>
            <a:ext cx="1378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smtClean="0"/>
              <a:t>Моделирование механизмов</a:t>
            </a:r>
            <a:endParaRPr lang="ru-RU" sz="1000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4637841" y="5160962"/>
            <a:ext cx="1239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altLang="ru-RU" sz="1000" dirty="0" smtClean="0"/>
              <a:t>Беспроводное управление</a:t>
            </a:r>
            <a:endParaRPr lang="ru-RU" altLang="ru-RU" sz="1000" dirty="0"/>
          </a:p>
        </p:txBody>
      </p:sp>
      <p:sp>
        <p:nvSpPr>
          <p:cNvPr id="212" name="Oval 61"/>
          <p:cNvSpPr/>
          <p:nvPr/>
        </p:nvSpPr>
        <p:spPr>
          <a:xfrm>
            <a:off x="4933821" y="5091643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15" name="Oval 61"/>
          <p:cNvSpPr/>
          <p:nvPr/>
        </p:nvSpPr>
        <p:spPr>
          <a:xfrm>
            <a:off x="6397947" y="5375774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16" name="Oval 61"/>
          <p:cNvSpPr/>
          <p:nvPr/>
        </p:nvSpPr>
        <p:spPr>
          <a:xfrm>
            <a:off x="6484813" y="5350159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17" name="Oval 61"/>
          <p:cNvSpPr/>
          <p:nvPr/>
        </p:nvSpPr>
        <p:spPr>
          <a:xfrm>
            <a:off x="7286946" y="5275833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0" name="Oval 61"/>
          <p:cNvSpPr/>
          <p:nvPr/>
        </p:nvSpPr>
        <p:spPr>
          <a:xfrm>
            <a:off x="5047003" y="5738179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1" name="Oval 61"/>
          <p:cNvSpPr/>
          <p:nvPr/>
        </p:nvSpPr>
        <p:spPr>
          <a:xfrm>
            <a:off x="6458274" y="4917834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2" name="Oval 61"/>
          <p:cNvSpPr/>
          <p:nvPr/>
        </p:nvSpPr>
        <p:spPr>
          <a:xfrm>
            <a:off x="5559471" y="1371207"/>
            <a:ext cx="156197" cy="1394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3" name="Oval 61"/>
          <p:cNvSpPr/>
          <p:nvPr/>
        </p:nvSpPr>
        <p:spPr>
          <a:xfrm>
            <a:off x="6279833" y="1792620"/>
            <a:ext cx="156197" cy="1394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4" name="Oval 61"/>
          <p:cNvSpPr/>
          <p:nvPr/>
        </p:nvSpPr>
        <p:spPr>
          <a:xfrm>
            <a:off x="3172948" y="1491805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5" name="Oval 61"/>
          <p:cNvSpPr/>
          <p:nvPr/>
        </p:nvSpPr>
        <p:spPr>
          <a:xfrm>
            <a:off x="5056419" y="5129163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6" name="Oval 61"/>
          <p:cNvSpPr/>
          <p:nvPr/>
        </p:nvSpPr>
        <p:spPr>
          <a:xfrm>
            <a:off x="5843640" y="4761148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29" name="Oval 61"/>
          <p:cNvSpPr/>
          <p:nvPr/>
        </p:nvSpPr>
        <p:spPr>
          <a:xfrm>
            <a:off x="3172051" y="5325881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31" name="Oval 61"/>
          <p:cNvSpPr/>
          <p:nvPr/>
        </p:nvSpPr>
        <p:spPr>
          <a:xfrm>
            <a:off x="4710126" y="2075500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33" name="Oval 61"/>
          <p:cNvSpPr/>
          <p:nvPr/>
        </p:nvSpPr>
        <p:spPr>
          <a:xfrm>
            <a:off x="2601998" y="3406871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34" name="Oval 62"/>
          <p:cNvSpPr/>
          <p:nvPr/>
        </p:nvSpPr>
        <p:spPr>
          <a:xfrm>
            <a:off x="3939263" y="1528291"/>
            <a:ext cx="133311" cy="1387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57" name="Oval 61"/>
          <p:cNvSpPr/>
          <p:nvPr/>
        </p:nvSpPr>
        <p:spPr>
          <a:xfrm>
            <a:off x="6097906" y="2166991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58" name="Oval 61"/>
          <p:cNvSpPr/>
          <p:nvPr/>
        </p:nvSpPr>
        <p:spPr>
          <a:xfrm>
            <a:off x="2936437" y="2342484"/>
            <a:ext cx="156197" cy="1394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71" name="Oval 61"/>
          <p:cNvSpPr/>
          <p:nvPr/>
        </p:nvSpPr>
        <p:spPr>
          <a:xfrm>
            <a:off x="2885407" y="1872946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72" name="Oval 61"/>
          <p:cNvSpPr/>
          <p:nvPr/>
        </p:nvSpPr>
        <p:spPr>
          <a:xfrm>
            <a:off x="2234550" y="3125412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92" name="Oval 61"/>
          <p:cNvSpPr/>
          <p:nvPr/>
        </p:nvSpPr>
        <p:spPr>
          <a:xfrm>
            <a:off x="3100908" y="6059160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95" name="Oval 61"/>
          <p:cNvSpPr/>
          <p:nvPr/>
        </p:nvSpPr>
        <p:spPr>
          <a:xfrm>
            <a:off x="3645232" y="6423624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96" name="Oval 61"/>
          <p:cNvSpPr/>
          <p:nvPr/>
        </p:nvSpPr>
        <p:spPr>
          <a:xfrm>
            <a:off x="6649432" y="3689399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97" name="Oval 61"/>
          <p:cNvSpPr/>
          <p:nvPr/>
        </p:nvSpPr>
        <p:spPr>
          <a:xfrm>
            <a:off x="6563922" y="3737124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98" name="Oval 61"/>
          <p:cNvSpPr/>
          <p:nvPr/>
        </p:nvSpPr>
        <p:spPr>
          <a:xfrm>
            <a:off x="6468257" y="2680124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99" name="Oval 61"/>
          <p:cNvSpPr/>
          <p:nvPr/>
        </p:nvSpPr>
        <p:spPr>
          <a:xfrm>
            <a:off x="7543406" y="2325664"/>
            <a:ext cx="156197" cy="139447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00" name="Oval 61"/>
          <p:cNvSpPr/>
          <p:nvPr/>
        </p:nvSpPr>
        <p:spPr>
          <a:xfrm>
            <a:off x="7537146" y="3259691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01" name="Oval 61"/>
          <p:cNvSpPr/>
          <p:nvPr/>
        </p:nvSpPr>
        <p:spPr>
          <a:xfrm>
            <a:off x="7651015" y="3234304"/>
            <a:ext cx="156197" cy="139447"/>
          </a:xfrm>
          <a:prstGeom prst="ellipse">
            <a:avLst/>
          </a:prstGeom>
          <a:solidFill>
            <a:srgbClr val="70C6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02" name="Oval 61"/>
          <p:cNvSpPr/>
          <p:nvPr/>
        </p:nvSpPr>
        <p:spPr>
          <a:xfrm>
            <a:off x="3058980" y="3962175"/>
            <a:ext cx="156197" cy="13944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03" name="Rectangle 24"/>
          <p:cNvSpPr/>
          <p:nvPr/>
        </p:nvSpPr>
        <p:spPr>
          <a:xfrm>
            <a:off x="1681872" y="3780137"/>
            <a:ext cx="184853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 smtClean="0"/>
              <a:t>Климатическое и экологическое прогнозирование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2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ru-RU" altLang="ru-RU" sz="1800"/>
          </a:p>
        </p:txBody>
      </p:sp>
      <p:sp>
        <p:nvSpPr>
          <p:cNvPr id="6148" name="AutoShape 6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ru-RU" altLang="ru-RU" sz="1800"/>
          </a:p>
        </p:txBody>
      </p:sp>
      <p:sp>
        <p:nvSpPr>
          <p:cNvPr id="6149" name="AutoShape 8" descr="data:image/png;base64,iVBORw0KGgoAAAANSUhEUgAAARsAAACyCAMAAABFl5uBAAAArlBMVEX///9pqrAjHyAkICFpqbEAAAD//v9QTk+XlpYdGBkIAACzsrMhHR4QCQtgpawiHyAWEhNiYGHz9PRco6vm8PHy8vK71tlyrrVcpKrE295XVljx9/f4+/ux0NR4eHne3t7R4+U1Mza/v7+Hub/d6uyjyM3IyMjb29yHhoY8Ojt8s7qTv8RCQULM4OLT09Sfn6FzcnOsrK2Pj5EtKixRUVR0dHWIiYgKAAhoZ2lfXV/p7PyeAAAamUlEQVR4nO1dC2OiOBBWIFYUCC0qdX22PmrVPqx32+7//2OXSTJJgFC1W6u7venW3UWU8DHvmSSVyu9TTf7db427g9lkOWX/bqWe51XT5WQ16zxMe/1PuMwfRwKXfuthtkqjJGJU9VJAopdG1SqDBw4liTeZdaa90w71FDQdMFgirwqMAr/VaAWHe8A5njwIGCXecjY+8Vi/knrdlcdYRRIAA5R04b0WQ4X9iD/inSj5LsLV70wSDYxBXsTFp4VYaeyiBzi+Gv/1EPU71cjL37/AhktVZRrlsfH4G6sknbVOOvRjUms1AdaoDRILNMAfXKoq4+vc8aoHH+tFTBCX3ZPewbFovGSy5IGprvRWEb/lal58hFHqRjm+SsZweAYfiqLB32a5+t1lwm1PInljGeWBqaKtqlQGUfa9aAZHe1FV2K6/S7Q6aYRmOZmJQ4OoWtQ6yVS8ucrpnCU/OuNHGTre6q9B5yGNqlqCkDl6Sws6qfzIMstVCZejnrDtgE60+iska8qkybhRdmMTaYw7UTWLDlMnHXijxmDIvCG19EzLGtM7f7xJZ2o3p3IZOEv50Fs51gGx6wE0tco4I1WS11oKG9A76cMJ7+sTqONFWprkK6MUJWKWGO9wxhnIdwYmOJ4nDk4idYDR9Z/MOa1lUrWRh9aaGSyPa2mDRfCdieEietfi6NT8Pi8SGrlWvPD5Uyfvp2g2qKZoaXqTrE2KZviGAZkXjcXBpQWbP5DYTRecO40NilUN5CqjjxPFUhpaJWpdA8g/F5uHKCo6vlqmZMKGUzfyDJWjGMcwSzKkYj5khpkENrM/Tu2MzQSNjXW8pbqnadVgER6PCx2S6tOF91fjgYMSP4HNKp2e4P4+TD0+6v60s/ISW3AgMJjo85dGOgfkR2DDVa/w9lB5TyODwwQ2nUh4RX8GtdJoMhb/7I9n1cSSrgEbjB4ynJaxzoqhZpECDHXL0svzDXOFEv1NZ048yRBVVcA8HaRRJKKpLD7JQH9oFYlMqHKOgfppVeZIwVBxZtJ+D+LVStg/hd07e3POVSvcoqcD5uksLcoWi8of9P3MRN4CcEjVd415pt0zfMJeIoQM/GsJvnAvx5Vzx6YGXg0KRxTNeuIgZCkmBdlipxhmeHANn7iOlquZDiSn3W5ntlpWr5X1Ui6Oh9ikIhlvMOE5EgNhkAj+8GShYKasTqU1E/ZIKVP2mxoGeFBdDcYlPktPHe+oGEwGEpWJZKPVmTPOIEGOx4crA2Y+6n4nTbKRt6GP97yv3jV+A2KDGlvEsGcKTw3kIocNe55VI8krEoCmyunkvmLnNVaJ9IZQLXXQmkXpGXvKg6Rgi7hynZhjfqhG5tvJYZ4bA6/HuA9SP+gfYSABmvxswRlkKwSGWklm5nldSJEKBaococNoCtU/IY61TNUGkD5HqeraSnLI7kuTPfoDXqSKqrOPuSXAPAMPDVPr2rzQ+BPu5NNpXJaSEOyetbG92bUqp3zwOffR0vfM4Lx6juD0yrlGDnqZyX+3Pi3h2zOu4lWj84sf+mk5Ljhu7rse99Ie5N3PTeGsSuVJi5V3HN8191jOrjqTL0Xa2KaaCb0/i2qZTKmRGjsXGl97GDGrbiMrQDml8zk0Q5cAuPPc2KYnYxwFUDnvROknpzBBuYA7KS6anF2jhYj2uAucXLMfe/cRxy6dfraqhK+DagVgc34SlaVWa/rQHawmqcc717wq8hTXN8dKfPNqhZFmPRPql9xvvzXtzCYeT06J2sIxcyzMK1eV9vOhSWptdpWi02t1ZmkikndHrWBPjcrFuVBX9FN56aqjYqZa7u/ewypKjh0Hts4Omp42Suz2J4Np2Qi/YRu12WPFDZW3evh+KFgp1/IqvF9v0v0fnkwtTUIjHI1octrWodHLenPSATCPNCntlUiqp2voHD2TMPznVFeXlJZGTrzGsBqfYlCPb43YcfyLU1xbU9fef680s3eCTvLHXyR23NNjk+7KTFSzJZjj0+MP4jsMGtctxebxqV6v314deSBde9Ym2xf6lUnK9htDhjJsqFOGTXNNXsMwJPFL+6hDWdqQyclV9bOTEu/Q1Tp0GDAu/7Vi078EtgIKXm/ujjiUcWKWt0uw+cquvA2hFMBxHOpSKzbrkJ3BzoFXn4yON5Tlbm3jfWlPVT0EXFzOO1aZGjaAqQA6UEn+zdFYupWUNTsa2HxpRaQeulygKABgweax4fATHH6CSxtPxxrJrKSVjznFMFOX/8v70tgB+Mblf+zYDGMXsKEcG5eJ3f2RGKev0+c8SQHtDekSJnczGgzgdfXFgQPwjcN/qA2b/o0vcXME91ByJHUs/T6PT1RezTrjVuvU090ZNgIau3/TJhwWxjeukClKmscZyAomUCbVyeDBSCrVcnmtry0xoi7md27Hhsp3AT3qNI4Tj/aSKJ11z6vfhetiV967FRv2Luga6khsjsM3404Wl3MoQks75ZT4N1duIITKRSeIzE8xzJOQ5BumUVyr73fp82hC/QT0uHFDT9JRL7InCWwEZ9iwaRJup6hU1zT+9yjDaA1mq2XqXTNKrjkl1XS5GjBzJTXzCYSsHuqYweoXX8QQMPC3mdQFr8cJGlS3ZlVNNuReDvg5y/I+4eMSs1NcxXJrZcPmLgykZwxnkSO5xbqYW9UIyQlB3OU5xVRT8G+EtnVK4vA5z3txpRSQn8cZBS8vFCYoGLPJVEf9VxLwjYPhpj1/M7ogsR8EgU+2t0cZQ031O5fSSToaeMyAnFOW95s/r7fuza/N0RJ/+VURiticYjIcyBQVUXiJTHHqt9tHtN27Ox+Xx7t4OfGYAYwz4HOqXHqrpPcIW5S+NqWlSPk3ZXbqK+jhnRZ0bqiSk/iC3IaLrJ/V9/sSKm8LhQ6kJJ2dpuDLcxSYFT0VNkY3sXL8qmLyRnXS+S2e6T/ebl6Gi+FTc77TktTumpvFcLh4uhUOLsbh/PczsBndbupsLC+b29Hebv4y6xJjI2S0nP3Wamr9x5cLQshrGMdx2CBkvbgtNyhXzbeYnctOjdmpNy8j9ItFtPTbuvjqdrglpIFjid82lrG0hwugTXuxYO9uhvNKP8rxDTTHJsvB73VOtZ/WJPQdB/MM7PZish0+Wk/u17ckDgSLUGaVgjBeVJ5C+emc77e4tNK/71jy9k/4fsgsixDECWISPxdSqG0GWkjIZkQg3UFZFNJKcnzDgOn8bgT1FL/6mECQ7psY0tqCzuO2EUCeijoOxo5OeP/mS0WczYmOmCvssz8+vIq/+f/LM6K1lzgMJCg4IEpp3HjOwVm7G70Gj6PKKAyHlUfCns8YJ6xWq5/VigQ366Am1YlNLhzk3zw/1kmAKDJXRub6nMDnB9y8TN0RjKEc4y/HLc36qcG4mEJFZo6LeBKf4fVIttvK8IZhY9TBvSgdfMIU0jqUYqkSCFfrVKDXnOpY4M3iYxX/o+qYU8BGnS1uGQqbpRnRphiM46jRUFUTDMjCjs0zmbvD8A3ngINdSrufka4ZEkqlzyYAofhsxQiz2YSfROVgXFk1oI5GRZbnTGwkO/KEoCt0iFOKDTAllmlcmXzHFybFjTcLNrekGVzEt+SyMhPLIzC7NP4dRBQ9N/igpfJA0VIvDg3Nh9UkVKDiyiye/JTkCEzqZfjGwZKeOIny77ZjUydCTlXQil8q84lO47KITZPMn8Ntm/xi7o1Ya0PHk7XKb3DOkEiNSpFztSUWsmBW9UdgPqRIIaPJf2s0naxMYcVOaWr+Hys2twTlFJlYX0jKWVasEJsmWVw11pUJ9MquCp3WlX6v1ZoyOsyUbwhCIfndRStFhQpxmA3QdBnrwRtaR30eQcpgQ0Wxk3MZKnErNiM/0PyCBWRlG+SViZn64dg8kfnVZtT215UlQyZjsltjWDUi5RooOrAIfhcHKN3KMvmQf1LjCULDcs6Ji0PH4i5QoKWGWrDBep2DIuKWYPMrViUagUwA1h4v5grOztQnyGsbBBEcjXboV/Silf3ew2CVJtG1OSsoLV7yHbqIlSDxcfsNf/3r7dd9QHx5q5l2h3tfCpGQP+bz3f94e7u4jxu+yvnl6gwj4iMZhs2qb5oErZOQT5/c/GBjiUOJrFBUTvisPzIcgi5+Bqm/WiwqQpr6rc5qGYmlbTLx5kEzdZrE8NfgsjcboVzazR8cHTfT7TAnChoQkNiti0inP9pckICntWheF1cuf0j6FRim38I3/W1g6mCH/OJBXW20YA6PsuMgVe81GfQeYD2tqGqZZndYOjQwJApGMzSBWJO8dL/FVIUUrhNfmH5q04Vbp1JFWOOpWDWhuDaZeiKasRiRuh5KqKWWXSG+zH9UAdOZRGIdNmNdcxVFHJTXkuU0DBEaOc+K+YSxeY/tIEAVDBx/nzs7RG+wLH8TOxSlzobNFgHg0UjDLETMCbqmgH4QljFO9M6sXobNIcmbta/SUWxIxcfxuM505YFvox28Rq72JrBx836xQXGgXShawOaWUEd5kI5/n/FKZGOT1GhhWQGndOU+wCY5ZKUV6DLTQZRj6U7sZ6K759jBETIk8+475kSd0vxNrDWxRRc/x5S6Sp8xWTbBGb1S7erQoKxX8J2pvFH6cIgPuAgp154Cn5316SvG9MIPhtdGnq9FfQpNTBk2eEJBptpME1N8UDQIczfyHEvHmLsOZS0YZcsZVqPlYcnQ/r2PLijICrHnajTdodPKHd91/ilwmZJOc5m+cRXj5fimBiKFBpN9Ph7mPntLBN/wwN8J80wryb6JQDXhyBzCNiOidCPEuDe7zt80HKWJi4NXNV9+QjnfUBl25vnmZ6jVPHUL2Yh2rLxv9uG8HUBKbeB8ZOICu1eOi/DkC/qjQAvUF9CsVzQzqIv56EttuFTkRX3zw5ew8TEVdd/aV44YdSixZw2XhSYBWKR7141ZaBgrm8M4dXeH2drX9+40ChKI9fC876cpDtAqFmOGK5lRFZYw2BZS+W++q0Sa0hKFM8nwDVc0H1vc/T5Qbh/DZncP/aujUhOOExZOF/VwCbYdG/BbqLxkDhsVrvNXy8d/xhh6wiVeN1b1kV3QBVZyHMPhg5MUfSIjY2E0d3aYtYlIY/FfJy482HqoUhaluhixK9pwrmuFDWRPKn4rfHjzKgWaRyVFdcdpllk+6mPiBDSSiRvxpIL7XQWpOyJ9IRhiEBfeF33pcvzlMkWl95zD5qnhKNfOsWh6ntqRrAW6/od1jJ0I1/CDMuYy4+sdwjxz4sreRKfMsOTOxyibnW+xarI+JXK9JdjoIDuPDfhamAxiNrro+M4bOmdEy6yquWOLXm74cGo2MG/EjW5p/IZ0S1Dc4d7XhfdlPVyMv9y/oVLqctg8xzqNxLRZvfDhx4ayBPBsXOttj1U8FVkWnd5/AQFuwmUEx7j4edf5zYZ2+O3YYFqqHBsHE6MFu/iP7yi+YdgUmwE5Nvi+E7hWFcAXytU7sQHheqrdSXQ93nWPSIvYMAxuiXIz6CUUZRYRExTlHewUlWCX+36uULaF/M0/vnJu2I8Fm5EqKXO+Caymo4/rzGa9vdZgCYtZ7h+HL2KXarO4DzYYIwM2RRFE/4aW23AVhjsWvnER+nJslLJm47W7HEuxBrOphBkwcmn9/c3WQiaq6N5842pwrNhg+vAdbDCStvINCrhL7dgIZETWuASbFdinSU0r4YdJJNetFkul7aedhUxJGdmXb7BEWYIN+sWluthV7qZN3ziYvbJjQxXfUMe3YzOIzDWQeoMos7TsZF/DBdjoWtNe2MgSJvBFcU0FI9Yszd9QncUo8o18StyGW3WxynCU6uLKNNFKpbWKsvvaQJ1hX75RWS3GqLtnF7yEqmRUZsNVLrnU98ObK/g3b7E0UvQdO6WrOWXYtCJcbm26KqzJtv+KYEI/YMiw278R+kZG0WX+jawHl2OjXJgcNsMYcQfmCl8KHxbYSNtBg619kH3ZOtGaXGc2F+Aqev8ywwbn3bolk3py9BIqlx18r8L7oodWxkvlMQNCkI8ZQpm24lJrSZiIsiEy3vvDba1yeyjxlW8OyOIoP5dbcn9nPLVp6MaAknhKWej3clt2G868dKlw4NXiiaLrKRLulmBUUW8WqVYTg20O6Uefy0q4cHJ2z/TiHRTIN05YOF310DrlutjFmKhgp+YEywjcDP4qfJi3vTtY+7MEFUidarGgyVye3iHRVZtgwoHrCHK347Mi1kRsXgslIpApio7/O/6NPCOf2yIqrcckPCjOHR8q0wEvuTKEQZPCgkmed/jigz6mbvnz3jnr9o5QZaYcS+JNzYOBlGlJbksb+Tw2/XvViAm/rwW2/OGrUJTxb1kmrmbuWahTXAcvsPDDV+EJe+A7HZw+wUAPAC0ytZAprjNoWd4PZaYoU4wvdBOSZZ4rlGiknWRfHwSlwxwXtxtIDp8WxIJHF9vXqBtsd4njljeHutKBKWgE7fuV+sUUG/ks2GAThdC3BejviIp0qVVXKypMuvtI9m9OMEnBHzfZNd3r0kfHjTsYea7H3ut39A1F6Io2vDKKsQmDm828/wReuWqLfHdJglVGqHIbdOyrjttuoDP7jBOK7lyWuAuivLfC8Mx4yv5lMWoU0BmFuoZUKPI310cCdUbpV4K6id8xqg9RptSQfCxn/BzrnAkUUosPY2SqvDnRjrTFSi9ilRV0bIYG8zeyylzAZtPQKYyCA9NUyW2eNHjHu4EcjkEcmppil86+U8tuiTTiHBsa+LmaU3/YMGtkV26ge20LE3VvVdMVqKOiyFVEvhhdpGKPSbvhGM3WTsMU8Ss/UPIPc4TfXZFgZmzDdp1puemm0b5TEvvbQHtrENzG4po1gfOchk6mo+051s2MTm6EGyKiDwEOtbqSqlZoyftVeDpdhhxAQQBSJR741Vq2mAgXYof0TzU2eucs9kXjSXJAUPXUQEdVeDkBGSohmr+RAEIJ43TJGkoQSR0BeLzE5jj8y+aAiDjcnqOoiJVO0EyD0MYbKZfzdSy/V+RUdi0Og3M2BRC4lPNKrHK99+psMDNB6n7BrnG4Hj41b5/+vW9wu5Hprrjaqr4tMf6QXtbZycN1A42M7FdkzpnF6sU8TpeNNJYa8+JVWHCZ/gsaN/8+3W4W64aP2RHK9fyurgY+Dzq3y0gnEhuJ7r/GdRP9OenoQJQYhzBvKZBjyXgS9VC1lonBBn7YYCfzQrlYT0FaIVsVpRKL2S1wpnWFl6stTvKQCb4AxhL7+LVSYnc2w/QTsZ6UDhRaE12c2dtu/YqpyCZJvtEzCKStzSiOq9DI+Mj0pDyisqUoERZTwnvaXdnob+tNkLVLTPC7aBfxWsIx2rEiQU2Wfr2qgqYT6Zrecm8np+36VOWMzCG4UkBcouOsWqVOlEbBm8SBU62JuKFyi3IdU23C7T37P4lOYFG0oPg0hFjFF7sVBt/rPDJ2dNa7axzSmv5ItA6VyRPtvFKaj4zWvvKjkWWkLLKoI1aRq93OYkOfNZ4SdBlKlF11pkJfJD/2WjVn5em9sMxtm71k/M6nCnRLAnxCDt4yVXLj5jqdR36ANyeVlFQE1PW3w5hilsJ1LKm7OMBwrESmmKr40TBcAVxLyMXH5sbuXivDTHULRaa14tDFKOaBrzocUSgwG+GCXc+MRvSCuMoHREideDsaEYpW3JpRjh1M29l6aCU4zwSjGINjpKjT8H7PRXMmMm3en2S2jz94wYXRmgSo6KRGVv6pU5hX2SSBKYToCZJ1W0Tq4o6CkBQNVewYAVlpn5iYBajVjNbKAXnbdykLmNgLKXVPR+WmCjqA6n7IwgHQLlS0VslbD2JyUXhQj1ucewFnC3BiKAzUINykfKIDualb7iKE9V2Qyh24xws5RxJeZPUcBhNuD1n0jm/jk61PfaxVqf0Ck44d0TUFt8wggnnHb7bApb0gMtsgZl7SmLzJGSKE30N4aU93vG1vNG3f8VKaa8KdSUqlYgf+3dYPXRgmuxaO9+ElTNq3zzHz+Xw/gKCTuXTEt85X53S3iAk/Fc4koZ5Fvmj4hP4s1QlXJr03mv586IPX54OhBG+UXDYPXhkmt+Tq7y1Y/Nh8+bW+iWNn/WvRfH+xz/68/rYO4nh9WTdZ62r9z+1nLYP2uBn+s2a43F88P8311rt70yzJCFRWompnt0XLl9Igs7ul55lBZn9y5ntlHZsySyhl9kVt8TzOOSymeSqaXqsSXjYmn8KG8F+4kvzZUS3jEpsr1z3wJcPPcJvUr6R+qqHRilhmd85vC7qvpanK2mgJ6iRiR8kDtwf/+2gQydXZVH9JR1r2r11n//wIdo2NOJMojxig4bx0kiUQz4t6vHs2wRzxQ4L7fZxkCcQzozHsMopAqGWVIKP+nd0bSUzlYLKvpXb3rXr/IwO0iiTb9FK1sPEx92H9Y6gGXo40UhNchoEZ8LNYRf0MSG7qYfSeeNrvq1VWp9038Ryok+gGycSA4yE5zdK050I1XrIyOrF1nNmHqfXfW/v0U6NL3azEQAeBd9h6Sn8bTROjDdBI5Yyj/+MH2KdVZ4+1SKXeh+sPfxFNdWZ9pXxiHouafPRNaYqbmemaeCsR3g4WIL6vs9xKRVCeKJFaSU/wlKM6E+qlXIRUCM4VMfjKeOD78k0FNtIxdyGQK8IYXnJlPPi+KfZOpLVLV2QsMjNBJkn65ftDnw1NtVMse09MEw4NXx+YGfI3EOiT3kCqFVgHWqRHdTwFNv2wlTX/TtJdyDry5FsYLL+3Tq5UcPlwwEal1ae8LPG9o6uKCD4xY6ESXbIQ+n1NlaCHa2wDNJKAqdghRScFe8vBd6zVdFOslivD1boWhkv3MPWSKPnaHaPPg/qDRKgcVQ+WPXBGWQ+KNsm3zJn2xAZwCpulyPEYCxDA+l0n2SDvDKi18iLdiSNL5YYvOIjMcOu7UWuG5SvIDQrSjDID1fwtOy6Ei9dDEVINgtoxXvHU1zcVKpMm2N0vhQzaMHh+59sKlaK+58kOf93/xrH5P2da6XeWCV9qyUiaiqaL716H4NTrrmDTQB2YC2wOmpD2N1Oru0qV8vXUhqXfPTRXpNgEth1nHtD/oblBNfny0O0MZrPJZHKSHdk/lf4D5Km09hoaV4YAAAAASUVORK5CYII="/>
          <p:cNvSpPr>
            <a:spLocks noChangeAspect="1" noChangeArrowheads="1"/>
          </p:cNvSpPr>
          <p:nvPr/>
        </p:nvSpPr>
        <p:spPr bwMode="auto">
          <a:xfrm>
            <a:off x="155575" y="-1858963"/>
            <a:ext cx="6172200" cy="387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ru-RU" altLang="ru-RU" sz="1800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7572"/>
            <a:ext cx="16224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1" descr="Аккон заказ проектов 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32" y="537309"/>
            <a:ext cx="1155062" cy="181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Левая фигурная скобка 14"/>
          <p:cNvSpPr/>
          <p:nvPr/>
        </p:nvSpPr>
        <p:spPr>
          <a:xfrm>
            <a:off x="1763713" y="984250"/>
            <a:ext cx="46037" cy="142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2978150" y="976313"/>
            <a:ext cx="46038" cy="142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6156" name="Picture 12" descr="Коростеле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6762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Сороки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6762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апли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6762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6"/>
          <p:cNvSpPr/>
          <p:nvPr/>
        </p:nvSpPr>
        <p:spPr>
          <a:xfrm>
            <a:off x="5346557" y="1743075"/>
            <a:ext cx="285750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" name="Стрелка вправо 16"/>
          <p:cNvSpPr/>
          <p:nvPr/>
        </p:nvSpPr>
        <p:spPr>
          <a:xfrm>
            <a:off x="5364163" y="692150"/>
            <a:ext cx="285750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34531"/>
            <a:ext cx="1435100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16"/>
          <p:cNvSpPr/>
          <p:nvPr/>
        </p:nvSpPr>
        <p:spPr>
          <a:xfrm>
            <a:off x="3203575" y="981075"/>
            <a:ext cx="285750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619250" y="44450"/>
            <a:ext cx="17267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100" i="1" dirty="0">
                <a:latin typeface="Times New Roman" panose="02020603050405020304" pitchFamily="18" charset="0"/>
              </a:rPr>
              <a:t>Проекты от ООО </a:t>
            </a:r>
            <a:r>
              <a:rPr lang="ru-RU" altLang="ru-RU" sz="1100" i="1" dirty="0" smtClean="0">
                <a:latin typeface="Times New Roman" panose="02020603050405020304" pitchFamily="18" charset="0"/>
              </a:rPr>
              <a:t>АКОН</a:t>
            </a:r>
            <a:br>
              <a:rPr lang="ru-RU" altLang="ru-RU" sz="1100" i="1" dirty="0" smtClean="0">
                <a:latin typeface="Times New Roman" panose="02020603050405020304" pitchFamily="18" charset="0"/>
              </a:rPr>
            </a:br>
            <a:r>
              <a:rPr lang="ru-RU" altLang="ru-RU" sz="1100" i="1" dirty="0" smtClean="0">
                <a:latin typeface="Times New Roman" panose="02020603050405020304" pitchFamily="18" charset="0"/>
              </a:rPr>
              <a:t>и лаборатории ЦП</a:t>
            </a:r>
            <a:endParaRPr lang="ru-RU" altLang="ru-RU" sz="1100" i="1" dirty="0">
              <a:latin typeface="Times New Roman" panose="02020603050405020304" pitchFamily="18" charset="0"/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3924300" y="6921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3924300" y="1557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3924300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3924300" y="69215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3492500" y="0"/>
            <a:ext cx="24384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100" dirty="0"/>
              <a:t>          </a:t>
            </a:r>
            <a:r>
              <a:rPr lang="ru-RU" altLang="ru-RU" sz="1100" i="1" dirty="0"/>
              <a:t>Проект «Метеостанция»</a:t>
            </a:r>
          </a:p>
          <a:p>
            <a:r>
              <a:rPr lang="ru-RU" altLang="ru-RU" sz="1100" i="1" dirty="0"/>
              <a:t>разбит на три курсовые работы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851275" y="404813"/>
            <a:ext cx="390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№1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3851275" y="1268413"/>
            <a:ext cx="390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№2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3851275" y="2205038"/>
            <a:ext cx="390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№3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5995988" y="-25832"/>
            <a:ext cx="14750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100" dirty="0"/>
              <a:t> </a:t>
            </a:r>
            <a:r>
              <a:rPr lang="ru-RU" altLang="ru-RU" sz="1100" i="1" dirty="0">
                <a:latin typeface="Times New Roman" panose="02020603050405020304" pitchFamily="18" charset="0"/>
              </a:rPr>
              <a:t>Структурная схема </a:t>
            </a:r>
          </a:p>
          <a:p>
            <a:r>
              <a:rPr lang="ru-RU" altLang="ru-RU" sz="1100" i="1" dirty="0">
                <a:latin typeface="Times New Roman" panose="02020603050405020304" pitchFamily="18" charset="0"/>
              </a:rPr>
              <a:t>изделия курсовой №1</a:t>
            </a:r>
          </a:p>
        </p:txBody>
      </p:sp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639581"/>
            <a:ext cx="16240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0" name="Рисунок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631518"/>
            <a:ext cx="1476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6067425" y="1271156"/>
            <a:ext cx="14750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100" dirty="0"/>
              <a:t> </a:t>
            </a:r>
            <a:r>
              <a:rPr lang="ru-RU" altLang="ru-RU" sz="1100" i="1" dirty="0">
                <a:latin typeface="Times New Roman" panose="02020603050405020304" pitchFamily="18" charset="0"/>
              </a:rPr>
              <a:t>Структурная схема </a:t>
            </a:r>
          </a:p>
          <a:p>
            <a:r>
              <a:rPr lang="ru-RU" altLang="ru-RU" sz="1100" i="1" dirty="0">
                <a:latin typeface="Times New Roman" panose="02020603050405020304" pitchFamily="18" charset="0"/>
              </a:rPr>
              <a:t>изделия курсовой №2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6067425" y="2279218"/>
            <a:ext cx="14750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100" dirty="0"/>
              <a:t> </a:t>
            </a:r>
            <a:r>
              <a:rPr lang="ru-RU" altLang="ru-RU" sz="1100" i="1" dirty="0">
                <a:latin typeface="Times New Roman" panose="02020603050405020304" pitchFamily="18" charset="0"/>
              </a:rPr>
              <a:t>Структурная схема </a:t>
            </a:r>
          </a:p>
          <a:p>
            <a:r>
              <a:rPr lang="ru-RU" altLang="ru-RU" sz="1100" i="1" dirty="0">
                <a:latin typeface="Times New Roman" panose="02020603050405020304" pitchFamily="18" charset="0"/>
              </a:rPr>
              <a:t>изделия курсовой №3</a:t>
            </a:r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5995988" y="47193"/>
            <a:ext cx="1655762" cy="3455988"/>
          </a:xfrm>
          <a:custGeom>
            <a:avLst/>
            <a:gdLst>
              <a:gd name="T0" fmla="*/ 0 w 1043"/>
              <a:gd name="T1" fmla="*/ 2132 h 2177"/>
              <a:gd name="T2" fmla="*/ 0 w 1043"/>
              <a:gd name="T3" fmla="*/ 0 h 2177"/>
              <a:gd name="T4" fmla="*/ 1043 w 1043"/>
              <a:gd name="T5" fmla="*/ 0 h 2177"/>
              <a:gd name="T6" fmla="*/ 1043 w 1043"/>
              <a:gd name="T7" fmla="*/ 2177 h 2177"/>
              <a:gd name="T8" fmla="*/ 0 w 1043"/>
              <a:gd name="T9" fmla="*/ 2177 h 2177"/>
              <a:gd name="T10" fmla="*/ 0 w 1043"/>
              <a:gd name="T11" fmla="*/ 2086 h 2177"/>
              <a:gd name="T12" fmla="*/ 0 w 1043"/>
              <a:gd name="T13" fmla="*/ 2177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3" h="2177">
                <a:moveTo>
                  <a:pt x="0" y="2132"/>
                </a:moveTo>
                <a:lnTo>
                  <a:pt x="0" y="0"/>
                </a:lnTo>
                <a:lnTo>
                  <a:pt x="1043" y="0"/>
                </a:lnTo>
                <a:lnTo>
                  <a:pt x="1043" y="2177"/>
                </a:lnTo>
                <a:lnTo>
                  <a:pt x="0" y="2177"/>
                </a:lnTo>
                <a:lnTo>
                  <a:pt x="0" y="2086"/>
                </a:lnTo>
                <a:lnTo>
                  <a:pt x="0" y="217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Стрелка вправо 16"/>
          <p:cNvSpPr/>
          <p:nvPr/>
        </p:nvSpPr>
        <p:spPr>
          <a:xfrm>
            <a:off x="7154453" y="4231880"/>
            <a:ext cx="285750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6194" name="Picture 50" descr="Структурная схема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5" y="4964796"/>
            <a:ext cx="2545278" cy="179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Стрелка вправо 16"/>
          <p:cNvSpPr/>
          <p:nvPr/>
        </p:nvSpPr>
        <p:spPr>
          <a:xfrm rot="10800000">
            <a:off x="4427537" y="3319211"/>
            <a:ext cx="1342051" cy="152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46" name="Picture 4" descr="https://pp.vk.me/c636626/v636626684/30241/8BF74_DNEw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12998" r="19896" b="20178"/>
          <a:stretch/>
        </p:blipFill>
        <p:spPr bwMode="auto">
          <a:xfrm>
            <a:off x="59293" y="2593975"/>
            <a:ext cx="4213464" cy="19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трелка вправо 16"/>
          <p:cNvSpPr/>
          <p:nvPr/>
        </p:nvSpPr>
        <p:spPr>
          <a:xfrm rot="5400000">
            <a:off x="1368594" y="4680695"/>
            <a:ext cx="301776" cy="131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6195" name="Picture 51" descr="Электрическая схема-3 новая рамк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07" y="4290618"/>
            <a:ext cx="3520324" cy="24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Стрелка вправо 16"/>
          <p:cNvSpPr/>
          <p:nvPr/>
        </p:nvSpPr>
        <p:spPr>
          <a:xfrm>
            <a:off x="2740070" y="5627165"/>
            <a:ext cx="285750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7809" b="25733"/>
          <a:stretch/>
        </p:blipFill>
        <p:spPr>
          <a:xfrm>
            <a:off x="6083542" y="3793862"/>
            <a:ext cx="1038751" cy="1405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3" b="3948"/>
          <a:stretch/>
        </p:blipFill>
        <p:spPr>
          <a:xfrm>
            <a:off x="7472363" y="3676935"/>
            <a:ext cx="1596372" cy="1595591"/>
          </a:xfrm>
          <a:prstGeom prst="rect">
            <a:avLst/>
          </a:prstGeom>
        </p:spPr>
      </p:pic>
      <p:sp>
        <p:nvSpPr>
          <p:cNvPr id="54" name="Стрелка вправо 16"/>
          <p:cNvSpPr/>
          <p:nvPr/>
        </p:nvSpPr>
        <p:spPr>
          <a:xfrm rot="5400000">
            <a:off x="7827330" y="5380761"/>
            <a:ext cx="301776" cy="131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463642" y="2333544"/>
            <a:ext cx="33514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i="1" dirty="0" err="1" smtClean="0"/>
              <a:t>Тимбилдинг+мозговой</a:t>
            </a:r>
            <a:r>
              <a:rPr lang="ru-RU" altLang="ru-RU" sz="1100" i="1" dirty="0" smtClean="0"/>
              <a:t> штурм</a:t>
            </a:r>
            <a:endParaRPr lang="ru-RU" altLang="ru-RU" sz="1100" i="1" dirty="0">
              <a:latin typeface="Times New Roman" panose="02020603050405020304" pitchFamily="18" charset="0"/>
            </a:endParaRPr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-20016" y="4703186"/>
            <a:ext cx="16050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i="1" dirty="0" smtClean="0"/>
              <a:t>Общая структура</a:t>
            </a:r>
            <a:endParaRPr lang="ru-RU" altLang="ru-RU" sz="1100" i="1" dirty="0">
              <a:latin typeface="Times New Roman" panose="02020603050405020304" pitchFamily="18" charset="0"/>
            </a:endParaRP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622827" y="4072024"/>
            <a:ext cx="16050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i="1" dirty="0" smtClean="0"/>
              <a:t>Эл. схема</a:t>
            </a:r>
            <a:endParaRPr lang="ru-RU" altLang="ru-RU" sz="1100" i="1" dirty="0">
              <a:latin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220939" y="3576206"/>
            <a:ext cx="7273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i="1" dirty="0" smtClean="0"/>
              <a:t>Пайка</a:t>
            </a:r>
            <a:endParaRPr lang="ru-RU" altLang="ru-RU" sz="1100" i="1" dirty="0">
              <a:latin typeface="Times New Roman" panose="02020603050405020304" pitchFamily="18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7966075" y="3444379"/>
            <a:ext cx="7273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i="1" dirty="0" smtClean="0"/>
              <a:t>Сборка</a:t>
            </a:r>
            <a:endParaRPr lang="ru-RU" altLang="ru-RU" sz="1100" i="1" dirty="0">
              <a:latin typeface="Times New Roman" panose="02020603050405020304" pitchFamily="18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33530" y="5390432"/>
            <a:ext cx="8564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i="1" dirty="0" smtClean="0"/>
              <a:t>Продукт</a:t>
            </a:r>
            <a:endParaRPr lang="ru-RU" altLang="ru-RU" sz="1100" i="1" dirty="0">
              <a:latin typeface="Times New Roman" panose="02020603050405020304" pitchFamily="18" charset="0"/>
            </a:endParaRPr>
          </a:p>
        </p:txBody>
      </p:sp>
      <p:sp>
        <p:nvSpPr>
          <p:cNvPr id="53" name="Стрелка вправо 16"/>
          <p:cNvSpPr/>
          <p:nvPr/>
        </p:nvSpPr>
        <p:spPr>
          <a:xfrm>
            <a:off x="5359538" y="2667668"/>
            <a:ext cx="285750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5705" y="5652042"/>
            <a:ext cx="1673608" cy="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5</a:t>
            </a:fld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613776" y="6519866"/>
            <a:ext cx="517525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6" y="289313"/>
            <a:ext cx="1737041" cy="112760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928901" y="1369713"/>
            <a:ext cx="0" cy="482453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906" y="3536971"/>
            <a:ext cx="28969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● </a:t>
            </a:r>
            <a:r>
              <a:rPr lang="ru-RU" sz="1400" dirty="0" smtClean="0"/>
              <a:t>1 директор, 2 зав секторами, 1 лаборант.</a:t>
            </a:r>
          </a:p>
          <a:p>
            <a:r>
              <a:rPr lang="ru-RU" sz="1400" dirty="0" smtClean="0"/>
              <a:t>● </a:t>
            </a:r>
            <a:r>
              <a:rPr lang="ru-RU" sz="1400" dirty="0"/>
              <a:t>7 </a:t>
            </a:r>
            <a:r>
              <a:rPr lang="ru-RU" sz="1400" dirty="0" smtClean="0"/>
              <a:t>кабинетов.</a:t>
            </a:r>
          </a:p>
          <a:p>
            <a:r>
              <a:rPr lang="ru-RU" sz="1400" dirty="0" smtClean="0"/>
              <a:t>●32 студента на 27.03.04 и 15.04.04</a:t>
            </a:r>
          </a:p>
          <a:p>
            <a:r>
              <a:rPr lang="ru-RU" sz="1400" dirty="0" smtClean="0"/>
              <a:t>● Средний балл ЕГЭ на 27.03.04 и 15.03.04 – 57 б.</a:t>
            </a:r>
          </a:p>
          <a:p>
            <a:r>
              <a:rPr lang="ru-RU" sz="1400" dirty="0"/>
              <a:t>● </a:t>
            </a:r>
            <a:r>
              <a:rPr lang="ru-RU" sz="1400" dirty="0" smtClean="0"/>
              <a:t>Задача</a:t>
            </a:r>
            <a:r>
              <a:rPr lang="ru-RU" sz="1400" dirty="0"/>
              <a:t>: реанимация проектной </a:t>
            </a:r>
            <a:r>
              <a:rPr lang="ru-RU" sz="1400" dirty="0" smtClean="0"/>
              <a:t>работы.</a:t>
            </a:r>
            <a:endParaRPr lang="ru-RU" sz="1400" dirty="0"/>
          </a:p>
          <a:p>
            <a:r>
              <a:rPr lang="ru-RU" sz="1400" dirty="0"/>
              <a:t>● </a:t>
            </a:r>
            <a:r>
              <a:rPr lang="ru-RU" sz="1400" dirty="0" smtClean="0"/>
              <a:t>Цель</a:t>
            </a:r>
            <a:r>
              <a:rPr lang="ru-RU" sz="1400" dirty="0"/>
              <a:t>: получить продукты и </a:t>
            </a:r>
            <a:r>
              <a:rPr lang="ru-RU" sz="1400" dirty="0" smtClean="0"/>
              <a:t>статьи </a:t>
            </a:r>
            <a:r>
              <a:rPr lang="ru-RU" sz="1400" dirty="0"/>
              <a:t>силами </a:t>
            </a:r>
            <a:r>
              <a:rPr lang="ru-RU" sz="1400" dirty="0" smtClean="0"/>
              <a:t>студентов.</a:t>
            </a:r>
            <a:endParaRPr lang="ru-RU" sz="1400" dirty="0"/>
          </a:p>
          <a:p>
            <a:r>
              <a:rPr lang="ru-RU" sz="1400" dirty="0"/>
              <a:t>● </a:t>
            </a:r>
            <a:r>
              <a:rPr lang="ru-RU" sz="1400" dirty="0" smtClean="0"/>
              <a:t>Вызов</a:t>
            </a:r>
            <a:r>
              <a:rPr lang="ru-RU" sz="1400" dirty="0"/>
              <a:t>: не потерять </a:t>
            </a:r>
            <a:br>
              <a:rPr lang="ru-RU" sz="1400" dirty="0"/>
            </a:br>
            <a:r>
              <a:rPr lang="ru-RU" sz="1400" dirty="0"/>
              <a:t>интерес </a:t>
            </a:r>
            <a:r>
              <a:rPr lang="ru-RU" sz="1400" dirty="0" smtClean="0"/>
              <a:t>студентов.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863" y="1369713"/>
            <a:ext cx="175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2016 декабрь</a:t>
            </a:r>
            <a:endParaRPr lang="ru-RU" sz="1400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629858" y="2753781"/>
            <a:ext cx="1692076" cy="4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dirty="0" smtClean="0"/>
              <a:t>ВУЗ</a:t>
            </a:r>
            <a:endParaRPr lang="ru-RU" sz="1800" kern="0" dirty="0"/>
          </a:p>
        </p:txBody>
      </p:sp>
      <p:sp>
        <p:nvSpPr>
          <p:cNvPr id="18" name="TextBox 17"/>
          <p:cNvSpPr txBox="1"/>
          <p:nvPr/>
        </p:nvSpPr>
        <p:spPr>
          <a:xfrm>
            <a:off x="43355" y="3062191"/>
            <a:ext cx="286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Центр междисциплинарного</a:t>
            </a:r>
          </a:p>
          <a:p>
            <a:pPr algn="ctr"/>
            <a:r>
              <a:rPr lang="ru-RU" sz="1400" dirty="0" smtClean="0"/>
              <a:t>инжиниринга</a:t>
            </a:r>
          </a:p>
        </p:txBody>
      </p:sp>
      <p:sp>
        <p:nvSpPr>
          <p:cNvPr id="19" name="Заголовок 3"/>
          <p:cNvSpPr txBox="1">
            <a:spLocks/>
          </p:cNvSpPr>
          <p:nvPr/>
        </p:nvSpPr>
        <p:spPr bwMode="auto">
          <a:xfrm>
            <a:off x="3189083" y="2662268"/>
            <a:ext cx="2878317" cy="3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dirty="0"/>
              <a:t>Центр </a:t>
            </a:r>
            <a:r>
              <a:rPr lang="ru-RU" sz="1800" dirty="0" smtClean="0"/>
              <a:t>Превосходства</a:t>
            </a:r>
            <a:endParaRPr lang="ru-RU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2963677" y="2916298"/>
            <a:ext cx="3326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Центр междисциплинарного</a:t>
            </a:r>
          </a:p>
          <a:p>
            <a:pPr algn="ctr"/>
            <a:r>
              <a:rPr lang="ru-RU" sz="1400" dirty="0" smtClean="0"/>
              <a:t>Инжиниринга</a:t>
            </a:r>
          </a:p>
          <a:p>
            <a:pPr algn="ctr"/>
            <a:r>
              <a:rPr lang="ru-RU" sz="1400" dirty="0" smtClean="0"/>
              <a:t>Базовая кафедра на ООО «</a:t>
            </a:r>
            <a:r>
              <a:rPr lang="ru-RU" sz="1400" dirty="0" err="1" smtClean="0"/>
              <a:t>Инвентос</a:t>
            </a:r>
            <a:r>
              <a:rPr lang="ru-RU" sz="1400" dirty="0" smtClean="0"/>
              <a:t>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7292" y="3578010"/>
            <a:ext cx="3397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● 12 человек: 2 завлаба, 1 инженер,</a:t>
            </a:r>
          </a:p>
          <a:p>
            <a:r>
              <a:rPr lang="ru-RU" sz="1400" dirty="0" smtClean="0"/>
              <a:t>9 преподавателей, 1 методист.</a:t>
            </a:r>
          </a:p>
          <a:p>
            <a:r>
              <a:rPr lang="ru-RU" sz="1400" dirty="0" smtClean="0"/>
              <a:t>● 13 оборудованных аудиторий</a:t>
            </a:r>
          </a:p>
          <a:p>
            <a:r>
              <a:rPr lang="ru-RU" sz="1400" dirty="0" smtClean="0"/>
              <a:t>● 1 ЮСНИШ: «Кибернетика».</a:t>
            </a:r>
          </a:p>
          <a:p>
            <a:r>
              <a:rPr lang="ru-RU" sz="1400" dirty="0" smtClean="0"/>
              <a:t>● 4 ОП и направления подготовки: 27.03.04, 27.04.04, 15.03.04, 15.04.04.</a:t>
            </a:r>
          </a:p>
          <a:p>
            <a:r>
              <a:rPr lang="ru-RU" sz="1400" dirty="0" smtClean="0"/>
              <a:t>● 4 ДОП.</a:t>
            </a:r>
          </a:p>
          <a:p>
            <a:r>
              <a:rPr lang="ru-RU" sz="1400" dirty="0" smtClean="0"/>
              <a:t>● 40+ запущенных проектов полного жизненного цикла</a:t>
            </a:r>
          </a:p>
          <a:p>
            <a:r>
              <a:rPr lang="ru-RU" sz="1400" dirty="0" smtClean="0"/>
              <a:t>●Проведено более 20 л/р с прикладными результатами по</a:t>
            </a:r>
            <a:r>
              <a:rPr lang="en-US" sz="1400" dirty="0" smtClean="0"/>
              <a:t> short</a:t>
            </a:r>
            <a:r>
              <a:rPr lang="ru-RU" sz="1400" dirty="0" smtClean="0"/>
              <a:t>-</a:t>
            </a:r>
            <a:r>
              <a:rPr lang="en-US" sz="1400" dirty="0" smtClean="0"/>
              <a:t>trek</a:t>
            </a:r>
            <a:r>
              <a:rPr lang="ru-RU" sz="1400" dirty="0" smtClean="0"/>
              <a:t> от предприятий.</a:t>
            </a:r>
          </a:p>
          <a:p>
            <a:r>
              <a:rPr lang="ru-RU" sz="1400" dirty="0" smtClean="0"/>
              <a:t>● 3 эксперта и площадки </a:t>
            </a:r>
            <a:r>
              <a:rPr lang="en-US" sz="1400" dirty="0" err="1" smtClean="0"/>
              <a:t>Worldskills</a:t>
            </a:r>
            <a:r>
              <a:rPr lang="ru-RU" sz="1400" dirty="0"/>
              <a:t>.</a:t>
            </a: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4873" y="1746747"/>
            <a:ext cx="2936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● </a:t>
            </a:r>
            <a:r>
              <a:rPr lang="ru-RU" sz="1400" dirty="0" smtClean="0"/>
              <a:t>Закрыты 2 крупных завода.</a:t>
            </a:r>
          </a:p>
          <a:p>
            <a:r>
              <a:rPr lang="ru-RU" sz="1400" dirty="0" smtClean="0"/>
              <a:t>● Приборостроительный кластер не работает.</a:t>
            </a:r>
          </a:p>
          <a:p>
            <a:r>
              <a:rPr lang="ru-RU" sz="1400" dirty="0" smtClean="0"/>
              <a:t>● Предприятия с вузом не взаимодействуют.</a:t>
            </a:r>
            <a:endParaRPr lang="ru-RU" sz="1400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 bwMode="auto">
          <a:xfrm>
            <a:off x="677265" y="1463423"/>
            <a:ext cx="1692076" cy="4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dirty="0" smtClean="0"/>
              <a:t>Регион</a:t>
            </a:r>
            <a:endParaRPr lang="ru-RU" sz="1800" kern="0" dirty="0"/>
          </a:p>
        </p:txBody>
      </p:sp>
      <p:sp>
        <p:nvSpPr>
          <p:cNvPr id="27" name="TextBox 26"/>
          <p:cNvSpPr txBox="1"/>
          <p:nvPr/>
        </p:nvSpPr>
        <p:spPr>
          <a:xfrm>
            <a:off x="2981779" y="734394"/>
            <a:ext cx="33677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● </a:t>
            </a:r>
            <a:r>
              <a:rPr lang="ru-RU" sz="1400" dirty="0" smtClean="0"/>
              <a:t>Создан </a:t>
            </a:r>
            <a:r>
              <a:rPr lang="en-US" sz="1400" dirty="0" smtClean="0"/>
              <a:t>IT</a:t>
            </a:r>
            <a:r>
              <a:rPr lang="ru-RU" sz="1400" dirty="0" smtClean="0"/>
              <a:t>-кластер во главе с ООО «</a:t>
            </a:r>
            <a:r>
              <a:rPr lang="ru-RU" sz="1400" dirty="0" err="1" smtClean="0"/>
              <a:t>Инвентос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● Запущены хоздоговорные работы с 4 предприятиями.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●Более 10 предприятий предоставили письма с направлениями проектов студентов.</a:t>
            </a:r>
          </a:p>
          <a:p>
            <a:r>
              <a:rPr lang="ru-RU" sz="1400" dirty="0" smtClean="0"/>
              <a:t>● Проведено анкетирование предприятий. </a:t>
            </a:r>
            <a:endParaRPr lang="ru-RU" sz="1400" dirty="0"/>
          </a:p>
        </p:txBody>
      </p:sp>
      <p:sp>
        <p:nvSpPr>
          <p:cNvPr id="28" name="Заголовок 3"/>
          <p:cNvSpPr txBox="1">
            <a:spLocks/>
          </p:cNvSpPr>
          <p:nvPr/>
        </p:nvSpPr>
        <p:spPr bwMode="auto">
          <a:xfrm>
            <a:off x="3555732" y="509748"/>
            <a:ext cx="1692076" cy="33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dirty="0" smtClean="0"/>
              <a:t>Регион</a:t>
            </a:r>
            <a:endParaRPr lang="ru-RU" sz="1800" kern="0" dirty="0"/>
          </a:p>
        </p:txBody>
      </p:sp>
      <p:sp>
        <p:nvSpPr>
          <p:cNvPr id="29" name="TextBox 28"/>
          <p:cNvSpPr txBox="1"/>
          <p:nvPr/>
        </p:nvSpPr>
        <p:spPr>
          <a:xfrm>
            <a:off x="3526031" y="272455"/>
            <a:ext cx="175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2017 октябрь</a:t>
            </a:r>
            <a:endParaRPr lang="ru-RU" sz="14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335596" y="1355311"/>
            <a:ext cx="0" cy="482453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9774" y="1369713"/>
            <a:ext cx="175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2018 октябрь</a:t>
            </a:r>
            <a:endParaRPr lang="ru-RU" sz="1400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 bwMode="auto">
          <a:xfrm>
            <a:off x="6915862" y="1595038"/>
            <a:ext cx="1692076" cy="33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dirty="0" smtClean="0"/>
              <a:t>Регион</a:t>
            </a:r>
            <a:endParaRPr lang="ru-RU" sz="1800" kern="0" dirty="0"/>
          </a:p>
        </p:txBody>
      </p:sp>
      <p:sp>
        <p:nvSpPr>
          <p:cNvPr id="33" name="TextBox 32"/>
          <p:cNvSpPr txBox="1"/>
          <p:nvPr/>
        </p:nvSpPr>
        <p:spPr>
          <a:xfrm>
            <a:off x="6466677" y="1845840"/>
            <a:ext cx="2697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● </a:t>
            </a:r>
            <a:r>
              <a:rPr lang="ru-RU" sz="1400" dirty="0" smtClean="0"/>
              <a:t>Студенты на л/р выполняют хоздоговорные работы предприятий.</a:t>
            </a:r>
          </a:p>
          <a:p>
            <a:r>
              <a:rPr lang="ru-RU" sz="1400" dirty="0" smtClean="0"/>
              <a:t>● Все студенты проходят практики в РСО.  </a:t>
            </a:r>
          </a:p>
          <a:p>
            <a:r>
              <a:rPr lang="ru-RU" sz="1400" dirty="0" smtClean="0"/>
              <a:t>● Все курсовые работы студентов по заказу предприятий.</a:t>
            </a:r>
            <a:endParaRPr lang="ru-RU" sz="1400" dirty="0"/>
          </a:p>
        </p:txBody>
      </p:sp>
      <p:sp>
        <p:nvSpPr>
          <p:cNvPr id="35" name="Заголовок 3"/>
          <p:cNvSpPr txBox="1">
            <a:spLocks/>
          </p:cNvSpPr>
          <p:nvPr/>
        </p:nvSpPr>
        <p:spPr bwMode="auto">
          <a:xfrm>
            <a:off x="6341641" y="3536971"/>
            <a:ext cx="2878317" cy="3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dirty="0"/>
              <a:t>Центр </a:t>
            </a:r>
            <a:r>
              <a:rPr lang="ru-RU" sz="1800" dirty="0" smtClean="0"/>
              <a:t>Превосходства</a:t>
            </a:r>
            <a:endParaRPr lang="ru-RU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6440715" y="3764037"/>
            <a:ext cx="27532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● 18 человек: 2 завлаба, 3 инженера,</a:t>
            </a:r>
          </a:p>
          <a:p>
            <a:r>
              <a:rPr lang="ru-RU" sz="1400" dirty="0" smtClean="0"/>
              <a:t>12 преподавателей, 1 методист.</a:t>
            </a:r>
          </a:p>
          <a:p>
            <a:r>
              <a:rPr lang="ru-RU" sz="1400" dirty="0" smtClean="0"/>
              <a:t>● 20 оборудованных аудиторий</a:t>
            </a:r>
          </a:p>
          <a:p>
            <a:r>
              <a:rPr lang="ru-RU" sz="1400" dirty="0" smtClean="0"/>
              <a:t>● 2 базовые кафедры.</a:t>
            </a:r>
          </a:p>
          <a:p>
            <a:r>
              <a:rPr lang="ru-RU" sz="1400" dirty="0" smtClean="0"/>
              <a:t>● 4 ОП и направлений подготовки.</a:t>
            </a:r>
          </a:p>
          <a:p>
            <a:r>
              <a:rPr lang="ru-RU" sz="1400" dirty="0" smtClean="0"/>
              <a:t>●на всех дисциплинах минимум 2 л/р с прикладными результатами по</a:t>
            </a:r>
            <a:r>
              <a:rPr lang="en-US" sz="1400" dirty="0" smtClean="0"/>
              <a:t> short</a:t>
            </a:r>
            <a:r>
              <a:rPr lang="ru-RU" sz="1400" dirty="0" smtClean="0"/>
              <a:t>-</a:t>
            </a:r>
            <a:r>
              <a:rPr lang="en-US" sz="1400" dirty="0" smtClean="0"/>
              <a:t>trek</a:t>
            </a:r>
            <a:r>
              <a:rPr lang="ru-RU" sz="1400" dirty="0" smtClean="0"/>
              <a:t> от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3691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2" y="257082"/>
            <a:ext cx="1671846" cy="1085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 работы РОП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1" y="2405452"/>
            <a:ext cx="1582982" cy="858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sz="1600" dirty="0"/>
              <a:t>База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0214" y="3505697"/>
            <a:ext cx="1221746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smtClean="0"/>
              <a:t>РОП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2" y="3721720"/>
            <a:ext cx="1510973" cy="115212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err="1" smtClean="0"/>
              <a:t>Образова</a:t>
            </a:r>
            <a:r>
              <a:rPr lang="ru-RU" dirty="0" smtClean="0"/>
              <a:t>-тельная программа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67310" y="2251567"/>
            <a:ext cx="1656184" cy="831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smtClean="0"/>
              <a:t>Курсовые и дипломные проекты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69500" y="5341900"/>
            <a:ext cx="1656184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smtClean="0"/>
              <a:t>Публикации и гранты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79512" y="1268760"/>
            <a:ext cx="1440160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smtClean="0"/>
              <a:t>Внедрения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59632" y="3721720"/>
            <a:ext cx="173058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83568" y="4261780"/>
            <a:ext cx="228568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9895" y="4801840"/>
            <a:ext cx="288032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6697" y="3352388"/>
            <a:ext cx="819813" cy="37365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ru-RU" dirty="0" smtClean="0"/>
              <a:t>Город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73990" y="3892449"/>
            <a:ext cx="1627862" cy="37365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ru-RU" dirty="0" smtClean="0"/>
              <a:t>Предприятия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-10343" y="4400004"/>
            <a:ext cx="3026246" cy="37365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ru-RU" dirty="0" smtClean="0"/>
              <a:t>ОГУ имени </a:t>
            </a:r>
            <a:r>
              <a:rPr lang="ru-RU" dirty="0" err="1" smtClean="0"/>
              <a:t>И.С.Тургенева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5" idx="3"/>
          </p:cNvCxnSpPr>
          <p:nvPr/>
        </p:nvCxnSpPr>
        <p:spPr>
          <a:xfrm>
            <a:off x="4211961" y="4261780"/>
            <a:ext cx="36063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364088" y="3252842"/>
            <a:ext cx="0" cy="4580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734630" y="5809952"/>
            <a:ext cx="222210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411760" y="5809952"/>
            <a:ext cx="675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425204" y="4801841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087656" y="5809952"/>
            <a:ext cx="1967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899592" y="2636912"/>
            <a:ext cx="0" cy="16248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23528" y="2636912"/>
            <a:ext cx="0" cy="18768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464647" y="2636912"/>
            <a:ext cx="14808" cy="10848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6876256" y="4010124"/>
            <a:ext cx="1656184" cy="508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smtClean="0"/>
              <a:t>Учебный план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6867310" y="3317854"/>
            <a:ext cx="1656184" cy="508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6876256" y="4725350"/>
            <a:ext cx="1656184" cy="508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smtClean="0"/>
              <a:t>ППС</a:t>
            </a:r>
            <a:endParaRPr lang="ru-RU" dirty="0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6444208" y="2667281"/>
            <a:ext cx="0" cy="23023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6444208" y="4969635"/>
            <a:ext cx="43324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6083573" y="2821221"/>
            <a:ext cx="36063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6460538" y="2667281"/>
            <a:ext cx="43324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6444208" y="3548083"/>
            <a:ext cx="43324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444208" y="4261780"/>
            <a:ext cx="43324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8523494" y="2667281"/>
            <a:ext cx="43324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8523494" y="3572123"/>
            <a:ext cx="43324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8523492" y="4260639"/>
            <a:ext cx="43324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8500606" y="4969635"/>
            <a:ext cx="43324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933848" y="1484784"/>
            <a:ext cx="0" cy="43251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>
            <a:off x="1619672" y="1484784"/>
            <a:ext cx="731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4" idx="0"/>
            <a:endCxn id="28" idx="2"/>
          </p:cNvCxnSpPr>
          <p:nvPr/>
        </p:nvCxnSpPr>
        <p:spPr>
          <a:xfrm flipV="1">
            <a:off x="7695402" y="3082997"/>
            <a:ext cx="0" cy="234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83" idx="0"/>
            <a:endCxn id="84" idx="2"/>
          </p:cNvCxnSpPr>
          <p:nvPr/>
        </p:nvCxnSpPr>
        <p:spPr>
          <a:xfrm flipH="1" flipV="1">
            <a:off x="7695402" y="3826392"/>
            <a:ext cx="8946" cy="1837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7731108" y="4490492"/>
            <a:ext cx="0" cy="234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endCxn id="141" idx="3"/>
          </p:cNvCxnSpPr>
          <p:nvPr/>
        </p:nvCxnSpPr>
        <p:spPr>
          <a:xfrm flipH="1">
            <a:off x="3607868" y="2027577"/>
            <a:ext cx="53488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>
            <a:off x="1951682" y="1696366"/>
            <a:ext cx="1656184" cy="662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ru-RU" dirty="0" smtClean="0"/>
              <a:t>Социальные проекты</a:t>
            </a:r>
            <a:endParaRPr lang="ru-RU" dirty="0"/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2538745" y="2358789"/>
            <a:ext cx="0" cy="13521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7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0" y="352176"/>
            <a:ext cx="1691681" cy="8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RsAAACyCAMAAABFl5uBAAAArlBMVEX///9pqrAjHyAkICFpqbEAAAD//v9QTk+XlpYdGBkIAACzsrMhHR4QCQtgpawiHyAWEhNiYGHz9PRco6vm8PHy8vK71tlyrrVcpKrE295XVljx9/f4+/ux0NR4eHne3t7R4+U1Mza/v7+Hub/d6uyjyM3IyMjb29yHhoY8Ojt8s7qTv8RCQULM4OLT09Sfn6FzcnOsrK2Pj5EtKixRUVR0dHWIiYgKAAhoZ2lfXV/p7PyeAAAamUlEQVR4nO1dC2OiOBBWIFYUCC0qdX22PmrVPqx32+7//2OXSTJJgFC1W6u7venW3UWU8DHvmSSVyu9TTf7db427g9lkOWX/bqWe51XT5WQ16zxMe/1PuMwfRwKXfuthtkqjJGJU9VJAopdG1SqDBw4liTeZdaa90w71FDQdMFgirwqMAr/VaAWHe8A5njwIGCXecjY+8Vi/knrdlcdYRRIAA5R04b0WQ4X9iD/inSj5LsLV70wSDYxBXsTFp4VYaeyiBzi+Gv/1EPU71cjL37/AhktVZRrlsfH4G6sknbVOOvRjUms1AdaoDRILNMAfXKoq4+vc8aoHH+tFTBCX3ZPewbFovGSy5IGprvRWEb/lal58hFHqRjm+SsZweAYfiqLB32a5+t1lwm1PInljGeWBqaKtqlQGUfa9aAZHe1FV2K6/S7Q6aYRmOZmJQ4OoWtQ6yVS8ucrpnCU/OuNHGTre6q9B5yGNqlqCkDl6Sws6qfzIMstVCZejnrDtgE60+iska8qkybhRdmMTaYw7UTWLDlMnHXijxmDIvCG19EzLGtM7f7xJZ2o3p3IZOEv50Fs51gGx6wE0tco4I1WS11oKG9A76cMJ7+sTqONFWprkK6MUJWKWGO9wxhnIdwYmOJ4nDk4idYDR9Z/MOa1lUrWRh9aaGSyPa2mDRfCdieEietfi6NT8Pi8SGrlWvPD5Uyfvp2g2qKZoaXqTrE2KZviGAZkXjcXBpQWbP5DYTRecO40NilUN5CqjjxPFUhpaJWpdA8g/F5uHKCo6vlqmZMKGUzfyDJWjGMcwSzKkYj5khpkENrM/Tu2MzQSNjXW8pbqnadVgER6PCx2S6tOF91fjgYMSP4HNKp2e4P4+TD0+6v60s/ISW3AgMJjo85dGOgfkR2DDVa/w9lB5TyODwwQ2nUh4RX8GtdJoMhb/7I9n1cSSrgEbjB4ynJaxzoqhZpECDHXL0svzDXOFEv1NZ048yRBVVcA8HaRRJKKpLD7JQH9oFYlMqHKOgfppVeZIwVBxZtJ+D+LVStg/hd07e3POVSvcoqcD5uksLcoWi8of9P3MRN4CcEjVd415pt0zfMJeIoQM/GsJvnAvx5Vzx6YGXg0KRxTNeuIgZCkmBdlipxhmeHANn7iOlquZDiSn3W5ntlpWr5X1Ui6Oh9ikIhlvMOE5EgNhkAj+8GShYKasTqU1E/ZIKVP2mxoGeFBdDcYlPktPHe+oGEwGEpWJZKPVmTPOIEGOx4crA2Y+6n4nTbKRt6GP97yv3jV+A2KDGlvEsGcKTw3kIocNe55VI8krEoCmyunkvmLnNVaJ9IZQLXXQmkXpGXvKg6Rgi7hynZhjfqhG5tvJYZ4bA6/HuA9SP+gfYSABmvxswRlkKwSGWklm5nldSJEKBaococNoCtU/IY61TNUGkD5HqeraSnLI7kuTPfoDXqSKqrOPuSXAPAMPDVPr2rzQ+BPu5NNpXJaSEOyetbG92bUqp3zwOffR0vfM4Lx6juD0yrlGDnqZyX+3Pi3h2zOu4lWj84sf+mk5Ljhu7rse99Ie5N3PTeGsSuVJi5V3HN8191jOrjqTL0Xa2KaaCb0/i2qZTKmRGjsXGl97GDGrbiMrQDml8zk0Q5cAuPPc2KYnYxwFUDnvROknpzBBuYA7KS6anF2jhYj2uAucXLMfe/cRxy6dfraqhK+DagVgc34SlaVWa/rQHawmqcc717wq8hTXN8dKfPNqhZFmPRPql9xvvzXtzCYeT06J2sIxcyzMK1eV9vOhSWptdpWi02t1ZmkikndHrWBPjcrFuVBX9FN56aqjYqZa7u/ewypKjh0Hts4Omp42Suz2J4Np2Qi/YRu12WPFDZW3evh+KFgp1/IqvF9v0v0fnkwtTUIjHI1octrWodHLenPSATCPNCntlUiqp2voHD2TMPznVFeXlJZGTrzGsBqfYlCPb43YcfyLU1xbU9fef680s3eCTvLHXyR23NNjk+7KTFSzJZjj0+MP4jsMGtctxebxqV6v314deSBde9Ym2xf6lUnK9htDhjJsqFOGTXNNXsMwJPFL+6hDWdqQyclV9bOTEu/Q1Tp0GDAu/7Vi078EtgIKXm/ujjiUcWKWt0uw+cquvA2hFMBxHOpSKzbrkJ3BzoFXn4yON5Tlbm3jfWlPVT0EXFzOO1aZGjaAqQA6UEn+zdFYupWUNTsa2HxpRaQeulygKABgweax4fATHH6CSxtPxxrJrKSVjznFMFOX/8v70tgB+Mblf+zYDGMXsKEcG5eJ3f2RGKev0+c8SQHtDekSJnczGgzgdfXFgQPwjcN/qA2b/o0vcXME91ByJHUs/T6PT1RezTrjVuvU090ZNgIau3/TJhwWxjeukClKmscZyAomUCbVyeDBSCrVcnmtry0xoi7md27Hhsp3AT3qNI4Tj/aSKJ11z6vfhetiV967FRv2Luga6khsjsM3404Wl3MoQks75ZT4N1duIITKRSeIzE8xzJOQ5BumUVyr73fp82hC/QT0uHFDT9JRL7InCWwEZ9iwaRJup6hU1zT+9yjDaA1mq2XqXTNKrjkl1XS5GjBzJTXzCYSsHuqYweoXX8QQMPC3mdQFr8cJGlS3ZlVNNuReDvg5y/I+4eMSs1NcxXJrZcPmLgykZwxnkSO5xbqYW9UIyQlB3OU5xVRT8G+EtnVK4vA5z3txpRSQn8cZBS8vFCYoGLPJVEf9VxLwjYPhpj1/M7ogsR8EgU+2t0cZQ031O5fSSToaeMyAnFOW95s/r7fuza/N0RJ/+VURiticYjIcyBQVUXiJTHHqt9tHtN27Ox+Xx7t4OfGYAYwz4HOqXHqrpPcIW5S+NqWlSPk3ZXbqK+jhnRZ0bqiSk/iC3IaLrJ/V9/sSKm8LhQ6kJJ2dpuDLcxSYFT0VNkY3sXL8qmLyRnXS+S2e6T/ebl6Gi+FTc77TktTumpvFcLh4uhUOLsbh/PczsBndbupsLC+b29Hebv4y6xJjI2S0nP3Wamr9x5cLQshrGMdx2CBkvbgtNyhXzbeYnctOjdmpNy8j9ItFtPTbuvjqdrglpIFjid82lrG0hwugTXuxYO9uhvNKP8rxDTTHJsvB73VOtZ/WJPQdB/MM7PZish0+Wk/u17ckDgSLUGaVgjBeVJ5C+emc77e4tNK/71jy9k/4fsgsixDECWISPxdSqG0GWkjIZkQg3UFZFNJKcnzDgOn8bgT1FL/6mECQ7psY0tqCzuO2EUCeijoOxo5OeP/mS0WczYmOmCvssz8+vIq/+f/LM6K1lzgMJCg4IEpp3HjOwVm7G70Gj6PKKAyHlUfCns8YJ6xWq5/VigQ366Am1YlNLhzk3zw/1kmAKDJXRub6nMDnB9y8TN0RjKEc4y/HLc36qcG4mEJFZo6LeBKf4fVIttvK8IZhY9TBvSgdfMIU0jqUYqkSCFfrVKDXnOpY4M3iYxX/o+qYU8BGnS1uGQqbpRnRphiM46jRUFUTDMjCjs0zmbvD8A3ngINdSrufka4ZEkqlzyYAofhsxQiz2YSfROVgXFk1oI5GRZbnTGwkO/KEoCt0iFOKDTAllmlcmXzHFybFjTcLNrekGVzEt+SyMhPLIzC7NP4dRBQ9N/igpfJA0VIvDg3Nh9UkVKDiyiye/JTkCEzqZfjGwZKeOIny77ZjUydCTlXQil8q84lO47KITZPMn8Ntm/xi7o1Ya0PHk7XKb3DOkEiNSpFztSUWsmBW9UdgPqRIIaPJf2s0naxMYcVOaWr+Hys2twTlFJlYX0jKWVasEJsmWVw11pUJ9MquCp3WlX6v1ZoyOsyUbwhCIfndRStFhQpxmA3QdBnrwRtaR30eQcpgQ0Wxk3MZKnErNiM/0PyCBWRlG+SViZn64dg8kfnVZtT215UlQyZjsltjWDUi5RooOrAIfhcHKN3KMvmQf1LjCULDcs6Ji0PH4i5QoKWGWrDBep2DIuKWYPMrViUagUwA1h4v5grOztQnyGsbBBEcjXboV/Silf3ew2CVJtG1OSsoLV7yHbqIlSDxcfsNf/3r7dd9QHx5q5l2h3tfCpGQP+bz3f94e7u4jxu+yvnl6gwj4iMZhs2qb5oErZOQT5/c/GBjiUOJrFBUTvisPzIcgi5+Bqm/WiwqQpr6rc5qGYmlbTLx5kEzdZrE8NfgsjcboVzazR8cHTfT7TAnChoQkNiti0inP9pckICntWheF1cuf0j6FRim38I3/W1g6mCH/OJBXW20YA6PsuMgVe81GfQeYD2tqGqZZndYOjQwJApGMzSBWJO8dL/FVIUUrhNfmH5q04Vbp1JFWOOpWDWhuDaZeiKasRiRuh5KqKWWXSG+zH9UAdOZRGIdNmNdcxVFHJTXkuU0DBEaOc+K+YSxeY/tIEAVDBx/nzs7RG+wLH8TOxSlzobNFgHg0UjDLETMCbqmgH4QljFO9M6sXobNIcmbta/SUWxIxcfxuM505YFvox28Rq72JrBx836xQXGgXShawOaWUEd5kI5/n/FKZGOT1GhhWQGndOU+wCY5ZKUV6DLTQZRj6U7sZ6K759jBETIk8+475kSd0vxNrDWxRRc/x5S6Sp8xWTbBGb1S7erQoKxX8J2pvFH6cIgPuAgp154Cn5316SvG9MIPhtdGnq9FfQpNTBk2eEJBptpME1N8UDQIczfyHEvHmLsOZS0YZcsZVqPlYcnQ/r2PLijICrHnajTdodPKHd91/ilwmZJOc5m+cRXj5fimBiKFBpN9Ph7mPntLBN/wwN8J80wryb6JQDXhyBzCNiOidCPEuDe7zt80HKWJi4NXNV9+QjnfUBl25vnmZ6jVPHUL2Yh2rLxv9uG8HUBKbeB8ZOICu1eOi/DkC/qjQAvUF9CsVzQzqIv56EttuFTkRX3zw5ew8TEVdd/aV44YdSixZw2XhSYBWKR7141ZaBgrm8M4dXeH2drX9+40ChKI9fC876cpDtAqFmOGK5lRFZYw2BZS+W++q0Sa0hKFM8nwDVc0H1vc/T5Qbh/DZncP/aujUhOOExZOF/VwCbYdG/BbqLxkDhsVrvNXy8d/xhh6wiVeN1b1kV3QBVZyHMPhg5MUfSIjY2E0d3aYtYlIY/FfJy482HqoUhaluhixK9pwrmuFDWRPKn4rfHjzKgWaRyVFdcdpllk+6mPiBDSSiRvxpIL7XQWpOyJ9IRhiEBfeF33pcvzlMkWl95zD5qnhKNfOsWh6ntqRrAW6/od1jJ0I1/CDMuYy4+sdwjxz4sreRKfMsOTOxyibnW+xarI+JXK9JdjoIDuPDfhamAxiNrro+M4bOmdEy6yquWOLXm74cGo2MG/EjW5p/IZ0S1Dc4d7XhfdlPVyMv9y/oVLqctg8xzqNxLRZvfDhx4ayBPBsXOttj1U8FVkWnd5/AQFuwmUEx7j4edf5zYZ2+O3YYFqqHBsHE6MFu/iP7yi+YdgUmwE5Nvi+E7hWFcAXytU7sQHheqrdSXQ93nWPSIvYMAxuiXIz6CUUZRYRExTlHewUlWCX+36uULaF/M0/vnJu2I8Fm5EqKXO+Caymo4/rzGa9vdZgCYtZ7h+HL2KXarO4DzYYIwM2RRFE/4aW23AVhjsWvnER+nJslLJm47W7HEuxBrOphBkwcmn9/c3WQiaq6N5842pwrNhg+vAdbDCStvINCrhL7dgIZETWuASbFdinSU0r4YdJJNetFkul7aedhUxJGdmXb7BEWYIN+sWluthV7qZN3ziYvbJjQxXfUMe3YzOIzDWQeoMos7TsZF/DBdjoWtNe2MgSJvBFcU0FI9Yszd9QncUo8o18StyGW3WxynCU6uLKNNFKpbWKsvvaQJ1hX75RWS3GqLtnF7yEqmRUZsNVLrnU98ObK/g3b7E0UvQdO6WrOWXYtCJcbm26KqzJtv+KYEI/YMiw278R+kZG0WX+jawHl2OjXJgcNsMYcQfmCl8KHxbYSNtBg619kH3ZOtGaXGc2F+Aqev8ywwbn3bolk3py9BIqlx18r8L7oodWxkvlMQNCkI8ZQpm24lJrSZiIsiEy3vvDba1yeyjxlW8OyOIoP5dbcn9nPLVp6MaAknhKWej3clt2G868dKlw4NXiiaLrKRLulmBUUW8WqVYTg20O6Uefy0q4cHJ2z/TiHRTIN05YOF310DrlutjFmKhgp+YEywjcDP4qfJi3vTtY+7MEFUidarGgyVye3iHRVZtgwoHrCHK347Mi1kRsXgslIpApio7/O/6NPCOf2yIqrcckPCjOHR8q0wEvuTKEQZPCgkmed/jigz6mbvnz3jnr9o5QZaYcS+JNzYOBlGlJbksb+Tw2/XvViAm/rwW2/OGrUJTxb1kmrmbuWahTXAcvsPDDV+EJe+A7HZw+wUAPAC0ytZAprjNoWd4PZaYoU4wvdBOSZZ4rlGiknWRfHwSlwxwXtxtIDp8WxIJHF9vXqBtsd4njljeHutKBKWgE7fuV+sUUG/ks2GAThdC3BejviIp0qVVXKypMuvtI9m9OMEnBHzfZNd3r0kfHjTsYea7H3ut39A1F6Io2vDKKsQmDm828/wReuWqLfHdJglVGqHIbdOyrjttuoDP7jBOK7lyWuAuivLfC8Mx4yv5lMWoU0BmFuoZUKPI310cCdUbpV4K6id8xqg9RptSQfCxn/BzrnAkUUosPY2SqvDnRjrTFSi9ilRV0bIYG8zeyylzAZtPQKYyCA9NUyW2eNHjHu4EcjkEcmppil86+U8tuiTTiHBsa+LmaU3/YMGtkV26ge20LE3VvVdMVqKOiyFVEvhhdpGKPSbvhGM3WTsMU8Ss/UPIPc4TfXZFgZmzDdp1puemm0b5TEvvbQHtrENzG4po1gfOchk6mo+051s2MTm6EGyKiDwEOtbqSqlZoyftVeDpdhhxAQQBSJR741Vq2mAgXYof0TzU2eucs9kXjSXJAUPXUQEdVeDkBGSohmr+RAEIJ43TJGkoQSR0BeLzE5jj8y+aAiDjcnqOoiJVO0EyD0MYbKZfzdSy/V+RUdi0Og3M2BRC4lPNKrHK99+psMDNB6n7BrnG4Hj41b5/+vW9wu5Hprrjaqr4tMf6QXtbZycN1A42M7FdkzpnF6sU8TpeNNJYa8+JVWHCZ/gsaN/8+3W4W64aP2RHK9fyurgY+Dzq3y0gnEhuJ7r/GdRP9OenoQJQYhzBvKZBjyXgS9VC1lonBBn7YYCfzQrlYT0FaIVsVpRKL2S1wpnWFl6stTvKQCb4AxhL7+LVSYnc2w/QTsZ6UDhRaE12c2dtu/YqpyCZJvtEzCKStzSiOq9DI+Mj0pDyisqUoERZTwnvaXdnob+tNkLVLTPC7aBfxWsIx2rEiQU2Wfr2qgqYT6Zrecm8np+36VOWMzCG4UkBcouOsWqVOlEbBm8SBU62JuKFyi3IdU23C7T37P4lOYFG0oPg0hFjFF7sVBt/rPDJ2dNa7axzSmv5ItA6VyRPtvFKaj4zWvvKjkWWkLLKoI1aRq93OYkOfNZ4SdBlKlF11pkJfJD/2WjVn5em9sMxtm71k/M6nCnRLAnxCDt4yVXLj5jqdR36ANyeVlFQE1PW3w5hilsJ1LKm7OMBwrESmmKr40TBcAVxLyMXH5sbuXivDTHULRaa14tDFKOaBrzocUSgwG+GCXc+MRvSCuMoHREideDsaEYpW3JpRjh1M29l6aCU4zwSjGINjpKjT8H7PRXMmMm3en2S2jz94wYXRmgSo6KRGVv6pU5hX2SSBKYToCZJ1W0Tq4o6CkBQNVewYAVlpn5iYBajVjNbKAXnbdykLmNgLKXVPR+WmCjqA6n7IwgHQLlS0VslbD2JyUXhQj1ucewFnC3BiKAzUINykfKIDualb7iKE9V2Qyh24xws5RxJeZPUcBhNuD1n0jm/jk61PfaxVqf0Ck44d0TUFt8wggnnHb7bApb0gMtsgZl7SmLzJGSKE30N4aU93vG1vNG3f8VKaa8KdSUqlYgf+3dYPXRgmuxaO9+ElTNq3zzHz+Xw/gKCTuXTEt85X53S3iAk/Fc4koZ5Fvmj4hP4s1QlXJr03mv586IPX54OhBG+UXDYPXhkmt+Tq7y1Y/Nh8+bW+iWNn/WvRfH+xz/68/rYO4nh9WTdZ62r9z+1nLYP2uBn+s2a43F88P8311rt70yzJCFRWompnt0XLl9Igs7ul55lBZn9y5ntlHZsySyhl9kVt8TzOOSymeSqaXqsSXjYmn8KG8F+4kvzZUS3jEpsr1z3wJcPPcJvUr6R+qqHRilhmd85vC7qvpanK2mgJ6iRiR8kDtwf/+2gQydXZVH9JR1r2r11n//wIdo2NOJMojxig4bx0kiUQz4t6vHs2wRzxQ4L7fZxkCcQzozHsMopAqGWVIKP+nd0bSUzlYLKvpXb3rXr/IwO0iiTb9FK1sPEx92H9Y6gGXo40UhNchoEZ8LNYRf0MSG7qYfSeeNrvq1VWp9038Ryok+gGycSA4yE5zdK050I1XrIyOrF1nNmHqfXfW/v0U6NL3azEQAeBd9h6Sn8bTROjDdBI5Yyj/+MH2KdVZ4+1SKXeh+sPfxFNdWZ9pXxiHouafPRNaYqbmemaeCsR3g4WIL6vs9xKRVCeKJFaSU/wlKM6E+qlXIRUCM4VMfjKeOD78k0FNtIxdyGQK8IYXnJlPPi+KfZOpLVLV2QsMjNBJkn65ftDnw1NtVMse09MEw4NXx+YGfI3EOiT3kCqFVgHWqRHdTwFNv2wlTX/TtJdyDry5FsYLL+3Tq5UcPlwwEal1ae8LPG9o6uKCD4xY6ESXbIQ+n1NlaCHa2wDNJKAqdghRScFe8vBd6zVdFOslivD1boWhkv3MPWSKPnaHaPPg/qDRKgcVQ+WPXBGWQ+KNsm3zJn2xAZwCpulyPEYCxDA+l0n2SDvDKi18iLdiSNL5YYvOIjMcOu7UWuG5SvIDQrSjDID1fwtOy6Ei9dDEVINgtoxXvHU1zcVKpMm2N0vhQzaMHh+59sKlaK+58kOf93/xrH5P2da6XeWCV9qyUiaiqaL716H4NTrrmDTQB2YC2wOmpD2N1Oru0qV8vXUhqXfPTRXpNgEth1nHtD/oblBNfny0O0MZrPJZHKSHdk/lf4D5Km09hoaV4YAAAAASUVORK5CYII="/>
          <p:cNvSpPr>
            <a:spLocks noChangeAspect="1" noChangeArrowheads="1"/>
          </p:cNvSpPr>
          <p:nvPr/>
        </p:nvSpPr>
        <p:spPr bwMode="auto">
          <a:xfrm>
            <a:off x="155575" y="-1858963"/>
            <a:ext cx="6172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61031"/>
            <a:ext cx="6813080" cy="646112"/>
          </a:xfrm>
        </p:spPr>
        <p:txBody>
          <a:bodyPr/>
          <a:lstStyle/>
          <a:p>
            <a:pPr algn="ctr"/>
            <a:r>
              <a:rPr lang="ru-RU" sz="2800" dirty="0" smtClean="0"/>
              <a:t>Интегрированный учебный план </a:t>
            </a:r>
            <a:r>
              <a:rPr lang="ru-RU" sz="2800" dirty="0" err="1" smtClean="0"/>
              <a:t>Бакалавриат</a:t>
            </a:r>
            <a:endParaRPr lang="ru-RU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9971" r="4611" b="7418"/>
          <a:stretch/>
        </p:blipFill>
        <p:spPr bwMode="auto">
          <a:xfrm>
            <a:off x="58740" y="1311246"/>
            <a:ext cx="9026520" cy="395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гнутая вправо стрелка 5"/>
          <p:cNvSpPr/>
          <p:nvPr/>
        </p:nvSpPr>
        <p:spPr>
          <a:xfrm>
            <a:off x="4427984" y="4437112"/>
            <a:ext cx="432048" cy="1293286"/>
          </a:xfrm>
          <a:prstGeom prst="curvedLeftArrow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131840" y="5380897"/>
            <a:ext cx="1296143" cy="544347"/>
          </a:xfrm>
          <a:prstGeom prst="wedgeRectCallou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Чемпионат </a:t>
            </a:r>
            <a:r>
              <a:rPr lang="en-US" sz="1600" dirty="0" err="1" smtClean="0">
                <a:solidFill>
                  <a:srgbClr val="FF0000"/>
                </a:solidFill>
              </a:rPr>
              <a:t>WorldSkills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6732240" y="4077072"/>
            <a:ext cx="432048" cy="2045898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469116" y="5805470"/>
            <a:ext cx="1296143" cy="467304"/>
          </a:xfrm>
          <a:prstGeom prst="wedgeRectCallou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Внедрение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АСУ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6732239" y="1556791"/>
            <a:ext cx="792089" cy="527680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457924" y="6395142"/>
            <a:ext cx="1296143" cy="438455"/>
          </a:xfrm>
          <a:prstGeom prst="wedgeRectCallou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TOEFL, IELTS</a:t>
            </a: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5017244" y="1916832"/>
            <a:ext cx="453876" cy="4531183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615310" y="6122969"/>
            <a:ext cx="1397742" cy="544347"/>
          </a:xfrm>
          <a:prstGeom prst="wedgeRectCallou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Командный </a:t>
            </a:r>
            <a:r>
              <a:rPr lang="ru-RU" sz="1600" dirty="0" err="1" smtClean="0">
                <a:solidFill>
                  <a:schemeClr val="tx1"/>
                </a:solidFill>
              </a:rPr>
              <a:t>квест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6291959" y="3827988"/>
            <a:ext cx="3088280" cy="561887"/>
          </a:xfrm>
          <a:prstGeom prst="ben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05995" y="2564791"/>
            <a:ext cx="1449164" cy="14412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468971" y="5653070"/>
            <a:ext cx="1495517" cy="544347"/>
          </a:xfrm>
          <a:prstGeom prst="wedgeRectCallout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Регистрация ПО для ЭВМ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>
            <a:off x="5356866" y="1261426"/>
            <a:ext cx="359721" cy="2247009"/>
          </a:xfrm>
          <a:prstGeom prst="bentArrow">
            <a:avLst/>
          </a:prstGeom>
          <a:gradFill flip="none" rotWithShape="0">
            <a:gsLst>
              <a:gs pos="0">
                <a:schemeClr val="accent2">
                  <a:lumMod val="40000"/>
                  <a:lumOff val="60000"/>
                </a:schemeClr>
              </a:gs>
              <a:gs pos="26000">
                <a:srgbClr val="FF99FF"/>
              </a:gs>
              <a:gs pos="100000">
                <a:srgbClr val="FF99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6966266" y="2901857"/>
            <a:ext cx="288032" cy="1908211"/>
          </a:xfrm>
          <a:prstGeom prst="bentArrow">
            <a:avLst/>
          </a:prstGeom>
          <a:gradFill flip="none" rotWithShape="0">
            <a:gsLst>
              <a:gs pos="0">
                <a:schemeClr val="accent2">
                  <a:lumMod val="40000"/>
                  <a:lumOff val="60000"/>
                </a:schemeClr>
              </a:gs>
              <a:gs pos="71000">
                <a:srgbClr val="FF99FF"/>
              </a:gs>
              <a:gs pos="100000">
                <a:srgbClr val="FF99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2120580" y="5265064"/>
            <a:ext cx="275302" cy="54040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1547664" y="5820209"/>
            <a:ext cx="1584176" cy="777143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 публикация  РИНЦ в год (на 1 студента)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5457923" y="5276525"/>
            <a:ext cx="1296143" cy="467304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Scopus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>
            <a:off x="6754067" y="5083755"/>
            <a:ext cx="194197" cy="451512"/>
          </a:xfrm>
          <a:prstGeom prst="curved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530476" y="5250325"/>
            <a:ext cx="275302" cy="54040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-42440" y="5805470"/>
            <a:ext cx="1584176" cy="935898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 продукт в семестр(на 1 студента в рамках к/п)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926522" y="2146800"/>
            <a:ext cx="359721" cy="1916009"/>
          </a:xfrm>
          <a:prstGeom prst="bentArrow">
            <a:avLst/>
          </a:prstGeom>
          <a:gradFill flip="none" rotWithShape="0">
            <a:gsLst>
              <a:gs pos="0">
                <a:schemeClr val="accent2">
                  <a:lumMod val="40000"/>
                  <a:lumOff val="60000"/>
                </a:schemeClr>
              </a:gs>
              <a:gs pos="26000">
                <a:srgbClr val="FF99FF"/>
              </a:gs>
              <a:gs pos="100000">
                <a:srgbClr val="FF99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ая выноска 19"/>
          <p:cNvSpPr/>
          <p:nvPr/>
        </p:nvSpPr>
        <p:spPr>
          <a:xfrm>
            <a:off x="5916109" y="5252857"/>
            <a:ext cx="1611063" cy="454479"/>
          </a:xfrm>
          <a:prstGeom prst="wedgeRectCallou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Регистрация ПО для ЭВМ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8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0" y="352176"/>
            <a:ext cx="1691681" cy="8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RsAAACyCAMAAABFl5uBAAAArlBMVEX///9pqrAjHyAkICFpqbEAAAD//v9QTk+XlpYdGBkIAACzsrMhHR4QCQtgpawiHyAWEhNiYGHz9PRco6vm8PHy8vK71tlyrrVcpKrE295XVljx9/f4+/ux0NR4eHne3t7R4+U1Mza/v7+Hub/d6uyjyM3IyMjb29yHhoY8Ojt8s7qTv8RCQULM4OLT09Sfn6FzcnOsrK2Pj5EtKixRUVR0dHWIiYgKAAhoZ2lfXV/p7PyeAAAamUlEQVR4nO1dC2OiOBBWIFYUCC0qdX22PmrVPqx32+7//2OXSTJJgFC1W6u7venW3UWU8DHvmSSVyu9TTf7db427g9lkOWX/bqWe51XT5WQ16zxMe/1PuMwfRwKXfuthtkqjJGJU9VJAopdG1SqDBw4liTeZdaa90w71FDQdMFgirwqMAr/VaAWHe8A5njwIGCXecjY+8Vi/knrdlcdYRRIAA5R04b0WQ4X9iD/inSj5LsLV70wSDYxBXsTFp4VYaeyiBzi+Gv/1EPU71cjL37/AhktVZRrlsfH4G6sknbVOOvRjUms1AdaoDRILNMAfXKoq4+vc8aoHH+tFTBCX3ZPewbFovGSy5IGprvRWEb/lal58hFHqRjm+SsZweAYfiqLB32a5+t1lwm1PInljGeWBqaKtqlQGUfa9aAZHe1FV2K6/S7Q6aYRmOZmJQ4OoWtQ6yVS8ucrpnCU/OuNHGTre6q9B5yGNqlqCkDl6Sws6qfzIMstVCZejnrDtgE60+iska8qkybhRdmMTaYw7UTWLDlMnHXijxmDIvCG19EzLGtM7f7xJZ2o3p3IZOEv50Fs51gGx6wE0tco4I1WS11oKG9A76cMJ7+sTqONFWprkK6MUJWKWGO9wxhnIdwYmOJ4nDk4idYDR9Z/MOa1lUrWRh9aaGSyPa2mDRfCdieEietfi6NT8Pi8SGrlWvPD5Uyfvp2g2qKZoaXqTrE2KZviGAZkXjcXBpQWbP5DYTRecO40NilUN5CqjjxPFUhpaJWpdA8g/F5uHKCo6vlqmZMKGUzfyDJWjGMcwSzKkYj5khpkENrM/Tu2MzQSNjXW8pbqnadVgER6PCx2S6tOF91fjgYMSP4HNKp2e4P4+TD0+6v60s/ISW3AgMJjo85dGOgfkR2DDVa/w9lB5TyODwwQ2nUh4RX8GtdJoMhb/7I9n1cSSrgEbjB4ynJaxzoqhZpECDHXL0svzDXOFEv1NZ048yRBVVcA8HaRRJKKpLD7JQH9oFYlMqHKOgfppVeZIwVBxZtJ+D+LVStg/hd07e3POVSvcoqcD5uksLcoWi8of9P3MRN4CcEjVd415pt0zfMJeIoQM/GsJvnAvx5Vzx6YGXg0KRxTNeuIgZCkmBdlipxhmeHANn7iOlquZDiSn3W5ntlpWr5X1Ui6Oh9ikIhlvMOE5EgNhkAj+8GShYKasTqU1E/ZIKVP2mxoGeFBdDcYlPktPHe+oGEwGEpWJZKPVmTPOIEGOx4crA2Y+6n4nTbKRt6GP97yv3jV+A2KDGlvEsGcKTw3kIocNe55VI8krEoCmyunkvmLnNVaJ9IZQLXXQmkXpGXvKg6Rgi7hynZhjfqhG5tvJYZ4bA6/HuA9SP+gfYSABmvxswRlkKwSGWklm5nldSJEKBaococNoCtU/IY61TNUGkD5HqeraSnLI7kuTPfoDXqSKqrOPuSXAPAMPDVPr2rzQ+BPu5NNpXJaSEOyetbG92bUqp3zwOffR0vfM4Lx6juD0yrlGDnqZyX+3Pi3h2zOu4lWj84sf+mk5Ljhu7rse99Ie5N3PTeGsSuVJi5V3HN8191jOrjqTL0Xa2KaaCb0/i2qZTKmRGjsXGl97GDGrbiMrQDml8zk0Q5cAuPPc2KYnYxwFUDnvROknpzBBuYA7KS6anF2jhYj2uAucXLMfe/cRxy6dfraqhK+DagVgc34SlaVWa/rQHawmqcc717wq8hTXN8dKfPNqhZFmPRPql9xvvzXtzCYeT06J2sIxcyzMK1eV9vOhSWptdpWi02t1ZmkikndHrWBPjcrFuVBX9FN56aqjYqZa7u/ewypKjh0Hts4Omp42Suz2J4Np2Qi/YRu12WPFDZW3evh+KFgp1/IqvF9v0v0fnkwtTUIjHI1octrWodHLenPSATCPNCntlUiqp2voHD2TMPznVFeXlJZGTrzGsBqfYlCPb43YcfyLU1xbU9fef680s3eCTvLHXyR23NNjk+7KTFSzJZjj0+MP4jsMGtctxebxqV6v314deSBde9Ym2xf6lUnK9htDhjJsqFOGTXNNXsMwJPFL+6hDWdqQyclV9bOTEu/Q1Tp0GDAu/7Vi078EtgIKXm/ujjiUcWKWt0uw+cquvA2hFMBxHOpSKzbrkJ3BzoFXn4yON5Tlbm3jfWlPVT0EXFzOO1aZGjaAqQA6UEn+zdFYupWUNTsa2HxpRaQeulygKABgweax4fATHH6CSxtPxxrJrKSVjznFMFOX/8v70tgB+Mblf+zYDGMXsKEcG5eJ3f2RGKev0+c8SQHtDekSJnczGgzgdfXFgQPwjcN/qA2b/o0vcXME91ByJHUs/T6PT1RezTrjVuvU090ZNgIau3/TJhwWxjeukClKmscZyAomUCbVyeDBSCrVcnmtry0xoi7md27Hhsp3AT3qNI4Tj/aSKJ11z6vfhetiV967FRv2Luga6khsjsM3404Wl3MoQks75ZT4N1duIITKRSeIzE8xzJOQ5BumUVyr73fp82hC/QT0uHFDT9JRL7InCWwEZ9iwaRJup6hU1zT+9yjDaA1mq2XqXTNKrjkl1XS5GjBzJTXzCYSsHuqYweoXX8QQMPC3mdQFr8cJGlS3ZlVNNuReDvg5y/I+4eMSs1NcxXJrZcPmLgykZwxnkSO5xbqYW9UIyQlB3OU5xVRT8G+EtnVK4vA5z3txpRSQn8cZBS8vFCYoGLPJVEf9VxLwjYPhpj1/M7ogsR8EgU+2t0cZQ031O5fSSToaeMyAnFOW95s/r7fuza/N0RJ/+VURiticYjIcyBQVUXiJTHHqt9tHtN27Ox+Xx7t4OfGYAYwz4HOqXHqrpPcIW5S+NqWlSPk3ZXbqK+jhnRZ0bqiSk/iC3IaLrJ/V9/sSKm8LhQ6kJJ2dpuDLcxSYFT0VNkY3sXL8qmLyRnXS+S2e6T/ebl6Gi+FTc77TktTumpvFcLh4uhUOLsbh/PczsBndbupsLC+b29Hebv4y6xJjI2S0nP3Wamr9x5cLQshrGMdx2CBkvbgtNyhXzbeYnctOjdmpNy8j9ItFtPTbuvjqdrglpIFjid82lrG0hwugTXuxYO9uhvNKP8rxDTTHJsvB73VOtZ/WJPQdB/MM7PZish0+Wk/u17ckDgSLUGaVgjBeVJ5C+emc77e4tNK/71jy9k/4fsgsixDECWISPxdSqG0GWkjIZkQg3UFZFNJKcnzDgOn8bgT1FL/6mECQ7psY0tqCzuO2EUCeijoOxo5OeP/mS0WczYmOmCvssz8+vIq/+f/LM6K1lzgMJCg4IEpp3HjOwVm7G70Gj6PKKAyHlUfCns8YJ6xWq5/VigQ366Am1YlNLhzk3zw/1kmAKDJXRub6nMDnB9y8TN0RjKEc4y/HLc36qcG4mEJFZo6LeBKf4fVIttvK8IZhY9TBvSgdfMIU0jqUYqkSCFfrVKDXnOpY4M3iYxX/o+qYU8BGnS1uGQqbpRnRphiM46jRUFUTDMjCjs0zmbvD8A3ngINdSrufka4ZEkqlzyYAofhsxQiz2YSfROVgXFk1oI5GRZbnTGwkO/KEoCt0iFOKDTAllmlcmXzHFybFjTcLNrekGVzEt+SyMhPLIzC7NP4dRBQ9N/igpfJA0VIvDg3Nh9UkVKDiyiye/JTkCEzqZfjGwZKeOIny77ZjUydCTlXQil8q84lO47KITZPMn8Ntm/xi7o1Ya0PHk7XKb3DOkEiNSpFztSUWsmBW9UdgPqRIIaPJf2s0naxMYcVOaWr+Hys2twTlFJlYX0jKWVasEJsmWVw11pUJ9MquCp3WlX6v1ZoyOsyUbwhCIfndRStFhQpxmA3QdBnrwRtaR30eQcpgQ0Wxk3MZKnErNiM/0PyCBWRlG+SViZn64dg8kfnVZtT215UlQyZjsltjWDUi5RooOrAIfhcHKN3KMvmQf1LjCULDcs6Ji0PH4i5QoKWGWrDBep2DIuKWYPMrViUagUwA1h4v5grOztQnyGsbBBEcjXboV/Silf3ew2CVJtG1OSsoLV7yHbqIlSDxcfsNf/3r7dd9QHx5q5l2h3tfCpGQP+bz3f94e7u4jxu+yvnl6gwj4iMZhs2qb5oErZOQT5/c/GBjiUOJrFBUTvisPzIcgi5+Bqm/WiwqQpr6rc5qGYmlbTLx5kEzdZrE8NfgsjcboVzazR8cHTfT7TAnChoQkNiti0inP9pckICntWheF1cuf0j6FRim38I3/W1g6mCH/OJBXW20YA6PsuMgVe81GfQeYD2tqGqZZndYOjQwJApGMzSBWJO8dL/FVIUUrhNfmH5q04Vbp1JFWOOpWDWhuDaZeiKasRiRuh5KqKWWXSG+zH9UAdOZRGIdNmNdcxVFHJTXkuU0DBEaOc+K+YSxeY/tIEAVDBx/nzs7RG+wLH8TOxSlzobNFgHg0UjDLETMCbqmgH4QljFO9M6sXobNIcmbta/SUWxIxcfxuM505YFvox28Rq72JrBx836xQXGgXShawOaWUEd5kI5/n/FKZGOT1GhhWQGndOU+wCY5ZKUV6DLTQZRj6U7sZ6K759jBETIk8+475kSd0vxNrDWxRRc/x5S6Sp8xWTbBGb1S7erQoKxX8J2pvFH6cIgPuAgp154Cn5316SvG9MIPhtdGnq9FfQpNTBk2eEJBptpME1N8UDQIczfyHEvHmLsOZS0YZcsZVqPlYcnQ/r2PLijICrHnajTdodPKHd91/ilwmZJOc5m+cRXj5fimBiKFBpN9Ph7mPntLBN/wwN8J80wryb6JQDXhyBzCNiOidCPEuDe7zt80HKWJi4NXNV9+QjnfUBl25vnmZ6jVPHUL2Yh2rLxv9uG8HUBKbeB8ZOICu1eOi/DkC/qjQAvUF9CsVzQzqIv56EttuFTkRX3zw5ew8TEVdd/aV44YdSixZw2XhSYBWKR7141ZaBgrm8M4dXeH2drX9+40ChKI9fC876cpDtAqFmOGK5lRFZYw2BZS+W++q0Sa0hKFM8nwDVc0H1vc/T5Qbh/DZncP/aujUhOOExZOF/VwCbYdG/BbqLxkDhsVrvNXy8d/xhh6wiVeN1b1kV3QBVZyHMPhg5MUfSIjY2E0d3aYtYlIY/FfJy482HqoUhaluhixK9pwrmuFDWRPKn4rfHjzKgWaRyVFdcdpllk+6mPiBDSSiRvxpIL7XQWpOyJ9IRhiEBfeF33pcvzlMkWl95zD5qnhKNfOsWh6ntqRrAW6/od1jJ0I1/CDMuYy4+sdwjxz4sreRKfMsOTOxyibnW+xarI+JXK9JdjoIDuPDfhamAxiNrro+M4bOmdEy6yquWOLXm74cGo2MG/EjW5p/IZ0S1Dc4d7XhfdlPVyMv9y/oVLqctg8xzqNxLRZvfDhx4ayBPBsXOttj1U8FVkWnd5/AQFuwmUEx7j4edf5zYZ2+O3YYFqqHBsHE6MFu/iP7yi+YdgUmwE5Nvi+E7hWFcAXytU7sQHheqrdSXQ93nWPSIvYMAxuiXIz6CUUZRYRExTlHewUlWCX+36uULaF/M0/vnJu2I8Fm5EqKXO+Caymo4/rzGa9vdZgCYtZ7h+HL2KXarO4DzYYIwM2RRFE/4aW23AVhjsWvnER+nJslLJm47W7HEuxBrOphBkwcmn9/c3WQiaq6N5842pwrNhg+vAdbDCStvINCrhL7dgIZETWuASbFdinSU0r4YdJJNetFkul7aedhUxJGdmXb7BEWYIN+sWluthV7qZN3ziYvbJjQxXfUMe3YzOIzDWQeoMos7TsZF/DBdjoWtNe2MgSJvBFcU0FI9Yszd9QncUo8o18StyGW3WxynCU6uLKNNFKpbWKsvvaQJ1hX75RWS3GqLtnF7yEqmRUZsNVLrnU98ObK/g3b7E0UvQdO6WrOWXYtCJcbm26KqzJtv+KYEI/YMiw278R+kZG0WX+jawHl2OjXJgcNsMYcQfmCl8KHxbYSNtBg619kH3ZOtGaXGc2F+Aqev8ywwbn3bolk3py9BIqlx18r8L7oodWxkvlMQNCkI8ZQpm24lJrSZiIsiEy3vvDba1yeyjxlW8OyOIoP5dbcn9nPLVp6MaAknhKWej3clt2G868dKlw4NXiiaLrKRLulmBUUW8WqVYTg20O6Uefy0q4cHJ2z/TiHRTIN05YOF310DrlutjFmKhgp+YEywjcDP4qfJi3vTtY+7MEFUidarGgyVye3iHRVZtgwoHrCHK347Mi1kRsXgslIpApio7/O/6NPCOf2yIqrcckPCjOHR8q0wEvuTKEQZPCgkmed/jigz6mbvnz3jnr9o5QZaYcS+JNzYOBlGlJbksb+Tw2/XvViAm/rwW2/OGrUJTxb1kmrmbuWahTXAcvsPDDV+EJe+A7HZw+wUAPAC0ytZAprjNoWd4PZaYoU4wvdBOSZZ4rlGiknWRfHwSlwxwXtxtIDp8WxIJHF9vXqBtsd4njljeHutKBKWgE7fuV+sUUG/ks2GAThdC3BejviIp0qVVXKypMuvtI9m9OMEnBHzfZNd3r0kfHjTsYea7H3ut39A1F6Io2vDKKsQmDm828/wReuWqLfHdJglVGqHIbdOyrjttuoDP7jBOK7lyWuAuivLfC8Mx4yv5lMWoU0BmFuoZUKPI310cCdUbpV4K6id8xqg9RptSQfCxn/BzrnAkUUosPY2SqvDnRjrTFSi9ilRV0bIYG8zeyylzAZtPQKYyCA9NUyW2eNHjHu4EcjkEcmppil86+U8tuiTTiHBsa+LmaU3/YMGtkV26ge20LE3VvVdMVqKOiyFVEvhhdpGKPSbvhGM3WTsMU8Ss/UPIPc4TfXZFgZmzDdp1puemm0b5TEvvbQHtrENzG4po1gfOchk6mo+051s2MTm6EGyKiDwEOtbqSqlZoyftVeDpdhhxAQQBSJR741Vq2mAgXYof0TzU2eucs9kXjSXJAUPXUQEdVeDkBGSohmr+RAEIJ43TJGkoQSR0BeLzE5jj8y+aAiDjcnqOoiJVO0EyD0MYbKZfzdSy/V+RUdi0Og3M2BRC4lPNKrHK99+psMDNB6n7BrnG4Hj41b5/+vW9wu5Hprrjaqr4tMf6QXtbZycN1A42M7FdkzpnF6sU8TpeNNJYa8+JVWHCZ/gsaN/8+3W4W64aP2RHK9fyurgY+Dzq3y0gnEhuJ7r/GdRP9OenoQJQYhzBvKZBjyXgS9VC1lonBBn7YYCfzQrlYT0FaIVsVpRKL2S1wpnWFl6stTvKQCb4AxhL7+LVSYnc2w/QTsZ6UDhRaE12c2dtu/YqpyCZJvtEzCKStzSiOq9DI+Mj0pDyisqUoERZTwnvaXdnob+tNkLVLTPC7aBfxWsIx2rEiQU2Wfr2qgqYT6Zrecm8np+36VOWMzCG4UkBcouOsWqVOlEbBm8SBU62JuKFyi3IdU23C7T37P4lOYFG0oPg0hFjFF7sVBt/rPDJ2dNa7axzSmv5ItA6VyRPtvFKaj4zWvvKjkWWkLLKoI1aRq93OYkOfNZ4SdBlKlF11pkJfJD/2WjVn5em9sMxtm71k/M6nCnRLAnxCDt4yVXLj5jqdR36ANyeVlFQE1PW3w5hilsJ1LKm7OMBwrESmmKr40TBcAVxLyMXH5sbuXivDTHULRaa14tDFKOaBrzocUSgwG+GCXc+MRvSCuMoHREideDsaEYpW3JpRjh1M29l6aCU4zwSjGINjpKjT8H7PRXMmMm3en2S2jz94wYXRmgSo6KRGVv6pU5hX2SSBKYToCZJ1W0Tq4o6CkBQNVewYAVlpn5iYBajVjNbKAXnbdykLmNgLKXVPR+WmCjqA6n7IwgHQLlS0VslbD2JyUXhQj1ucewFnC3BiKAzUINykfKIDualb7iKE9V2Qyh24xws5RxJeZPUcBhNuD1n0jm/jk61PfaxVqf0Ck44d0TUFt8wggnnHb7bApb0gMtsgZl7SmLzJGSKE30N4aU93vG1vNG3f8VKaa8KdSUqlYgf+3dYPXRgmuxaO9+ElTNq3zzHz+Xw/gKCTuXTEt85X53S3iAk/Fc4koZ5Fvmj4hP4s1QlXJr03mv586IPX54OhBG+UXDYPXhkmt+Tq7y1Y/Nh8+bW+iWNn/WvRfH+xz/68/rYO4nh9WTdZ62r9z+1nLYP2uBn+s2a43F88P8311rt70yzJCFRWompnt0XLl9Igs7ul55lBZn9y5ntlHZsySyhl9kVt8TzOOSymeSqaXqsSXjYmn8KG8F+4kvzZUS3jEpsr1z3wJcPPcJvUr6R+qqHRilhmd85vC7qvpanK2mgJ6iRiR8kDtwf/+2gQydXZVH9JR1r2r11n//wIdo2NOJMojxig4bx0kiUQz4t6vHs2wRzxQ4L7fZxkCcQzozHsMopAqGWVIKP+nd0bSUzlYLKvpXb3rXr/IwO0iiTb9FK1sPEx92H9Y6gGXo40UhNchoEZ8LNYRf0MSG7qYfSeeNrvq1VWp9038Ryok+gGycSA4yE5zdK050I1XrIyOrF1nNmHqfXfW/v0U6NL3azEQAeBd9h6Sn8bTROjDdBI5Yyj/+MH2KdVZ4+1SKXeh+sPfxFNdWZ9pXxiHouafPRNaYqbmemaeCsR3g4WIL6vs9xKRVCeKJFaSU/wlKM6E+qlXIRUCM4VMfjKeOD78k0FNtIxdyGQK8IYXnJlPPi+KfZOpLVLV2QsMjNBJkn65ftDnw1NtVMse09MEw4NXx+YGfI3EOiT3kCqFVgHWqRHdTwFNv2wlTX/TtJdyDry5FsYLL+3Tq5UcPlwwEal1ae8LPG9o6uKCD4xY6ESXbIQ+n1NlaCHa2wDNJKAqdghRScFe8vBd6zVdFOslivD1boWhkv3MPWSKPnaHaPPg/qDRKgcVQ+WPXBGWQ+KNsm3zJn2xAZwCpulyPEYCxDA+l0n2SDvDKi18iLdiSNL5YYvOIjMcOu7UWuG5SvIDQrSjDID1fwtOy6Ei9dDEVINgtoxXvHU1zcVKpMm2N0vhQzaMHh+59sKlaK+58kOf93/xrH5P2da6XeWCV9qyUiaiqaL716H4NTrrmDTQB2YC2wOmpD2N1Oru0qV8vXUhqXfPTRXpNgEth1nHtD/oblBNfny0O0MZrPJZHKSHdk/lf4D5Km09hoaV4YAAAAASUVORK5CYII="/>
          <p:cNvSpPr>
            <a:spLocks noChangeAspect="1" noChangeArrowheads="1"/>
          </p:cNvSpPr>
          <p:nvPr/>
        </p:nvSpPr>
        <p:spPr bwMode="auto">
          <a:xfrm>
            <a:off x="155575" y="-1858963"/>
            <a:ext cx="6172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61031"/>
            <a:ext cx="5315884" cy="646112"/>
          </a:xfrm>
        </p:spPr>
        <p:txBody>
          <a:bodyPr/>
          <a:lstStyle/>
          <a:p>
            <a:pPr algn="ctr"/>
            <a:r>
              <a:rPr lang="ru-RU" dirty="0" smtClean="0"/>
              <a:t>Интегрированный учебный план 15.04.04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19971" r="77322" b="7418"/>
          <a:stretch/>
        </p:blipFill>
        <p:spPr bwMode="auto">
          <a:xfrm>
            <a:off x="2194937" y="1299039"/>
            <a:ext cx="1987774" cy="395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4" t="19971" r="4610" b="7418"/>
          <a:stretch/>
        </p:blipFill>
        <p:spPr bwMode="auto">
          <a:xfrm>
            <a:off x="4182711" y="1299039"/>
            <a:ext cx="2320920" cy="395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гнутая вправо стрелка 13"/>
          <p:cNvSpPr/>
          <p:nvPr/>
        </p:nvSpPr>
        <p:spPr>
          <a:xfrm>
            <a:off x="6503631" y="1459012"/>
            <a:ext cx="792089" cy="527680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241151" y="6382934"/>
            <a:ext cx="1296143" cy="438455"/>
          </a:xfrm>
          <a:prstGeom prst="wedgeRectCallou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TOEFL, IELTS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 flipH="1">
            <a:off x="5556069" y="2624705"/>
            <a:ext cx="360040" cy="2952328"/>
          </a:xfrm>
          <a:prstGeom prst="curvedLeft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6503631" y="4640929"/>
            <a:ext cx="276574" cy="1469832"/>
          </a:xfrm>
          <a:prstGeom prst="curvedLeftArrow">
            <a:avLst/>
          </a:prstGeom>
          <a:solidFill>
            <a:srgbClr val="F3D039"/>
          </a:solidFill>
          <a:ln>
            <a:solidFill>
              <a:srgbClr val="F3D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008114" y="5865065"/>
            <a:ext cx="1495517" cy="360290"/>
          </a:xfrm>
          <a:prstGeom prst="wedgeRectCallout">
            <a:avLst/>
          </a:prstGeom>
          <a:solidFill>
            <a:srgbClr val="EFE4B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УМНИК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5578555" y="3868906"/>
            <a:ext cx="2295463" cy="4453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>
            <a:off x="6497807" y="3674550"/>
            <a:ext cx="458935" cy="447291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6482946" y="4025134"/>
            <a:ext cx="458935" cy="447291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441802" y="5252857"/>
            <a:ext cx="307169" cy="61220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36197" y="5865065"/>
            <a:ext cx="1614828" cy="777143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 публикация  РИНЦ в год (на 1 студента)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3751025" y="5693774"/>
            <a:ext cx="1296143" cy="689160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Scopus</a:t>
            </a:r>
            <a:r>
              <a:rPr lang="ru-RU" sz="1600" dirty="0" smtClean="0">
                <a:solidFill>
                  <a:schemeClr val="tx1"/>
                </a:solidFill>
              </a:rPr>
              <a:t> 1 на студента за 2 курса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338771" y="5267907"/>
            <a:ext cx="307169" cy="39818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" y="5730398"/>
            <a:ext cx="1737041" cy="1127602"/>
          </a:xfrm>
          <a:prstGeom prst="rect">
            <a:avLst/>
          </a:prstGeom>
        </p:spPr>
      </p:pic>
      <p:sp>
        <p:nvSpPr>
          <p:cNvPr id="4" name="AutoShape 4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C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RsAAACyCAMAAABFl5uBAAAArlBMVEX///9pqrAjHyAkICFpqbEAAAD//v9QTk+XlpYdGBkIAACzsrMhHR4QCQtgpawiHyAWEhNiYGHz9PRco6vm8PHy8vK71tlyrrVcpKrE295XVljx9/f4+/ux0NR4eHne3t7R4+U1Mza/v7+Hub/d6uyjyM3IyMjb29yHhoY8Ojt8s7qTv8RCQULM4OLT09Sfn6FzcnOsrK2Pj5EtKixRUVR0dHWIiYgKAAhoZ2lfXV/p7PyeAAAamUlEQVR4nO1dC2OiOBBWIFYUCC0qdX22PmrVPqx32+7//2OXSTJJgFC1W6u7venW3UWU8DHvmSSVyu9TTf7db427g9lkOWX/bqWe51XT5WQ16zxMe/1PuMwfRwKXfuthtkqjJGJU9VJAopdG1SqDBw4liTeZdaa90w71FDQdMFgirwqMAr/VaAWHe8A5njwIGCXecjY+8Vi/knrdlcdYRRIAA5R04b0WQ4X9iD/inSj5LsLV70wSDYxBXsTFp4VYaeyiBzi+Gv/1EPU71cjL37/AhktVZRrlsfH4G6sknbVOOvRjUms1AdaoDRILNMAfXKoq4+vc8aoHH+tFTBCX3ZPewbFovGSy5IGprvRWEb/lal58hFHqRjm+SsZweAYfiqLB32a5+t1lwm1PInljGeWBqaKtqlQGUfa9aAZHe1FV2K6/S7Q6aYRmOZmJQ4OoWtQ6yVS8ucrpnCU/OuNHGTre6q9B5yGNqlqCkDl6Sws6qfzIMstVCZejnrDtgE60+iska8qkybhRdmMTaYw7UTWLDlMnHXijxmDIvCG19EzLGtM7f7xJZ2o3p3IZOEv50Fs51gGx6wE0tco4I1WS11oKG9A76cMJ7+sTqONFWprkK6MUJWKWGO9wxhnIdwYmOJ4nDk4idYDR9Z/MOa1lUrWRh9aaGSyPa2mDRfCdieEietfi6NT8Pi8SGrlWvPD5Uyfvp2g2qKZoaXqTrE2KZviGAZkXjcXBpQWbP5DYTRecO40NilUN5CqjjxPFUhpaJWpdA8g/F5uHKCo6vlqmZMKGUzfyDJWjGMcwSzKkYj5khpkENrM/Tu2MzQSNjXW8pbqnadVgER6PCx2S6tOF91fjgYMSP4HNKp2e4P4+TD0+6v60s/ISW3AgMJjo85dGOgfkR2DDVa/w9lB5TyODwwQ2nUh4RX8GtdJoMhb/7I9n1cSSrgEbjB4ynJaxzoqhZpECDHXL0svzDXOFEv1NZ048yRBVVcA8HaRRJKKpLD7JQH9oFYlMqHKOgfppVeZIwVBxZtJ+D+LVStg/hd07e3POVSvcoqcD5uksLcoWi8of9P3MRN4CcEjVd415pt0zfMJeIoQM/GsJvnAvx5Vzx6YGXg0KRxTNeuIgZCkmBdlipxhmeHANn7iOlquZDiSn3W5ntlpWr5X1Ui6Oh9ikIhlvMOE5EgNhkAj+8GShYKasTqU1E/ZIKVP2mxoGeFBdDcYlPktPHe+oGEwGEpWJZKPVmTPOIEGOx4crA2Y+6n4nTbKRt6GP97yv3jV+A2KDGlvEsGcKTw3kIocNe55VI8krEoCmyunkvmLnNVaJ9IZQLXXQmkXpGXvKg6Rgi7hynZhjfqhG5tvJYZ4bA6/HuA9SP+gfYSABmvxswRlkKwSGWklm5nldSJEKBaococNoCtU/IY61TNUGkD5HqeraSnLI7kuTPfoDXqSKqrOPuSXAPAMPDVPr2rzQ+BPu5NNpXJaSEOyetbG92bUqp3zwOffR0vfM4Lx6juD0yrlGDnqZyX+3Pi3h2zOu4lWj84sf+mk5Ljhu7rse99Ie5N3PTeGsSuVJi5V3HN8191jOrjqTL0Xa2KaaCb0/i2qZTKmRGjsXGl97GDGrbiMrQDml8zk0Q5cAuPPc2KYnYxwFUDnvROknpzBBuYA7KS6anF2jhYj2uAucXLMfe/cRxy6dfraqhK+DagVgc34SlaVWa/rQHawmqcc717wq8hTXN8dKfPNqhZFmPRPql9xvvzXtzCYeT06J2sIxcyzMK1eV9vOhSWptdpWi02t1ZmkikndHrWBPjcrFuVBX9FN56aqjYqZa7u/ewypKjh0Hts4Omp42Suz2J4Np2Qi/YRu12WPFDZW3evh+KFgp1/IqvF9v0v0fnkwtTUIjHI1octrWodHLenPSATCPNCntlUiqp2voHD2TMPznVFeXlJZGTrzGsBqfYlCPb43YcfyLU1xbU9fef680s3eCTvLHXyR23NNjk+7KTFSzJZjj0+MP4jsMGtctxebxqV6v314deSBde9Ym2xf6lUnK9htDhjJsqFOGTXNNXsMwJPFL+6hDWdqQyclV9bOTEu/Q1Tp0GDAu/7Vi078EtgIKXm/ujjiUcWKWt0uw+cquvA2hFMBxHOpSKzbrkJ3BzoFXn4yON5Tlbm3jfWlPVT0EXFzOO1aZGjaAqQA6UEn+zdFYupWUNTsa2HxpRaQeulygKABgweax4fATHH6CSxtPxxrJrKSVjznFMFOX/8v70tgB+Mblf+zYDGMXsKEcG5eJ3f2RGKev0+c8SQHtDekSJnczGgzgdfXFgQPwjcN/qA2b/o0vcXME91ByJHUs/T6PT1RezTrjVuvU090ZNgIau3/TJhwWxjeukClKmscZyAomUCbVyeDBSCrVcnmtry0xoi7md27Hhsp3AT3qNI4Tj/aSKJ11z6vfhetiV967FRv2Luga6khsjsM3404Wl3MoQks75ZT4N1duIITKRSeIzE8xzJOQ5BumUVyr73fp82hC/QT0uHFDT9JRL7InCWwEZ9iwaRJup6hU1zT+9yjDaA1mq2XqXTNKrjkl1XS5GjBzJTXzCYSsHuqYweoXX8QQMPC3mdQFr8cJGlS3ZlVNNuReDvg5y/I+4eMSs1NcxXJrZcPmLgykZwxnkSO5xbqYW9UIyQlB3OU5xVRT8G+EtnVK4vA5z3txpRSQn8cZBS8vFCYoGLPJVEf9VxLwjYPhpj1/M7ogsR8EgU+2t0cZQ031O5fSSToaeMyAnFOW95s/r7fuza/N0RJ/+VURiticYjIcyBQVUXiJTHHqt9tHtN27Ox+Xx7t4OfGYAYwz4HOqXHqrpPcIW5S+NqWlSPk3ZXbqK+jhnRZ0bqiSk/iC3IaLrJ/V9/sSKm8LhQ6kJJ2dpuDLcxSYFT0VNkY3sXL8qmLyRnXS+S2e6T/ebl6Gi+FTc77TktTumpvFcLh4uhUOLsbh/PczsBndbupsLC+b29Hebv4y6xJjI2S0nP3Wamr9x5cLQshrGMdx2CBkvbgtNyhXzbeYnctOjdmpNy8j9ItFtPTbuvjqdrglpIFjid82lrG0hwugTXuxYO9uhvNKP8rxDTTHJsvB73VOtZ/WJPQdB/MM7PZish0+Wk/u17ckDgSLUGaVgjBeVJ5C+emc77e4tNK/71jy9k/4fsgsixDECWISPxdSqG0GWkjIZkQg3UFZFNJKcnzDgOn8bgT1FL/6mECQ7psY0tqCzuO2EUCeijoOxo5OeP/mS0WczYmOmCvssz8+vIq/+f/LM6K1lzgMJCg4IEpp3HjOwVm7G70Gj6PKKAyHlUfCns8YJ6xWq5/VigQ366Am1YlNLhzk3zw/1kmAKDJXRub6nMDnB9y8TN0RjKEc4y/HLc36qcG4mEJFZo6LeBKf4fVIttvK8IZhY9TBvSgdfMIU0jqUYqkSCFfrVKDXnOpY4M3iYxX/o+qYU8BGnS1uGQqbpRnRphiM46jRUFUTDMjCjs0zmbvD8A3ngINdSrufka4ZEkqlzyYAofhsxQiz2YSfROVgXFk1oI5GRZbnTGwkO/KEoCt0iFOKDTAllmlcmXzHFybFjTcLNrekGVzEt+SyMhPLIzC7NP4dRBQ9N/igpfJA0VIvDg3Nh9UkVKDiyiye/JTkCEzqZfjGwZKeOIny77ZjUydCTlXQil8q84lO47KITZPMn8Ntm/xi7o1Ya0PHk7XKb3DOkEiNSpFztSUWsmBW9UdgPqRIIaPJf2s0naxMYcVOaWr+Hys2twTlFJlYX0jKWVasEJsmWVw11pUJ9MquCp3WlX6v1ZoyOsyUbwhCIfndRStFhQpxmA3QdBnrwRtaR30eQcpgQ0Wxk3MZKnErNiM/0PyCBWRlG+SViZn64dg8kfnVZtT215UlQyZjsltjWDUi5RooOrAIfhcHKN3KMvmQf1LjCULDcs6Ji0PH4i5QoKWGWrDBep2DIuKWYPMrViUagUwA1h4v5grOztQnyGsbBBEcjXboV/Silf3ew2CVJtG1OSsoLV7yHbqIlSDxcfsNf/3r7dd9QHx5q5l2h3tfCpGQP+bz3f94e7u4jxu+yvnl6gwj4iMZhs2qb5oErZOQT5/c/GBjiUOJrFBUTvisPzIcgi5+Bqm/WiwqQpr6rc5qGYmlbTLx5kEzdZrE8NfgsjcboVzazR8cHTfT7TAnChoQkNiti0inP9pckICntWheF1cuf0j6FRim38I3/W1g6mCH/OJBXW20YA6PsuMgVe81GfQeYD2tqGqZZndYOjQwJApGMzSBWJO8dL/FVIUUrhNfmH5q04Vbp1JFWOOpWDWhuDaZeiKasRiRuh5KqKWWXSG+zH9UAdOZRGIdNmNdcxVFHJTXkuU0DBEaOc+K+YSxeY/tIEAVDBx/nzs7RG+wLH8TOxSlzobNFgHg0UjDLETMCbqmgH4QljFO9M6sXobNIcmbta/SUWxIxcfxuM505YFvox28Rq72JrBx836xQXGgXShawOaWUEd5kI5/n/FKZGOT1GhhWQGndOU+wCY5ZKUV6DLTQZRj6U7sZ6K759jBETIk8+475kSd0vxNrDWxRRc/x5S6Sp8xWTbBGb1S7erQoKxX8J2pvFH6cIgPuAgp154Cn5316SvG9MIPhtdGnq9FfQpNTBk2eEJBptpME1N8UDQIczfyHEvHmLsOZS0YZcsZVqPlYcnQ/r2PLijICrHnajTdodPKHd91/ilwmZJOc5m+cRXj5fimBiKFBpN9Ph7mPntLBN/wwN8J80wryb6JQDXhyBzCNiOidCPEuDe7zt80HKWJi4NXNV9+QjnfUBl25vnmZ6jVPHUL2Yh2rLxv9uG8HUBKbeB8ZOICu1eOi/DkC/qjQAvUF9CsVzQzqIv56EttuFTkRX3zw5ew8TEVdd/aV44YdSixZw2XhSYBWKR7141ZaBgrm8M4dXeH2drX9+40ChKI9fC876cpDtAqFmOGK5lRFZYw2BZS+W++q0Sa0hKFM8nwDVc0H1vc/T5Qbh/DZncP/aujUhOOExZOF/VwCbYdG/BbqLxkDhsVrvNXy8d/xhh6wiVeN1b1kV3QBVZyHMPhg5MUfSIjY2E0d3aYtYlIY/FfJy482HqoUhaluhixK9pwrmuFDWRPKn4rfHjzKgWaRyVFdcdpllk+6mPiBDSSiRvxpIL7XQWpOyJ9IRhiEBfeF33pcvzlMkWl95zD5qnhKNfOsWh6ntqRrAW6/od1jJ0I1/CDMuYy4+sdwjxz4sreRKfMsOTOxyibnW+xarI+JXK9JdjoIDuPDfhamAxiNrro+M4bOmdEy6yquWOLXm74cGo2MG/EjW5p/IZ0S1Dc4d7XhfdlPVyMv9y/oVLqctg8xzqNxLRZvfDhx4ayBPBsXOttj1U8FVkWnd5/AQFuwmUEx7j4edf5zYZ2+O3YYFqqHBsHE6MFu/iP7yi+YdgUmwE5Nvi+E7hWFcAXytU7sQHheqrdSXQ93nWPSIvYMAxuiXIz6CUUZRYRExTlHewUlWCX+36uULaF/M0/vnJu2I8Fm5EqKXO+Caymo4/rzGa9vdZgCYtZ7h+HL2KXarO4DzYYIwM2RRFE/4aW23AVhjsWvnER+nJslLJm47W7HEuxBrOphBkwcmn9/c3WQiaq6N5842pwrNhg+vAdbDCStvINCrhL7dgIZETWuASbFdinSU0r4YdJJNetFkul7aedhUxJGdmXb7BEWYIN+sWluthV7qZN3ziYvbJjQxXfUMe3YzOIzDWQeoMos7TsZF/DBdjoWtNe2MgSJvBFcU0FI9Yszd9QncUo8o18StyGW3WxynCU6uLKNNFKpbWKsvvaQJ1hX75RWS3GqLtnF7yEqmRUZsNVLrnU98ObK/g3b7E0UvQdO6WrOWXYtCJcbm26KqzJtv+KYEI/YMiw278R+kZG0WX+jawHl2OjXJgcNsMYcQfmCl8KHxbYSNtBg619kH3ZOtGaXGc2F+Aqev8ywwbn3bolk3py9BIqlx18r8L7oodWxkvlMQNCkI8ZQpm24lJrSZiIsiEy3vvDba1yeyjxlW8OyOIoP5dbcn9nPLVp6MaAknhKWej3clt2G868dKlw4NXiiaLrKRLulmBUUW8WqVYTg20O6Uefy0q4cHJ2z/TiHRTIN05YOF310DrlutjFmKhgp+YEywjcDP4qfJi3vTtY+7MEFUidarGgyVye3iHRVZtgwoHrCHK347Mi1kRsXgslIpApio7/O/6NPCOf2yIqrcckPCjOHR8q0wEvuTKEQZPCgkmed/jigz6mbvnz3jnr9o5QZaYcS+JNzYOBlGlJbksb+Tw2/XvViAm/rwW2/OGrUJTxb1kmrmbuWahTXAcvsPDDV+EJe+A7HZw+wUAPAC0ytZAprjNoWd4PZaYoU4wvdBOSZZ4rlGiknWRfHwSlwxwXtxtIDp8WxIJHF9vXqBtsd4njljeHutKBKWgE7fuV+sUUG/ks2GAThdC3BejviIp0qVVXKypMuvtI9m9OMEnBHzfZNd3r0kfHjTsYea7H3ut39A1F6Io2vDKKsQmDm828/wReuWqLfHdJglVGqHIbdOyrjttuoDP7jBOK7lyWuAuivLfC8Mx4yv5lMWoU0BmFuoZUKPI310cCdUbpV4K6id8xqg9RptSQfCxn/BzrnAkUUosPY2SqvDnRjrTFSi9ilRV0bIYG8zeyylzAZtPQKYyCA9NUyW2eNHjHu4EcjkEcmppil86+U8tuiTTiHBsa+LmaU3/YMGtkV26ge20LE3VvVdMVqKOiyFVEvhhdpGKPSbvhGM3WTsMU8Ss/UPIPc4TfXZFgZmzDdp1puemm0b5TEvvbQHtrENzG4po1gfOchk6mo+051s2MTm6EGyKiDwEOtbqSqlZoyftVeDpdhhxAQQBSJR741Vq2mAgXYof0TzU2eucs9kXjSXJAUPXUQEdVeDkBGSohmr+RAEIJ43TJGkoQSR0BeLzE5jj8y+aAiDjcnqOoiJVO0EyD0MYbKZfzdSy/V+RUdi0Og3M2BRC4lPNKrHK99+psMDNB6n7BrnG4Hj41b5/+vW9wu5Hprrjaqr4tMf6QXtbZycN1A42M7FdkzpnF6sU8TpeNNJYa8+JVWHCZ/gsaN/8+3W4W64aP2RHK9fyurgY+Dzq3y0gnEhuJ7r/GdRP9OenoQJQYhzBvKZBjyXgS9VC1lonBBn7YYCfzQrlYT0FaIVsVpRKL2S1wpnWFl6stTvKQCb4AxhL7+LVSYnc2w/QTsZ6UDhRaE12c2dtu/YqpyCZJvtEzCKStzSiOq9DI+Mj0pDyisqUoERZTwnvaXdnob+tNkLVLTPC7aBfxWsIx2rEiQU2Wfr2qgqYT6Zrecm8np+36VOWMzCG4UkBcouOsWqVOlEbBm8SBU62JuKFyi3IdU23C7T37P4lOYFG0oPg0hFjFF7sVBt/rPDJ2dNa7axzSmv5ItA6VyRPtvFKaj4zWvvKjkWWkLLKoI1aRq93OYkOfNZ4SdBlKlF11pkJfJD/2WjVn5em9sMxtm71k/M6nCnRLAnxCDt4yVXLj5jqdR36ANyeVlFQE1PW3w5hilsJ1LKm7OMBwrESmmKr40TBcAVxLyMXH5sbuXivDTHULRaa14tDFKOaBrzocUSgwG+GCXc+MRvSCuMoHREideDsaEYpW3JpRjh1M29l6aCU4zwSjGINjpKjT8H7PRXMmMm3en2S2jz94wYXRmgSo6KRGVv6pU5hX2SSBKYToCZJ1W0Tq4o6CkBQNVewYAVlpn5iYBajVjNbKAXnbdykLmNgLKXVPR+WmCjqA6n7IwgHQLlS0VslbD2JyUXhQj1ucewFnC3BiKAzUINykfKIDualb7iKE9V2Qyh24xws5RxJeZPUcBhNuD1n0jm/jk61PfaxVqf0Ck44d0TUFt8wggnnHb7bApb0gMtsgZl7SmLzJGSKE30N4aU93vG1vNG3f8VKaa8KdSUqlYgf+3dYPXRgmuxaO9+ElTNq3zzHz+Xw/gKCTuXTEt85X53S3iAk/Fc4koZ5Fvmj4hP4s1QlXJr03mv586IPX54OhBG+UXDYPXhkmt+Tq7y1Y/Nh8+bW+iWNn/WvRfH+xz/68/rYO4nh9WTdZ62r9z+1nLYP2uBn+s2a43F88P8311rt70yzJCFRWompnt0XLl9Igs7ul55lBZn9y5ntlHZsySyhl9kVt8TzOOSymeSqaXqsSXjYmn8KG8F+4kvzZUS3jEpsr1z3wJcPPcJvUr6R+qqHRilhmd85vC7qvpanK2mgJ6iRiR8kDtwf/+2gQydXZVH9JR1r2r11n//wIdo2NOJMojxig4bx0kiUQz4t6vHs2wRzxQ4L7fZxkCcQzozHsMopAqGWVIKP+nd0bSUzlYLKvpXb3rXr/IwO0iiTb9FK1sPEx92H9Y6gGXo40UhNchoEZ8LNYRf0MSG7qYfSeeNrvq1VWp9038Ryok+gGycSA4yE5zdK050I1XrIyOrF1nNmHqfXfW/v0U6NL3azEQAeBd9h6Sn8bTROjDdBI5Yyj/+MH2KdVZ4+1SKXeh+sPfxFNdWZ9pXxiHouafPRNaYqbmemaeCsR3g4WIL6vs9xKRVCeKJFaSU/wlKM6E+qlXIRUCM4VMfjKeOD78k0FNtIxdyGQK8IYXnJlPPi+KfZOpLVLV2QsMjNBJkn65ftDnw1NtVMse09MEw4NXx+YGfI3EOiT3kCqFVgHWqRHdTwFNv2wlTX/TtJdyDry5FsYLL+3Tq5UcPlwwEal1ae8LPG9o6uKCD4xY6ESXbIQ+n1NlaCHa2wDNJKAqdghRScFe8vBd6zVdFOslivD1boWhkv3MPWSKPnaHaPPg/qDRKgcVQ+WPXBGWQ+KNsm3zJn2xAZwCpulyPEYCxDA+l0n2SDvDKi18iLdiSNL5YYvOIjMcOu7UWuG5SvIDQrSjDID1fwtOy6Ei9dDEVINgtoxXvHU1zcVKpMm2N0vhQzaMHh+59sKlaK+58kOf93/xrH5P2da6XeWCV9qyUiaiqaL716H4NTrrmDTQB2YC2wOmpD2N1Oru0qV8vXUhqXfPTRXpNgEth1nHtD/oblBNfny0O0MZrPJZHKSHdk/lf4D5Km09hoaV4YAAAAASUVORK5CYII="/>
          <p:cNvSpPr>
            <a:spLocks noChangeAspect="1" noChangeArrowheads="1"/>
          </p:cNvSpPr>
          <p:nvPr/>
        </p:nvSpPr>
        <p:spPr bwMode="auto">
          <a:xfrm>
            <a:off x="155575" y="-1858963"/>
            <a:ext cx="6172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81232"/>
            <a:ext cx="6696744" cy="646112"/>
          </a:xfrm>
        </p:spPr>
        <p:txBody>
          <a:bodyPr/>
          <a:lstStyle/>
          <a:p>
            <a:pPr algn="ctr"/>
            <a:r>
              <a:rPr lang="ru-RU" dirty="0" smtClean="0"/>
              <a:t>Интегрированный учебный план 15.03.04,15.04.04</a:t>
            </a: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611"/>
            <a:ext cx="1622508" cy="14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9" y="1340768"/>
            <a:ext cx="5340124" cy="5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afu">
      <a:dk1>
        <a:sysClr val="windowText" lastClr="000000"/>
      </a:dk1>
      <a:lt1>
        <a:sysClr val="window" lastClr="FFFFFF"/>
      </a:lt1>
      <a:dk2>
        <a:srgbClr val="344757"/>
      </a:dk2>
      <a:lt2>
        <a:srgbClr val="67A7DE"/>
      </a:lt2>
      <a:accent1>
        <a:srgbClr val="577690"/>
      </a:accent1>
      <a:accent2>
        <a:srgbClr val="1362AA"/>
      </a:accent2>
      <a:accent3>
        <a:srgbClr val="5F676C"/>
      </a:accent3>
      <a:accent4>
        <a:srgbClr val="1E4385"/>
      </a:accent4>
      <a:accent5>
        <a:srgbClr val="162D5E"/>
      </a:accent5>
      <a:accent6>
        <a:srgbClr val="94B6D2"/>
      </a:accent6>
      <a:hlink>
        <a:srgbClr val="0000CC"/>
      </a:hlink>
      <a:folHlink>
        <a:srgbClr val="990099"/>
      </a:folHlink>
    </a:clrScheme>
    <a:fontScheme name="SKOLKOVO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7492</TotalTime>
  <Words>807</Words>
  <Application>Microsoft Office PowerPoint</Application>
  <PresentationFormat>Экран (4:3)</PresentationFormat>
  <Paragraphs>228</Paragraphs>
  <Slides>14</Slides>
  <Notes>11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Theme1</vt:lpstr>
      <vt:lpstr>Реализация проектов полного жизненного цикла по заказам предприятий в рамках образовательных процессов</vt:lpstr>
      <vt:lpstr>Размах проектной деятельности</vt:lpstr>
      <vt:lpstr>«Радар» направлений проектных работ</vt:lpstr>
      <vt:lpstr>Презентация PowerPoint</vt:lpstr>
      <vt:lpstr>Презентация PowerPoint</vt:lpstr>
      <vt:lpstr>Система работы РОП</vt:lpstr>
      <vt:lpstr>Интегрированный учебный план Бакалавриат</vt:lpstr>
      <vt:lpstr>Интегрированный учебный план 15.04.04</vt:lpstr>
      <vt:lpstr>Интегрированный учебный план 15.03.04,15.04.04</vt:lpstr>
      <vt:lpstr>Интегрированный учебный план 27.03.04,27.04.04</vt:lpstr>
      <vt:lpstr>Презентация PowerPoint</vt:lpstr>
      <vt:lpstr>Презентация PowerPoint</vt:lpstr>
      <vt:lpstr>Рост заинтересованности студентов</vt:lpstr>
      <vt:lpstr>Виды услуг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jpoll</dc:creator>
  <cp:lastModifiedBy>serg080715-2</cp:lastModifiedBy>
  <cp:revision>134</cp:revision>
  <dcterms:created xsi:type="dcterms:W3CDTF">2013-09-30T08:33:26Z</dcterms:created>
  <dcterms:modified xsi:type="dcterms:W3CDTF">2017-12-18T09:52:03Z</dcterms:modified>
</cp:coreProperties>
</file>