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8" r:id="rId3"/>
    <p:sldId id="280" r:id="rId4"/>
    <p:sldId id="288" r:id="rId5"/>
    <p:sldId id="284" r:id="rId6"/>
    <p:sldId id="285" r:id="rId7"/>
    <p:sldId id="301" r:id="rId8"/>
    <p:sldId id="287" r:id="rId9"/>
    <p:sldId id="296" r:id="rId10"/>
    <p:sldId id="295" r:id="rId11"/>
    <p:sldId id="289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434" autoAdjust="0"/>
  </p:normalViewPr>
  <p:slideViewPr>
    <p:cSldViewPr snapToGrid="0">
      <p:cViewPr>
        <p:scale>
          <a:sx n="113" d="100"/>
          <a:sy n="113" d="100"/>
        </p:scale>
        <p:origin x="-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332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400"/>
            </a:lvl1pPr>
          </a:lstStyle>
          <a:p>
            <a:fld id="{B7603396-7980-48DB-A631-B222B36FB23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4" rIns="91409" bIns="4570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09" tIns="45704" rIns="91409" bIns="457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400"/>
            </a:lvl1pPr>
          </a:lstStyle>
          <a:p>
            <a:fld id="{60C47794-AE77-43C2-9DEA-CC8F01C97D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83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00685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7181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16891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10207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67944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89500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9429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2709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1357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168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4732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39135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542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4705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8685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7319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1309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3823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6985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06335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540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677D9B-3CE9-4712-965B-B8487D0EC044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4C4A-4F73-4D3A-A039-B07C8D2E75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437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32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2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4F03-2902-4741-B2FF-F09C3EA64F3A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E9F1-BEE3-4CA9-87BA-B58660978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28575" y="1473714"/>
            <a:ext cx="921067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Локализация производства промышленных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роботов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на базе АО «НПО НИИИП-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НЗиК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r="12799"/>
          <a:stretch>
            <a:fillRect/>
          </a:stretch>
        </p:blipFill>
        <p:spPr bwMode="auto">
          <a:xfrm>
            <a:off x="7198223" y="3054714"/>
            <a:ext cx="1640052" cy="2529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7310003" y="6399014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г. Новосибирск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4304" r="53080" b="56251"/>
          <a:stretch/>
        </p:blipFill>
        <p:spPr>
          <a:xfrm>
            <a:off x="161447" y="108879"/>
            <a:ext cx="1227086" cy="10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1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15"/>
          <p:cNvSpPr>
            <a:spLocks noChangeArrowheads="1"/>
          </p:cNvSpPr>
          <p:nvPr/>
        </p:nvSpPr>
        <p:spPr bwMode="auto">
          <a:xfrm>
            <a:off x="102829" y="4951413"/>
            <a:ext cx="412908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</a:rPr>
              <a:t>АО «НПО НИИИП-</a:t>
            </a:r>
            <a:r>
              <a:rPr lang="ru-RU" altLang="ru-RU" sz="1400" dirty="0" err="1">
                <a:solidFill>
                  <a:schemeClr val="accent5">
                    <a:lumMod val="50000"/>
                  </a:schemeClr>
                </a:solidFill>
              </a:rPr>
              <a:t>НЗиК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</a:rPr>
              <a:t>Ефремов Василий </a:t>
            </a:r>
            <a:r>
              <a:rPr lang="ru-RU" altLang="ru-RU" sz="1100" dirty="0" smtClean="0">
                <a:solidFill>
                  <a:schemeClr val="accent5">
                    <a:lumMod val="50000"/>
                  </a:schemeClr>
                </a:solidFill>
              </a:rPr>
              <a:t>Анатольевич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Советник генерального директора по гражданской продукции,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Руководитель службы маркетинга и продаж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./ф.: (383) 278-92-84</a:t>
            </a:r>
            <a:r>
              <a:rPr lang="en-US" alt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altLang="ru-RU" sz="11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E-mail: efremov@komintern.ru</a:t>
            </a:r>
            <a:endParaRPr lang="ru-RU" altLang="ru-RU" sz="11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009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293" y="778351"/>
            <a:ext cx="8669908" cy="10952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2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293" y="58164"/>
            <a:ext cx="7462192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Общие сведения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7534" r="36948" b="18613"/>
          <a:stretch/>
        </p:blipFill>
        <p:spPr bwMode="auto">
          <a:xfrm>
            <a:off x="929675" y="1942791"/>
            <a:ext cx="2459884" cy="176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工厂航拍-20150311\美裕路-1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4487"/>
          <a:stretch/>
        </p:blipFill>
        <p:spPr bwMode="auto">
          <a:xfrm>
            <a:off x="4911091" y="1910350"/>
            <a:ext cx="3640400" cy="179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26679" y="3776884"/>
            <a:ext cx="38481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АО «НИИИП-</a:t>
            </a:r>
            <a:r>
              <a:rPr lang="ru-RU" altLang="ru-RU" sz="13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НЗиК</a:t>
            </a:r>
            <a:r>
              <a:rPr lang="ru-RU" altLang="ru-RU" sz="1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altLang="ru-RU" sz="13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ведущие предприятие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АО «Концерн ВКО «Алмаз-Антей» расположенное в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г. Новосибирске по </a:t>
            </a:r>
            <a:r>
              <a:rPr lang="ru-RU" altLang="ru-RU" sz="13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разработке и производству радиолокационных комплексов кругового обзора 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дальнего и среднего радиуса действия, специальной радиоэлектронной аппаратуры.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Предприятие обеспечивает полный цикл производства продукции: от поисковых исследований, до серийного производства и последующего сопровождения. </a:t>
            </a:r>
            <a:endParaRPr lang="ru-RU" altLang="ru-RU" sz="13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4789170" y="3776686"/>
            <a:ext cx="395170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Компания </a:t>
            </a:r>
            <a:r>
              <a:rPr lang="en-US" altLang="ru-RU" sz="13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Shanghai STEP Robot</a:t>
            </a:r>
            <a:r>
              <a:rPr lang="ru-RU" altLang="ru-RU" sz="13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основана в 1995г. и на сегодняшний день является ведущим производителем высокотехнологичной продукции: системы управления электроприводом, высоковольтные преобразователи и  промышленные роботы. </a:t>
            </a:r>
            <a:r>
              <a:rPr lang="en-US" altLang="ru-RU" sz="13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Shanghai STEP Robot</a:t>
            </a:r>
            <a:r>
              <a:rPr lang="ru-RU" altLang="ru-RU" sz="13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имеет представительства в более чем 50 странах мирах.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Подразделение компании  </a:t>
            </a:r>
            <a:r>
              <a:rPr lang="en-US" altLang="ru-RU" sz="13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Shanghai STEP </a:t>
            </a:r>
            <a:r>
              <a:rPr lang="en-US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Automotive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Equipment 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один из лидеров на рынке Китае по проектированию автоматизированных производственных линий  и РТК,  заказчиками которого являются крупные машиностроительные предприятия КНР такие как</a:t>
            </a:r>
            <a:r>
              <a:rPr lang="en-US" altLang="ru-RU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FOTON, </a:t>
            </a:r>
            <a:r>
              <a:rPr lang="en-US" altLang="ru-RU" sz="13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Lifan</a:t>
            </a:r>
            <a:r>
              <a:rPr lang="en-US" altLang="ru-RU" sz="13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zh-CN" sz="13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BYD auto, Great Wall </a:t>
            </a:r>
            <a:r>
              <a:rPr lang="en-US" altLang="zh-CN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Motors, GEELY </a:t>
            </a:r>
            <a: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др.</a:t>
            </a:r>
            <a:endParaRPr lang="en-US" altLang="zh-CN" sz="13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4293" y="681313"/>
            <a:ext cx="8669908" cy="0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4E12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4292" y="742692"/>
            <a:ext cx="86369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целью исполнения подпункта «ж» пункта 1 перечня Поручений Президента РФ от 5 декабря 2016г. № Пр-2346 по выпуску высокотехнологичной продукции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гражданского назначения предприятиями ОПК,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АО «НПО НИИИП-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НЗиК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совместно с технологическим партнером </a:t>
            </a:r>
            <a:r>
              <a:rPr lang="en-US" altLang="ru-RU" sz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Shanghai STEP </a:t>
            </a:r>
            <a:r>
              <a:rPr lang="en-US" alt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Robot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(КНР)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проводит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работы по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локализации производства и освоению выпуска универсальных 4-х и 6-осевых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промышленных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роботов, в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т.ч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во взрывозащищенном исполнении,  на собственной производственной базе.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991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293" y="58164"/>
            <a:ext cx="7462192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Информация о проекте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4293" y="681313"/>
            <a:ext cx="8669908" cy="0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4E12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7" descr="SR1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3090" r="17217"/>
          <a:stretch/>
        </p:blipFill>
        <p:spPr bwMode="auto">
          <a:xfrm>
            <a:off x="3791385" y="1528754"/>
            <a:ext cx="1569323" cy="23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293" y="3989459"/>
            <a:ext cx="85839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Цели проекта: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импортозамещение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аналогичной по назначению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продукции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зарубежного производства, снижение зависимости отечественных предприятий от зарубежных производителей промышленной робототехники;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обеспечение потребности российских предприятий отечественными технологиями для автоматизации производства;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овышение доступности промышленных роботов для российских предприятий.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Image result for shanghai step electric corpo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94" y="2212299"/>
            <a:ext cx="1948946" cy="6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Штриховая стрелка вправо 15"/>
          <p:cNvSpPr/>
          <p:nvPr/>
        </p:nvSpPr>
        <p:spPr>
          <a:xfrm>
            <a:off x="2807130" y="2264603"/>
            <a:ext cx="936625" cy="5080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10800000">
            <a:off x="5417851" y="2264604"/>
            <a:ext cx="935037" cy="506413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237" y="747234"/>
            <a:ext cx="8583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Проектом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предусмотренно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сборочное производство и постепенная локализация  универсальных 6-осевых промышленных роботов грузоподъемностью  от 5 до 165кг и 4-осевых роботов  грузоподъемностью 120кг, 200кг для разгрузочных/погрузочных работ. </a:t>
            </a:r>
          </a:p>
        </p:txBody>
      </p:sp>
      <p:pic>
        <p:nvPicPr>
          <p:cNvPr id="4099" name="Picture 3" descr="C:\Users\127001\Desktop\unnamed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2711" r="14912" b="22789"/>
          <a:stretch/>
        </p:blipFill>
        <p:spPr bwMode="auto">
          <a:xfrm>
            <a:off x="442732" y="2037021"/>
            <a:ext cx="2364398" cy="13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02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11961" r="18625" b="4668"/>
          <a:stretch>
            <a:fillRect/>
          </a:stretch>
        </p:blipFill>
        <p:spPr bwMode="auto">
          <a:xfrm>
            <a:off x="255229" y="837293"/>
            <a:ext cx="334399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293" y="58164"/>
            <a:ext cx="7462192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Производственная база для реализации проекта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4293" y="681313"/>
            <a:ext cx="8669908" cy="0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4E12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11" descr="IMG_5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29" y="3857625"/>
            <a:ext cx="2940813" cy="19605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图片 12" descr="_MG_4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7902" y="3857625"/>
            <a:ext cx="2893306" cy="196054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942975" y="3476625"/>
            <a:ext cx="6793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5"/>
          <p:cNvSpPr>
            <a:spLocks noChangeArrowheads="1"/>
          </p:cNvSpPr>
          <p:nvPr/>
        </p:nvSpPr>
        <p:spPr bwMode="auto">
          <a:xfrm>
            <a:off x="3680244" y="1009646"/>
            <a:ext cx="52694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АО «НПО НИИИП-</a:t>
            </a:r>
            <a:r>
              <a:rPr lang="ru-RU" altLang="ru-RU" sz="1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НЗиК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располагает квалифицированным персоналом и производственными площадями для организации выпуска широкой номенклатуры промышленных роботов.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2018г. планируется завершить дооснащение производственных 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участков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оборудованием, 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необходимым для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выпуска промышленных роботов. 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264671" y="5818167"/>
            <a:ext cx="2478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Производственно-монтажный участок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3236317" y="5832067"/>
            <a:ext cx="2478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Участок калибровки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图片 2" descr="mmexport1410876793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23" y="3857625"/>
            <a:ext cx="2633873" cy="1960542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1" name="Прямоугольник 5"/>
          <p:cNvSpPr>
            <a:spLocks noChangeArrowheads="1"/>
          </p:cNvSpPr>
          <p:nvPr/>
        </p:nvSpPr>
        <p:spPr bwMode="auto">
          <a:xfrm>
            <a:off x="6243541" y="5845967"/>
            <a:ext cx="2478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Участок проведения испытаний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1578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293" y="58164"/>
            <a:ext cx="7462192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Целевая продуктовая линейка проекта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4293" y="681313"/>
            <a:ext cx="8669908" cy="0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4E12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3" descr="SA1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65" y="741534"/>
            <a:ext cx="699866" cy="105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 descr="SR1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7217"/>
          <a:stretch/>
        </p:blipFill>
        <p:spPr bwMode="auto">
          <a:xfrm>
            <a:off x="6929088" y="747446"/>
            <a:ext cx="684976" cy="104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5" descr="SA1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91" y="747446"/>
            <a:ext cx="713800" cy="10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F:\6 公司对外宣传资料\1 照片\新时达机器人-机型图\SD500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04" y="1196685"/>
            <a:ext cx="312706" cy="5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F:\6 公司对外宣传资料\1 照片\新时达机器人-机型图\SD700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15" y="1088322"/>
            <a:ext cx="513732" cy="71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4" descr="SP20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"/>
          <a:stretch/>
        </p:blipFill>
        <p:spPr bwMode="auto">
          <a:xfrm>
            <a:off x="5389325" y="3529116"/>
            <a:ext cx="1797582" cy="16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0" descr="SR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1" y="4063507"/>
            <a:ext cx="1136956" cy="11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E:\市场部工作\设计素材\ROBOTS\ROBOTS\SR2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9" y="3769112"/>
            <a:ext cx="1121766" cy="14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37745"/>
              </p:ext>
            </p:extLst>
          </p:nvPr>
        </p:nvGraphicFramePr>
        <p:xfrm>
          <a:off x="838103" y="1793493"/>
          <a:ext cx="6902363" cy="13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678"/>
                <a:gridCol w="984337"/>
                <a:gridCol w="984337"/>
                <a:gridCol w="984337"/>
                <a:gridCol w="984337"/>
                <a:gridCol w="984337"/>
              </a:tblGrid>
              <a:tr h="21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Модель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D500 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D700 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A1400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A1800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RU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20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</a:tr>
              <a:tr h="14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Число осей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34160" marR="34160" marT="16780" marB="16780"/>
                </a:tc>
              </a:tr>
              <a:tr h="13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Грузоподъемность, кг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5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5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8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20</a:t>
                      </a:r>
                    </a:p>
                  </a:txBody>
                  <a:tcPr marL="34160" marR="34160" marT="16780" marB="16780"/>
                </a:tc>
              </a:tr>
              <a:tr h="11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Точность, мм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±0,02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±0,02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±0,05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±0,05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±0,05</a:t>
                      </a:r>
                    </a:p>
                  </a:txBody>
                  <a:tcPr marL="34160" marR="34160" marT="16780" marB="16780"/>
                </a:tc>
              </a:tr>
              <a:tr h="21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Рабочая зона, мм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500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700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1405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1818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1588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61423"/>
              </p:ext>
            </p:extLst>
          </p:nvPr>
        </p:nvGraphicFramePr>
        <p:xfrm>
          <a:off x="318640" y="5199753"/>
          <a:ext cx="7920485" cy="13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678"/>
                <a:gridCol w="984337"/>
                <a:gridCol w="1050220"/>
                <a:gridCol w="1047750"/>
                <a:gridCol w="1562100"/>
                <a:gridCol w="1295400"/>
              </a:tblGrid>
              <a:tr h="21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Модель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RU50E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RU50B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RU165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RP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120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RP200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</a:tr>
              <a:tr h="74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Число осей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5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4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4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</a:tr>
              <a:tr h="21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Грузоподъемность, кг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50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50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165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120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200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</a:tr>
              <a:tr h="21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Точность, мм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 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0,</a:t>
                      </a: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25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 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0,</a:t>
                      </a: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1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0,</a:t>
                      </a: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25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±0,</a:t>
                      </a: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5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±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0,</a:t>
                      </a: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5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</a:tr>
              <a:tr h="21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Рабочая зона, мм</a:t>
                      </a: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2124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2065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2586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3003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3039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4160" marR="34160" marT="16780" marB="16780"/>
                </a:tc>
              </a:tr>
            </a:tbl>
          </a:graphicData>
        </a:graphic>
      </p:graphicFrame>
      <p:pic>
        <p:nvPicPr>
          <p:cNvPr id="20" name="图片 4" descr="SP20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"/>
          <a:stretch/>
        </p:blipFill>
        <p:spPr bwMode="auto">
          <a:xfrm>
            <a:off x="6941027" y="3378051"/>
            <a:ext cx="1951275" cy="182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2" t="35838" r="48175" b="32081"/>
          <a:stretch/>
        </p:blipFill>
        <p:spPr bwMode="auto">
          <a:xfrm>
            <a:off x="3353471" y="4098274"/>
            <a:ext cx="1087429" cy="10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33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857855" y="2872583"/>
            <a:ext cx="3478215" cy="2891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293" y="58164"/>
            <a:ext cx="7462192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Сотрудничество с отечественными производителями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4293" y="681313"/>
            <a:ext cx="8669908" cy="0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4E12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ipc-gridex.ru/images/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www.stankoinstrument.ru/d/56735/d/image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37" y="3253101"/>
            <a:ext cx="3277909" cy="20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19260" r="20139" b="18518"/>
          <a:stretch/>
        </p:blipFill>
        <p:spPr bwMode="auto">
          <a:xfrm>
            <a:off x="331785" y="3535291"/>
            <a:ext cx="2075112" cy="122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828295" y="3129764"/>
            <a:ext cx="2192462" cy="2026623"/>
            <a:chOff x="6751739" y="4447077"/>
            <a:chExt cx="2192462" cy="2026623"/>
          </a:xfrm>
        </p:grpSpPr>
        <p:pic>
          <p:nvPicPr>
            <p:cNvPr id="17" name="图片 4" descr="{7E0C80A2-898C-49FE-8938-8B59260E9CEF}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739" y="5031695"/>
              <a:ext cx="969594" cy="119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C:\Users\127001\Desktop\Без имени-2 робот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938" y="4447077"/>
              <a:ext cx="1576263" cy="2026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трелка вправо 9"/>
          <p:cNvSpPr/>
          <p:nvPr/>
        </p:nvSpPr>
        <p:spPr>
          <a:xfrm>
            <a:off x="2529560" y="4312452"/>
            <a:ext cx="294427" cy="29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6378405" y="4348501"/>
            <a:ext cx="251673" cy="29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07382" y="5156387"/>
            <a:ext cx="209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Промышленный робот АО «НПО НИИИП-НЗИК», Новосибирск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1334" y="4769304"/>
            <a:ext cx="209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Система управления</a:t>
            </a:r>
            <a:r>
              <a:rPr lang="en-US" alt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(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СУ) «Модульные Системы Торнадо», Новосибирск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78016" y="5240612"/>
            <a:ext cx="3783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Машина для литья под давлением </a:t>
            </a:r>
          </a:p>
          <a:p>
            <a:pPr algn="ctr"/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ПАО «СИБЛИТМАШ», Новосибирск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829" y="824005"/>
            <a:ext cx="88083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рамках деловой программы международного форума технологического развития "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Технопром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" 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г. Новосибирске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подписано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соглашение  о сотрудничестве между АО «НПО НИИИП-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НЗиК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», ПАО «СИБЛИТМАШ» и ООО «Модульные Системы Торнадо». Тройственным соглашением предусматривается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импортозамещение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комплектующих комплекса для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литья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 давлением (ЛПД) от ПАО «СИБЛИТМАШ»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промышленными роботами (АО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«НПО НИИИП-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НЗиК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») 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системой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управления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(«Модульные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Системы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Торнадо»),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которая будет охватывать весь производственный цикл ЛПД, включая управление промышленными роботами. </a:t>
            </a:r>
          </a:p>
        </p:txBody>
      </p:sp>
    </p:spTree>
    <p:extLst>
      <p:ext uri="{BB962C8B-B14F-4D97-AF65-F5344CB8AC3E}">
        <p14:creationId xmlns:p14="http://schemas.microsoft.com/office/powerpoint/2010/main" val="2873125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4293" y="681313"/>
            <a:ext cx="8669908" cy="0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4E12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C:\Users\admin3\Desktop\c37e9417-9269-4c74-abf4-207b84ac8c8f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250" y="957456"/>
            <a:ext cx="1414249" cy="8820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7" descr="C:\Users\admin3\Desktop\8bd9893b-6c38-4b38-b1c2-b0de019c07a3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9655" y="1405269"/>
            <a:ext cx="1414249" cy="8820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39271" y="2334909"/>
            <a:ext cx="2129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Программное обеспечение </a:t>
            </a:r>
            <a:r>
              <a:rPr lang="ru-RU" alt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документация на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русском языке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58546" y="5330069"/>
            <a:ext cx="21298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Оперативное решение  вопросов по оборудованию и особенностях его применения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34008" y="2182773"/>
            <a:ext cx="26098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Наличие на складе запасных частей и комплектующих на всю номенклатуру выпускаемой продукции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www.lafert.com/_files/immagini/2015/11/wamej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24" y="1152012"/>
            <a:ext cx="1393199" cy="87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istrator\Desktop\伺服去背景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23" y="697478"/>
            <a:ext cx="888351" cy="14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683748" y="2765234"/>
            <a:ext cx="2617143" cy="52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59571" y="2775321"/>
            <a:ext cx="2266681" cy="522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806892" y="5076153"/>
            <a:ext cx="25414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Учебный центр </a:t>
            </a:r>
            <a:r>
              <a:rPr lang="ru-RU" alt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 проведению обучающих семинаров для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операторов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роботов, программистов,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интеграторов и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сервисных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инженеров по всем аспектам эксплуатации и обслуживания промышленных роботов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9136" r="22500" b="6667"/>
          <a:stretch/>
        </p:blipFill>
        <p:spPr bwMode="auto">
          <a:xfrm>
            <a:off x="1910225" y="3368519"/>
            <a:ext cx="2276110" cy="17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914939" y="6249357"/>
            <a:ext cx="2266681" cy="52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090120" y="6197090"/>
            <a:ext cx="2266681" cy="52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74293" y="58164"/>
            <a:ext cx="7462192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Сервис АО «НПО НИИИП-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НЗиК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» для потребителей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t="33209" r="46042" b="27222"/>
          <a:stretch/>
        </p:blipFill>
        <p:spPr bwMode="auto">
          <a:xfrm>
            <a:off x="5035861" y="3368519"/>
            <a:ext cx="2320940" cy="18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44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292" y="58164"/>
            <a:ext cx="8869708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Возможная локализация комплектующих проекта поставщиками 1-ого уровня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4293" y="681313"/>
            <a:ext cx="8669908" cy="0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4E12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105" t="56226" r="43764" b="10852"/>
          <a:stretch/>
        </p:blipFill>
        <p:spPr>
          <a:xfrm>
            <a:off x="1766996" y="1583280"/>
            <a:ext cx="1036278" cy="734030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6" r="3875" b="11015"/>
          <a:stretch/>
        </p:blipFill>
        <p:spPr>
          <a:xfrm>
            <a:off x="1530226" y="3488361"/>
            <a:ext cx="1369540" cy="682582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 l="7407" t="3348" r="7407" b="4575"/>
          <a:stretch>
            <a:fillRect/>
          </a:stretch>
        </p:blipFill>
        <p:spPr bwMode="auto">
          <a:xfrm>
            <a:off x="1873784" y="4719547"/>
            <a:ext cx="682423" cy="72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Administrator\Desktop\伺服去背景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15" y="2541518"/>
            <a:ext cx="468239" cy="7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-564470" y="1516354"/>
            <a:ext cx="1960864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Элементы конструкции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0964" y="2608680"/>
            <a:ext cx="1314679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Система управления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2830" y="3497761"/>
            <a:ext cx="1372212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Сервопривод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557861" y="4734243"/>
            <a:ext cx="1960864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Редуктор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58603"/>
              </p:ext>
            </p:extLst>
          </p:nvPr>
        </p:nvGraphicFramePr>
        <p:xfrm>
          <a:off x="3021356" y="1135836"/>
          <a:ext cx="5997801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444"/>
                <a:gridCol w="2006600"/>
                <a:gridCol w="2135757"/>
              </a:tblGrid>
              <a:tr h="3236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Ситуация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Затруднение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Решение</a:t>
                      </a:r>
                      <a:endParaRPr lang="ru-RU" sz="1600" dirty="0"/>
                    </a:p>
                  </a:txBody>
                  <a:tcPr/>
                </a:tc>
              </a:tr>
              <a:tr h="86263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рыке РФ имеются предприятия,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позволяющие наладить выпуск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элементов конструкции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промроботов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возможно, выше зарубежного аналога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комплектующих от СИБЛИТМАШ, г.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Новосибирск,  либо других отечественных производителей.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рыке представлены отечественные производители систем управления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возможно, выше зарубежного аналога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системы управления ТОРНАДО, г. Новосибирск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2637"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рыке представлены отечественные производители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сервопривода.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Существующие технологии и продукты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РФ уступают зарубежным аналогам.</a:t>
                      </a:r>
                    </a:p>
                    <a:p>
                      <a:pPr algn="l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Необходимость адаптации к требованиям проекта.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существующей технологии  за счет трансфера зарубежной технологии.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со стороны государства.</a:t>
                      </a:r>
                    </a:p>
                  </a:txBody>
                  <a:tcPr anchor="ctr"/>
                </a:tc>
              </a:tr>
              <a:tr h="1019480"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рыке представлены отечественные производители редукторов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Неудовлетворительные эксплуатационные характеристики, либо стоимость существенно превосходит зарубежные аналоги.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существующей технологии  за счет трансфера зарубежной технологии.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со стороны государства</a:t>
                      </a:r>
                    </a:p>
                    <a:p>
                      <a:pPr algn="l"/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955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m1.ggpht.com/nzadDygZGQqYTaIMY8a2erBF7tjVn4DKwqfQj5yf9mgNm4kP_dVfTIKk5OFDCfpojNDpjO3LTk0CmH0PEB6kMTiDw5VAoZExafGyHHawQ_8ZMo8X8lQo7BUSjYZCQvRTxpv9mDJuTk2JGGqpkvz00drzEg29vftSg6Sx6YRCdZI5E5iPz6Zb92bkBZV1-6Xx5HNd0IP5W-6qzU4HLMjqBqaYCZHN9fzmpwlFzkqzhRryCQzbdsXdFJYT3ddiWCj6uSFSqIS66Lq_WvmIc28YbMFqAkKmHLjEZeDtubkghsz5aT6i0caI5VwNXdfF4ox39Z3uqtdfMzH2VA7jQcyFEBa4AEDlWTaB9TdFlT13lk7NP10UWAq7GbI2tluxCaSfyvYOniDGU5XxYEjICBDX4CroxaVzMENJAKHMzI_JHQkRih2V2U-Y715-cdXDA_YPcirAEYIkNT0DzVqF4i7-RgrYMC5Xl14UNd5wiHkMjWdeL8uMKAWMYWupFPnOYR6TGD2OWHb-4gRJhw8xPLZ6OwPxGt76pa1UqlRLBLX3V8JtCX9i22MhvI0ORYf3BIZYp17fiY1fl0Nnj6caWB92u-4RxsqI-06Lz5PkruOF68UIShn3k-WO-7-owMOY5e1II6lD7eomeM94REUM-tLk10gCwOStxFiWQ7MXCIgRpWgwb-irwymkEbDL5UuCX-uVKBKt_dEOa7DMUTU=w1600-h761-l75-ft"/>
          <p:cNvSpPr>
            <a:spLocks noChangeAspect="1" noChangeArrowheads="1"/>
          </p:cNvSpPr>
          <p:nvPr/>
        </p:nvSpPr>
        <p:spPr bwMode="auto">
          <a:xfrm>
            <a:off x="102829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6453336"/>
            <a:ext cx="378768" cy="346140"/>
          </a:xfrm>
          <a:prstGeom prst="rect">
            <a:avLst/>
          </a:prstGeom>
          <a:solidFill>
            <a:schemeClr val="bg1"/>
          </a:solidFill>
          <a:ln>
            <a:solidFill>
              <a:srgbClr val="C6C6C5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40D6A4-C5F8-47E8-B9D7-59C1375EAF70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pPr algn="ctr"/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293" y="58164"/>
            <a:ext cx="7462192" cy="63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Меры государственной поддержки проекта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4293" y="681313"/>
            <a:ext cx="8669908" cy="0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4E12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27584" y="1922946"/>
            <a:ext cx="2736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ТАМОЖЕННО-ТАРИФНОЕ РЕГУЛИРОВАНИЕ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827584" y="2959435"/>
            <a:ext cx="2736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СТАНДАРТИЗАЦИЯ И СЕРТИФИКАЦИЯ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27584" y="3835136"/>
            <a:ext cx="27363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ГОСЗАКУПКИ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27584" y="4382646"/>
            <a:ext cx="27363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НАЛОГОВОЕ СТИМУЛИРОВАНИЕ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364088" y="1606808"/>
            <a:ext cx="3168352" cy="2241352"/>
            <a:chOff x="5347659" y="1606809"/>
            <a:chExt cx="2827727" cy="2241352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5347660" y="1938335"/>
              <a:ext cx="28083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920000"/>
                  </a:solidFill>
                  <a:latin typeface="+mj-lt"/>
                </a:rPr>
                <a:t>СУБСИДИИ НА УПЛАТУ ПРОЦЕНТОВ ПО КРЕДИТАМ</a:t>
              </a:r>
              <a:endParaRPr lang="ru-RU" sz="1400" b="1" dirty="0">
                <a:solidFill>
                  <a:srgbClr val="920000"/>
                </a:solidFill>
                <a:latin typeface="+mj-lt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5419040" y="2770943"/>
              <a:ext cx="275634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920000"/>
                  </a:solidFill>
                  <a:latin typeface="+mj-lt"/>
                </a:rPr>
                <a:t>ЛЬГОТНОЕ КРЕДИТОВАНИЕ ПРЕДПРИЯТИЙ  -  ПОТРЕБИТЕЛЕЙ  МАЛОГО  И СРЕДНЕГО БИЗНЕСА </a:t>
              </a:r>
              <a:r>
                <a:rPr lang="ru-RU" sz="1100" b="1" dirty="0" smtClean="0">
                  <a:solidFill>
                    <a:srgbClr val="920000"/>
                  </a:solidFill>
                  <a:latin typeface="+mj-lt"/>
                </a:rPr>
                <a:t>(стимулирование спроса на отечественный продукт)</a:t>
              </a:r>
              <a:endParaRPr lang="ru-RU" sz="1100" b="1" dirty="0">
                <a:solidFill>
                  <a:srgbClr val="920000"/>
                </a:solidFill>
                <a:latin typeface="+mj-lt"/>
              </a:endParaRPr>
            </a:p>
          </p:txBody>
        </p:sp>
        <p:cxnSp>
          <p:nvCxnSpPr>
            <p:cNvPr id="32" name="Соединительная линия уступом 31"/>
            <p:cNvCxnSpPr>
              <a:stCxn id="25" idx="1"/>
              <a:endCxn id="34" idx="2"/>
            </p:cNvCxnSpPr>
            <p:nvPr/>
          </p:nvCxnSpPr>
          <p:spPr>
            <a:xfrm rot="10800000" flipH="1">
              <a:off x="5347659" y="1606809"/>
              <a:ext cx="1673771" cy="593137"/>
            </a:xfrm>
            <a:prstGeom prst="bentConnector4">
              <a:avLst>
                <a:gd name="adj1" fmla="val -12304"/>
                <a:gd name="adj2" fmla="val 72053"/>
              </a:avLst>
            </a:prstGeom>
            <a:ln w="34925" cap="rnd">
              <a:solidFill>
                <a:srgbClr val="92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51520" y="1279070"/>
            <a:ext cx="3766996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РЕГУЛЯТОРНЫЕ МЕРЫ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137933" y="1268254"/>
            <a:ext cx="3766996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ФИНАНСОВЫЕ МЕРЫ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5" name="Соединительная линия уступом 34"/>
          <p:cNvCxnSpPr>
            <a:stCxn id="33" idx="2"/>
            <a:endCxn id="20" idx="1"/>
          </p:cNvCxnSpPr>
          <p:nvPr/>
        </p:nvCxnSpPr>
        <p:spPr>
          <a:xfrm rot="5400000">
            <a:off x="1197835" y="1247373"/>
            <a:ext cx="566932" cy="1307434"/>
          </a:xfrm>
          <a:prstGeom prst="bentConnector4">
            <a:avLst>
              <a:gd name="adj1" fmla="val 26928"/>
              <a:gd name="adj2" fmla="val 117485"/>
            </a:avLst>
          </a:prstGeom>
          <a:ln w="34925" cap="rnd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20" idx="1"/>
            <a:endCxn id="21" idx="1"/>
          </p:cNvCxnSpPr>
          <p:nvPr/>
        </p:nvCxnSpPr>
        <p:spPr>
          <a:xfrm rot="10800000" flipV="1">
            <a:off x="827584" y="2184555"/>
            <a:ext cx="12700" cy="1036489"/>
          </a:xfrm>
          <a:prstGeom prst="bentConnector3">
            <a:avLst>
              <a:gd name="adj1" fmla="val 1800000"/>
            </a:avLst>
          </a:prstGeom>
          <a:ln w="34925" cap="rnd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2" idx="1"/>
            <a:endCxn id="23" idx="1"/>
          </p:cNvCxnSpPr>
          <p:nvPr/>
        </p:nvCxnSpPr>
        <p:spPr>
          <a:xfrm rot="10800000" flipV="1">
            <a:off x="827584" y="3989025"/>
            <a:ext cx="12700" cy="547510"/>
          </a:xfrm>
          <a:prstGeom prst="bentConnector3">
            <a:avLst>
              <a:gd name="adj1" fmla="val 1800000"/>
            </a:avLst>
          </a:prstGeom>
          <a:ln w="34925" cap="rnd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1" idx="1"/>
            <a:endCxn id="22" idx="1"/>
          </p:cNvCxnSpPr>
          <p:nvPr/>
        </p:nvCxnSpPr>
        <p:spPr>
          <a:xfrm rot="10800000" flipV="1">
            <a:off x="827584" y="3221045"/>
            <a:ext cx="12700" cy="767980"/>
          </a:xfrm>
          <a:prstGeom prst="bentConnector3">
            <a:avLst>
              <a:gd name="adj1" fmla="val 1800000"/>
            </a:avLst>
          </a:prstGeom>
          <a:ln w="34925" cap="rnd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713503" y="5707652"/>
            <a:ext cx="35136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+mj-lt"/>
              </a:rPr>
              <a:t>ПРОЕКТ АО «НПО НИИИП-</a:t>
            </a:r>
            <a:r>
              <a:rPr lang="ru-RU" sz="1500" b="1" dirty="0" err="1" smtClean="0">
                <a:solidFill>
                  <a:srgbClr val="FF0000"/>
                </a:solidFill>
                <a:latin typeface="+mj-lt"/>
              </a:rPr>
              <a:t>НЗиК</a:t>
            </a:r>
            <a:r>
              <a:rPr lang="ru-RU" sz="1500" b="1" dirty="0" smtClean="0">
                <a:solidFill>
                  <a:srgbClr val="FF0000"/>
                </a:solidFill>
                <a:latin typeface="+mj-lt"/>
              </a:rPr>
              <a:t>»</a:t>
            </a:r>
            <a:endParaRPr lang="ru-RU" sz="15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4247964" y="5365418"/>
            <a:ext cx="222372" cy="223822"/>
          </a:xfrm>
          <a:prstGeom prst="line">
            <a:avLst/>
          </a:prstGeom>
          <a:ln w="25400" cap="rnd">
            <a:solidFill>
              <a:schemeClr val="accent3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470336" y="5372147"/>
            <a:ext cx="209676" cy="217092"/>
          </a:xfrm>
          <a:prstGeom prst="line">
            <a:avLst/>
          </a:prstGeom>
          <a:ln w="25400" cap="rnd">
            <a:solidFill>
              <a:schemeClr val="accent3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flipV="1">
            <a:off x="4680014" y="1669738"/>
            <a:ext cx="3999314" cy="3662824"/>
          </a:xfrm>
          <a:prstGeom prst="bentConnector3">
            <a:avLst>
              <a:gd name="adj1" fmla="val 100069"/>
            </a:avLst>
          </a:prstGeom>
          <a:ln w="25400" cap="rnd">
            <a:solidFill>
              <a:schemeClr val="accent3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10800000">
            <a:off x="467545" y="1649266"/>
            <a:ext cx="3767720" cy="3683296"/>
          </a:xfrm>
          <a:prstGeom prst="bentConnector3">
            <a:avLst>
              <a:gd name="adj1" fmla="val 100075"/>
            </a:avLst>
          </a:prstGeom>
          <a:ln w="25400" cap="rnd">
            <a:solidFill>
              <a:schemeClr val="accent3">
                <a:lumMod val="2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37933" y="2204773"/>
            <a:ext cx="0" cy="2010881"/>
          </a:xfrm>
          <a:prstGeom prst="line">
            <a:avLst/>
          </a:prstGeom>
          <a:ln w="34925" cap="rnd">
            <a:solidFill>
              <a:srgbClr val="92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137933" y="3338126"/>
            <a:ext cx="306134" cy="0"/>
          </a:xfrm>
          <a:prstGeom prst="line">
            <a:avLst/>
          </a:prstGeom>
          <a:ln w="34925" cap="rnd">
            <a:solidFill>
              <a:srgbClr val="92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422314" y="3966572"/>
            <a:ext cx="3088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20000"/>
                </a:solidFill>
                <a:latin typeface="+mj-lt"/>
              </a:rPr>
              <a:t>ПРОГРАММЫ ПОДДЕРЖКИ ОТЕЧЕСТВЕННЫХ ПОСТАВЩИКОВ</a:t>
            </a:r>
            <a:endParaRPr lang="ru-RU" sz="1100" b="1" dirty="0">
              <a:solidFill>
                <a:srgbClr val="920000"/>
              </a:solidFill>
              <a:latin typeface="+mj-lt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137933" y="4215654"/>
            <a:ext cx="306134" cy="0"/>
          </a:xfrm>
          <a:prstGeom prst="line">
            <a:avLst/>
          </a:prstGeom>
          <a:ln w="34925" cap="rnd">
            <a:solidFill>
              <a:srgbClr val="92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11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847</Words>
  <Application>Microsoft Office PowerPoint</Application>
  <PresentationFormat>Экран (4:3)</PresentationFormat>
  <Paragraphs>144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Ефремов Василий Анатольевич</dc:creator>
  <cp:lastModifiedBy>serg080715-2</cp:lastModifiedBy>
  <cp:revision>9</cp:revision>
  <dcterms:modified xsi:type="dcterms:W3CDTF">2017-12-18T09:50:45Z</dcterms:modified>
</cp:coreProperties>
</file>