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9" r:id="rId2"/>
    <p:sldId id="265" r:id="rId3"/>
    <p:sldId id="288" r:id="rId4"/>
    <p:sldId id="266" r:id="rId5"/>
    <p:sldId id="267" r:id="rId6"/>
    <p:sldId id="268" r:id="rId7"/>
    <p:sldId id="291" r:id="rId8"/>
    <p:sldId id="292" r:id="rId9"/>
    <p:sldId id="293" r:id="rId10"/>
    <p:sldId id="294" r:id="rId11"/>
    <p:sldId id="295" r:id="rId12"/>
    <p:sldId id="296" r:id="rId13"/>
    <p:sldId id="269" r:id="rId14"/>
    <p:sldId id="279" r:id="rId15"/>
    <p:sldId id="286" r:id="rId16"/>
    <p:sldId id="287" r:id="rId17"/>
    <p:sldId id="289" r:id="rId18"/>
    <p:sldId id="297" r:id="rId19"/>
    <p:sldId id="298" r:id="rId20"/>
    <p:sldId id="285" r:id="rId21"/>
  </p:sldIdLst>
  <p:sldSz cx="9144000" cy="6858000" type="screen4x3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392">
          <p15:clr>
            <a:srgbClr val="A4A3A4"/>
          </p15:clr>
        </p15:guide>
        <p15:guide id="2" pos="283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6B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 showGuides="1">
      <p:cViewPr>
        <p:scale>
          <a:sx n="115" d="100"/>
          <a:sy n="115" d="100"/>
        </p:scale>
        <p:origin x="126" y="120"/>
      </p:cViewPr>
      <p:guideLst>
        <p:guide orient="horz" pos="1392"/>
        <p:guide pos="283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621FA9-4A4F-4D29-85B6-F62D40129F81}" type="datetimeFigureOut">
              <a:rPr lang="ru-RU" smtClean="0"/>
              <a:pPr/>
              <a:t>19.10.2018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4DD926-E511-4193-90A2-3177C7289D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3798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9A918BA5-DBC0-4E9B-B98F-2529E5109A4C}" type="slidenum">
              <a:rPr lang="ru-RU" altLang="ru-RU" smtClean="0">
                <a:latin typeface="Arial" panose="020B0604020202020204" pitchFamily="34" charset="0"/>
              </a:rPr>
              <a:pPr/>
              <a:t>5</a:t>
            </a:fld>
            <a:endParaRPr lang="ru-RU" altLang="ru-RU" smtClean="0">
              <a:latin typeface="Arial" panose="020B0604020202020204" pitchFamily="34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4019495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4DD926-E511-4193-90A2-3177C7289D0A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06785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4DD926-E511-4193-90A2-3177C7289D0A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097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430B6D0B-B032-4B64-93EC-3BD33B56F1C9}" type="slidenum">
              <a:rPr lang="ru-RU" altLang="ru-RU" smtClean="0">
                <a:latin typeface="Arial" panose="020B0604020202020204" pitchFamily="34" charset="0"/>
              </a:rPr>
              <a:pPr/>
              <a:t>20</a:t>
            </a:fld>
            <a:endParaRPr lang="ru-RU" altLang="ru-RU" smtClean="0">
              <a:latin typeface="Arial" panose="020B0604020202020204" pitchFamily="34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266511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2360E-0AE6-8C4E-80E4-5849C7D0AD35}" type="datetimeFigureOut">
              <a:rPr lang="en-US" smtClean="0"/>
              <a:pPr/>
              <a:t>10/19/2018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D8FDB-C440-C746-B352-1C23349E69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2360E-0AE6-8C4E-80E4-5849C7D0AD35}" type="datetimeFigureOut">
              <a:rPr lang="en-US" smtClean="0"/>
              <a:pPr/>
              <a:t>10/19/2018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D8FDB-C440-C746-B352-1C23349E69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2360E-0AE6-8C4E-80E4-5849C7D0AD35}" type="datetimeFigureOut">
              <a:rPr lang="en-US" smtClean="0"/>
              <a:pPr/>
              <a:t>10/19/2018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D8FDB-C440-C746-B352-1C23349E69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0" y="908050"/>
            <a:ext cx="9144000" cy="5113338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uk-UA" altLang="ru-RU"/>
              <a:t>А.С.Самойлов, А.Ю.Бушманов, В.Ю.Соловьев</a:t>
            </a:r>
            <a:r>
              <a:rPr lang="ru-RU" altLang="ru-RU"/>
              <a:t>. </a:t>
            </a:r>
            <a:r>
              <a:rPr lang="ru-RU" altLang="ru-RU" i="0"/>
              <a:t>Б</a:t>
            </a:r>
            <a:r>
              <a:rPr lang="uk-UA" altLang="ru-RU" i="0"/>
              <a:t>лижайшие медицинские последствия радиационных инцидентов на территории бывшего ссср (1949-1991 гг) и российской федерации (1992-2014 гг)</a:t>
            </a:r>
            <a:r>
              <a:rPr lang="en-US" altLang="ru-RU" i="0"/>
              <a:t>. </a:t>
            </a:r>
            <a:r>
              <a:rPr lang="ru-RU" altLang="ru-RU" i="0"/>
              <a:t>Российская научная конференция </a:t>
            </a:r>
            <a:r>
              <a:rPr lang="uk-UA" altLang="ru-RU" i="0"/>
              <a:t>“</a:t>
            </a:r>
            <a:r>
              <a:rPr lang="ru-RU" altLang="ru-RU" i="0"/>
              <a:t>Медико-биологические проблемы токсикологии</a:t>
            </a:r>
            <a:r>
              <a:rPr lang="uk-UA" altLang="ru-RU" i="0"/>
              <a:t>” (</a:t>
            </a:r>
            <a:r>
              <a:rPr lang="en-US" altLang="ru-RU" i="0"/>
              <a:t>ToxRad-2015)</a:t>
            </a:r>
            <a:r>
              <a:rPr lang="uk-UA" altLang="ru-RU" i="0"/>
              <a:t>. 4-6</a:t>
            </a:r>
            <a:r>
              <a:rPr lang="ru-RU" altLang="ru-RU" i="0"/>
              <a:t> </a:t>
            </a:r>
            <a:r>
              <a:rPr lang="uk-UA" altLang="ru-RU" i="0"/>
              <a:t>июня 2015 г.</a:t>
            </a:r>
            <a:r>
              <a:rPr lang="ru-RU" altLang="ru-RU" i="0"/>
              <a:t>, Санкт-Петербург</a:t>
            </a:r>
            <a:r>
              <a:rPr lang="en-US" altLang="ru-RU" i="0"/>
              <a:t> </a:t>
            </a:r>
            <a:endParaRPr lang="ru-RU" altLang="ru-RU" i="0"/>
          </a:p>
        </p:txBody>
      </p:sp>
    </p:spTree>
    <p:extLst>
      <p:ext uri="{BB962C8B-B14F-4D97-AF65-F5344CB8AC3E}">
        <p14:creationId xmlns:p14="http://schemas.microsoft.com/office/powerpoint/2010/main" val="2215601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2360E-0AE6-8C4E-80E4-5849C7D0AD35}" type="datetimeFigureOut">
              <a:rPr lang="en-US" smtClean="0"/>
              <a:pPr/>
              <a:t>10/19/2018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D8FDB-C440-C746-B352-1C23349E69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2360E-0AE6-8C4E-80E4-5849C7D0AD35}" type="datetimeFigureOut">
              <a:rPr lang="en-US" smtClean="0"/>
              <a:pPr/>
              <a:t>10/19/2018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D8FDB-C440-C746-B352-1C23349E69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2360E-0AE6-8C4E-80E4-5849C7D0AD35}" type="datetimeFigureOut">
              <a:rPr lang="en-US" smtClean="0"/>
              <a:pPr/>
              <a:t>10/19/2018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D8FDB-C440-C746-B352-1C23349E69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2360E-0AE6-8C4E-80E4-5849C7D0AD35}" type="datetimeFigureOut">
              <a:rPr lang="en-US" smtClean="0"/>
              <a:pPr/>
              <a:t>10/19/2018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D8FDB-C440-C746-B352-1C23349E69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2360E-0AE6-8C4E-80E4-5849C7D0AD35}" type="datetimeFigureOut">
              <a:rPr lang="en-US" smtClean="0"/>
              <a:pPr/>
              <a:t>10/19/2018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D8FDB-C440-C746-B352-1C23349E69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2360E-0AE6-8C4E-80E4-5849C7D0AD35}" type="datetimeFigureOut">
              <a:rPr lang="en-US" smtClean="0"/>
              <a:pPr/>
              <a:t>10/19/2018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D8FDB-C440-C746-B352-1C23349E69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2360E-0AE6-8C4E-80E4-5849C7D0AD35}" type="datetimeFigureOut">
              <a:rPr lang="en-US" smtClean="0"/>
              <a:pPr/>
              <a:t>10/19/2018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D8FDB-C440-C746-B352-1C23349E69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2360E-0AE6-8C4E-80E4-5849C7D0AD35}" type="datetimeFigureOut">
              <a:rPr lang="en-US" smtClean="0"/>
              <a:pPr/>
              <a:t>10/19/2018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D8FDB-C440-C746-B352-1C23349E69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52360E-0AE6-8C4E-80E4-5849C7D0AD35}" type="datetimeFigureOut">
              <a:rPr lang="en-US" smtClean="0"/>
              <a:pPr/>
              <a:t>10/19/2018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D8FDB-C440-C746-B352-1C23349E699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emf"/><Relationship Id="rId5" Type="http://schemas.openxmlformats.org/officeDocument/2006/relationships/image" Target="../media/image25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emf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emf"/><Relationship Id="rId4" Type="http://schemas.openxmlformats.org/officeDocument/2006/relationships/image" Target="../media/image28.emf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jpeg"/><Relationship Id="rId5" Type="http://schemas.openxmlformats.org/officeDocument/2006/relationships/image" Target="../media/image4.emf"/><Relationship Id="rId4" Type="http://schemas.openxmlformats.org/officeDocument/2006/relationships/oleObject" Target="../embeddings/_________Microsoft_Word_97-20031.doc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-1" y="-2"/>
            <a:ext cx="9109076" cy="6858001"/>
          </a:xfrm>
          <a:prstGeom prst="rect">
            <a:avLst/>
          </a:prstGeom>
          <a:solidFill>
            <a:srgbClr val="DFE1E1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scene3d>
            <a:camera prst="orthographicFront">
              <a:rot lat="8100000" lon="0" rev="0"/>
            </a:camera>
            <a:lightRig rig="threePt" dir="t"/>
          </a:scene3d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/>
            <a:endParaRPr lang="en-US" dirty="0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1"/>
            <a:ext cx="9109075" cy="1182192"/>
          </a:xfrm>
          <a:prstGeom prst="rect">
            <a:avLst/>
          </a:prstGeom>
          <a:solidFill>
            <a:schemeClr val="bg1"/>
          </a:solidFill>
          <a:ln w="3175">
            <a:noFill/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endParaRPr lang="ru-RU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0" y="0"/>
            <a:ext cx="9109074" cy="556266"/>
          </a:xfrm>
          <a:prstGeom prst="rect">
            <a:avLst/>
          </a:prstGeom>
          <a:solidFill>
            <a:srgbClr val="00858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1475656" y="99536"/>
            <a:ext cx="62646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dirty="0" smtClean="0">
                <a:solidFill>
                  <a:schemeClr val="bg1"/>
                </a:solidFill>
                <a:latin typeface="Arial"/>
                <a:cs typeface="Arial"/>
              </a:rPr>
              <a:t>ФГБУ ГНЦ ФМБЦ им. </a:t>
            </a:r>
            <a:r>
              <a:rPr lang="ru-RU" sz="2000" dirty="0" err="1" smtClean="0">
                <a:solidFill>
                  <a:schemeClr val="bg1"/>
                </a:solidFill>
                <a:latin typeface="Arial"/>
                <a:cs typeface="Arial"/>
              </a:rPr>
              <a:t>А.И.Бурназяна</a:t>
            </a:r>
            <a:r>
              <a:rPr lang="ru-RU" sz="2000" dirty="0" smtClean="0">
                <a:solidFill>
                  <a:schemeClr val="bg1"/>
                </a:solidFill>
                <a:latin typeface="Arial"/>
                <a:cs typeface="Arial"/>
              </a:rPr>
              <a:t> ФМБА России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838200" y="888975"/>
            <a:ext cx="262963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 smtClean="0">
                <a:solidFill>
                  <a:srgbClr val="1B6B9D"/>
                </a:solidFill>
                <a:latin typeface="Arial"/>
                <a:cs typeface="Arial"/>
              </a:rPr>
              <a:t> </a:t>
            </a:r>
            <a:r>
              <a:rPr lang="ru-RU" sz="1400" dirty="0" smtClean="0">
                <a:solidFill>
                  <a:srgbClr val="1B6B9D"/>
                </a:solidFill>
                <a:latin typeface="Arial"/>
                <a:cs typeface="Arial"/>
              </a:rPr>
              <a:t/>
            </a:r>
            <a:br>
              <a:rPr lang="ru-RU" sz="1400" dirty="0" smtClean="0">
                <a:solidFill>
                  <a:srgbClr val="1B6B9D"/>
                </a:solidFill>
                <a:latin typeface="Arial"/>
                <a:cs typeface="Arial"/>
              </a:rPr>
            </a:br>
            <a:endParaRPr lang="ru-RU" sz="1400" dirty="0" smtClean="0">
              <a:solidFill>
                <a:srgbClr val="1B6B9D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1" y="1844824"/>
            <a:ext cx="8291263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ru-RU" sz="3200" b="1" cap="all" dirty="0">
                <a:latin typeface="Arial" panose="020B0604020202020204" pitchFamily="34" charset="0"/>
              </a:rPr>
              <a:t>База </a:t>
            </a:r>
            <a:r>
              <a:rPr lang="uk-UA" altLang="ru-RU" sz="3200" b="1" cap="all" dirty="0" err="1">
                <a:latin typeface="Arial" panose="020B0604020202020204" pitchFamily="34" charset="0"/>
              </a:rPr>
              <a:t>данных</a:t>
            </a:r>
            <a:r>
              <a:rPr lang="uk-UA" altLang="ru-RU" sz="3200" b="1" cap="all" dirty="0">
                <a:latin typeface="Arial" panose="020B0604020202020204" pitchFamily="34" charset="0"/>
              </a:rPr>
              <a:t> </a:t>
            </a:r>
            <a:endParaRPr lang="en-US" altLang="ru-RU" sz="3200" b="1" cap="all" dirty="0" smtClean="0">
              <a:latin typeface="Arial" panose="020B0604020202020204" pitchFamily="34" charset="0"/>
            </a:endParaRPr>
          </a:p>
          <a:p>
            <a:pPr algn="ctr"/>
            <a:r>
              <a:rPr lang="uk-UA" altLang="ru-RU" sz="3200" b="1" cap="all" dirty="0" smtClean="0">
                <a:latin typeface="Arial" panose="020B0604020202020204" pitchFamily="34" charset="0"/>
              </a:rPr>
              <a:t>по </a:t>
            </a:r>
            <a:r>
              <a:rPr lang="uk-UA" altLang="ru-RU" sz="3200" b="1" cap="all" dirty="0" err="1">
                <a:latin typeface="Arial" panose="020B0604020202020204" pitchFamily="34" charset="0"/>
              </a:rPr>
              <a:t>острым</a:t>
            </a:r>
            <a:r>
              <a:rPr lang="uk-UA" altLang="ru-RU" sz="3200" b="1" cap="all" dirty="0">
                <a:latin typeface="Arial" panose="020B0604020202020204" pitchFamily="34" charset="0"/>
              </a:rPr>
              <a:t> </a:t>
            </a:r>
            <a:r>
              <a:rPr lang="uk-UA" altLang="ru-RU" sz="3200" b="1" cap="all" dirty="0" err="1">
                <a:latin typeface="Arial" panose="020B0604020202020204" pitchFamily="34" charset="0"/>
              </a:rPr>
              <a:t>лучевым</a:t>
            </a:r>
            <a:r>
              <a:rPr lang="uk-UA" altLang="ru-RU" sz="3200" b="1" cap="all" dirty="0">
                <a:latin typeface="Arial" panose="020B0604020202020204" pitchFamily="34" charset="0"/>
              </a:rPr>
              <a:t> </a:t>
            </a:r>
            <a:r>
              <a:rPr lang="uk-UA" altLang="ru-RU" sz="3200" b="1" cap="all" dirty="0" err="1">
                <a:latin typeface="Arial" panose="020B0604020202020204" pitchFamily="34" charset="0"/>
              </a:rPr>
              <a:t>поражениям</a:t>
            </a:r>
            <a:r>
              <a:rPr lang="uk-UA" altLang="ru-RU" sz="3200" b="1" cap="all" dirty="0">
                <a:latin typeface="Arial" panose="020B0604020202020204" pitchFamily="34" charset="0"/>
              </a:rPr>
              <a:t> </a:t>
            </a:r>
            <a:r>
              <a:rPr lang="uk-UA" altLang="ru-RU" sz="3200" b="1" cap="all" dirty="0" err="1">
                <a:latin typeface="Arial" panose="020B0604020202020204" pitchFamily="34" charset="0"/>
              </a:rPr>
              <a:t>человека</a:t>
            </a:r>
            <a:endParaRPr lang="uk-UA" altLang="ru-RU" sz="3200" b="1" cap="all" dirty="0">
              <a:latin typeface="Arial" panose="020B0604020202020204" pitchFamily="34" charset="0"/>
            </a:endParaRPr>
          </a:p>
          <a:p>
            <a:pPr algn="ctr"/>
            <a:endParaRPr lang="ru-RU" dirty="0" smtClean="0">
              <a:latin typeface="Arial"/>
              <a:cs typeface="Arial"/>
            </a:endParaRPr>
          </a:p>
          <a:p>
            <a:pPr algn="ctr">
              <a:lnSpc>
                <a:spcPct val="150000"/>
              </a:lnSpc>
            </a:pPr>
            <a:r>
              <a:rPr lang="ru-RU" sz="2400" b="1" i="1" dirty="0" smtClean="0">
                <a:latin typeface="Arial"/>
                <a:cs typeface="Arial"/>
              </a:rPr>
              <a:t>Самойлов А.С., Соловьев В.Ю., </a:t>
            </a:r>
          </a:p>
          <a:p>
            <a:pPr algn="ctr">
              <a:lnSpc>
                <a:spcPct val="150000"/>
              </a:lnSpc>
            </a:pPr>
            <a:r>
              <a:rPr lang="ru-RU" sz="2400" b="1" i="1" dirty="0" err="1" smtClean="0">
                <a:latin typeface="Arial"/>
                <a:cs typeface="Arial"/>
              </a:rPr>
              <a:t>Бушманов</a:t>
            </a:r>
            <a:r>
              <a:rPr lang="ru-RU" sz="2400" b="1" i="1" dirty="0" smtClean="0">
                <a:latin typeface="Arial"/>
                <a:cs typeface="Arial"/>
              </a:rPr>
              <a:t> А.Ю., Ильин Л.А.</a:t>
            </a:r>
            <a:r>
              <a:rPr lang="en-US" sz="2400" b="1" i="1" dirty="0" smtClean="0">
                <a:latin typeface="Arial"/>
                <a:cs typeface="Arial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0849" y="5157192"/>
            <a:ext cx="6541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Армия 2018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18190"/>
            <a:ext cx="9144000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732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572" y="836712"/>
            <a:ext cx="5657850" cy="577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413366"/>
            <a:ext cx="64573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</a:rPr>
              <a:t>Пациент 1049 </a:t>
            </a:r>
            <a:r>
              <a:rPr lang="el-GR" sz="2400" b="1" dirty="0" smtClean="0">
                <a:solidFill>
                  <a:schemeClr val="tx2"/>
                </a:solidFill>
              </a:rPr>
              <a:t>β </a:t>
            </a:r>
            <a:r>
              <a:rPr lang="ru-RU" sz="2400" b="1" dirty="0">
                <a:solidFill>
                  <a:schemeClr val="tx2"/>
                </a:solidFill>
              </a:rPr>
              <a:t>радиационные ожоги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-142900"/>
            <a:ext cx="9109074" cy="556266"/>
          </a:xfrm>
          <a:prstGeom prst="rect">
            <a:avLst/>
          </a:prstGeom>
          <a:solidFill>
            <a:srgbClr val="00858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  <a:latin typeface="Arial"/>
                <a:cs typeface="Arial"/>
              </a:rPr>
              <a:t>ФГБУ ГНЦ ФМБЦ им. А.И.Бурназяна ФМБА России</a:t>
            </a:r>
          </a:p>
        </p:txBody>
      </p:sp>
    </p:spTree>
    <p:extLst>
      <p:ext uri="{BB962C8B-B14F-4D97-AF65-F5344CB8AC3E}">
        <p14:creationId xmlns:p14="http://schemas.microsoft.com/office/powerpoint/2010/main" val="26191814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110654"/>
            <a:ext cx="3543300" cy="22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10654"/>
            <a:ext cx="3533775" cy="2321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27" y="4077072"/>
            <a:ext cx="3648075" cy="256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980513"/>
            <a:ext cx="3514725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02" y="3791322"/>
            <a:ext cx="270510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50" y="2933136"/>
            <a:ext cx="2990852" cy="527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3000" y="548680"/>
            <a:ext cx="900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Пациент 1317</a:t>
            </a:r>
            <a:r>
              <a:rPr lang="ru-RU" sz="2400" dirty="0" smtClean="0">
                <a:solidFill>
                  <a:schemeClr val="tx2"/>
                </a:solidFill>
              </a:rPr>
              <a:t>. </a:t>
            </a:r>
            <a:r>
              <a:rPr lang="ru-RU" sz="2400" dirty="0">
                <a:solidFill>
                  <a:schemeClr val="tx2"/>
                </a:solidFill>
              </a:rPr>
              <a:t>Поражение </a:t>
            </a:r>
            <a:r>
              <a:rPr lang="ru-RU" sz="2400" dirty="0" smtClean="0">
                <a:solidFill>
                  <a:schemeClr val="tx2"/>
                </a:solidFill>
              </a:rPr>
              <a:t>кисти  </a:t>
            </a:r>
            <a:r>
              <a:rPr lang="ru-RU" sz="2400" dirty="0">
                <a:solidFill>
                  <a:schemeClr val="tx2"/>
                </a:solidFill>
              </a:rPr>
              <a:t>пучком электронов на ускорителе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0" y="0"/>
            <a:ext cx="9109074" cy="548680"/>
          </a:xfrm>
          <a:prstGeom prst="rect">
            <a:avLst/>
          </a:prstGeom>
          <a:solidFill>
            <a:srgbClr val="00858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  <a:latin typeface="Arial"/>
                <a:cs typeface="Arial"/>
              </a:rPr>
              <a:t>ФГБУ ГНЦ ФМБЦ им. А.И.Бурназяна ФМБА России</a:t>
            </a:r>
          </a:p>
        </p:txBody>
      </p:sp>
    </p:spTree>
    <p:extLst>
      <p:ext uri="{BB962C8B-B14F-4D97-AF65-F5344CB8AC3E}">
        <p14:creationId xmlns:p14="http://schemas.microsoft.com/office/powerpoint/2010/main" val="41516223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264152"/>
            <a:ext cx="5309516" cy="5477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556266"/>
            <a:ext cx="88569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2"/>
                </a:solidFill>
              </a:rPr>
              <a:t>Больная </a:t>
            </a:r>
            <a:r>
              <a:rPr lang="ru-RU" sz="2000" b="1" dirty="0" smtClean="0">
                <a:solidFill>
                  <a:schemeClr val="tx2"/>
                </a:solidFill>
              </a:rPr>
              <a:t>1501, </a:t>
            </a:r>
            <a:r>
              <a:rPr lang="ru-RU" sz="2000" b="1" dirty="0">
                <a:solidFill>
                  <a:schemeClr val="tx2"/>
                </a:solidFill>
              </a:rPr>
              <a:t>август </a:t>
            </a:r>
            <a:r>
              <a:rPr lang="ru-RU" sz="2000" b="1" dirty="0" smtClean="0">
                <a:solidFill>
                  <a:schemeClr val="tx2"/>
                </a:solidFill>
              </a:rPr>
              <a:t>2013г. поражение </a:t>
            </a:r>
            <a:r>
              <a:rPr lang="ru-RU" sz="2000" b="1" dirty="0">
                <a:solidFill>
                  <a:schemeClr val="tx2"/>
                </a:solidFill>
              </a:rPr>
              <a:t>пальцев </a:t>
            </a:r>
            <a:r>
              <a:rPr lang="ru-RU" sz="2000" b="1" dirty="0" smtClean="0">
                <a:solidFill>
                  <a:schemeClr val="tx2"/>
                </a:solidFill>
              </a:rPr>
              <a:t>кисти  </a:t>
            </a:r>
            <a:r>
              <a:rPr lang="ru-RU" sz="2000" b="1" dirty="0">
                <a:solidFill>
                  <a:schemeClr val="tx2"/>
                </a:solidFill>
              </a:rPr>
              <a:t>рентгеновским излучением при спектрометрии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9109074" cy="556266"/>
          </a:xfrm>
          <a:prstGeom prst="rect">
            <a:avLst/>
          </a:prstGeom>
          <a:solidFill>
            <a:srgbClr val="00858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  <a:latin typeface="Arial"/>
                <a:cs typeface="Arial"/>
              </a:rPr>
              <a:t>ФГБУ ГНЦ ФМБЦ им. А.И.Бурназяна ФМБА России</a:t>
            </a:r>
          </a:p>
        </p:txBody>
      </p:sp>
    </p:spTree>
    <p:extLst>
      <p:ext uri="{BB962C8B-B14F-4D97-AF65-F5344CB8AC3E}">
        <p14:creationId xmlns:p14="http://schemas.microsoft.com/office/powerpoint/2010/main" val="19739065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0" y="2114550"/>
            <a:ext cx="9144000" cy="6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/>
          </a:p>
        </p:txBody>
      </p:sp>
      <p:sp>
        <p:nvSpPr>
          <p:cNvPr id="22536" name="Text Box 7"/>
          <p:cNvSpPr txBox="1">
            <a:spLocks noChangeArrowheads="1"/>
          </p:cNvSpPr>
          <p:nvPr/>
        </p:nvSpPr>
        <p:spPr bwMode="auto">
          <a:xfrm>
            <a:off x="323850" y="857250"/>
            <a:ext cx="8712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2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Пострадиационная</a:t>
            </a:r>
            <a:r>
              <a:rPr lang="uk-UA" altLang="ru-RU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uk-UA" altLang="ru-RU" sz="2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динамика</a:t>
            </a:r>
            <a:r>
              <a:rPr lang="uk-UA" altLang="ru-RU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uk-UA" altLang="ru-RU" sz="2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концентрации</a:t>
            </a:r>
            <a:r>
              <a:rPr lang="uk-UA" altLang="ru-RU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uk-UA" altLang="ru-RU" sz="2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нейтрофилов</a:t>
            </a:r>
            <a:r>
              <a:rPr lang="uk-UA" altLang="ru-RU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в </a:t>
            </a:r>
            <a:r>
              <a:rPr lang="uk-UA" altLang="ru-RU" sz="2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периферической</a:t>
            </a:r>
            <a:r>
              <a:rPr lang="uk-UA" altLang="ru-RU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крови при </a:t>
            </a:r>
            <a:r>
              <a:rPr lang="uk-UA" altLang="ru-RU" sz="2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равномерном</a:t>
            </a:r>
            <a:r>
              <a:rPr lang="uk-UA" altLang="ru-RU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uk-UA" altLang="ru-RU" sz="2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облучении</a:t>
            </a:r>
            <a:endParaRPr lang="ru-RU" altLang="ru-RU" sz="20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987" y="3942727"/>
            <a:ext cx="2914927" cy="2914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3_pats_gr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50294"/>
            <a:ext cx="2880320" cy="215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standard_lines_stat_cl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1625793"/>
            <a:ext cx="3943002" cy="239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Рисунок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87" y="4298841"/>
            <a:ext cx="2972569" cy="181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04048" y="6205693"/>
            <a:ext cx="6210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Доза</a:t>
            </a:r>
            <a:endParaRPr lang="ru-RU" sz="1600" b="1" dirty="0"/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5292080" y="6021288"/>
            <a:ext cx="576064" cy="522959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824807" y="6438419"/>
            <a:ext cx="7602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Время</a:t>
            </a:r>
            <a:endParaRPr lang="ru-RU" sz="1600" b="1" dirty="0"/>
          </a:p>
        </p:txBody>
      </p:sp>
      <p:cxnSp>
        <p:nvCxnSpPr>
          <p:cNvPr id="8" name="Прямая со стрелкой 7"/>
          <p:cNvCxnSpPr/>
          <p:nvPr/>
        </p:nvCxnSpPr>
        <p:spPr>
          <a:xfrm flipV="1">
            <a:off x="6876256" y="6438419"/>
            <a:ext cx="1080120" cy="369332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760388" y="4622124"/>
            <a:ext cx="13091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Концентрация</a:t>
            </a:r>
          </a:p>
          <a:p>
            <a:r>
              <a:rPr lang="ru-RU" sz="1400" b="1" dirty="0" smtClean="0"/>
              <a:t>нейтрофилов</a:t>
            </a:r>
            <a:endParaRPr lang="ru-RU" sz="1400" b="1" dirty="0"/>
          </a:p>
        </p:txBody>
      </p:sp>
      <p:cxnSp>
        <p:nvCxnSpPr>
          <p:cNvPr id="14" name="Прямая со стрелкой 13"/>
          <p:cNvCxnSpPr/>
          <p:nvPr/>
        </p:nvCxnSpPr>
        <p:spPr>
          <a:xfrm flipV="1">
            <a:off x="5193987" y="4622124"/>
            <a:ext cx="0" cy="1039124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0" y="0"/>
            <a:ext cx="9109074" cy="556266"/>
          </a:xfrm>
          <a:prstGeom prst="rect">
            <a:avLst/>
          </a:prstGeom>
          <a:solidFill>
            <a:srgbClr val="00858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  <a:latin typeface="Arial"/>
                <a:cs typeface="Arial"/>
              </a:rPr>
              <a:t>ФГБУ ГНЦ ФМБЦ им. А.И.Бурназяна ФМБА России</a:t>
            </a:r>
            <a:endParaRPr lang="ru-RU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6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0" y="6248400"/>
            <a:ext cx="5069529" cy="609600"/>
          </a:xfrm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buNone/>
            </a:pPr>
            <a:r>
              <a:rPr lang="uk-UA" altLang="ru-RU" sz="1000" i="1" dirty="0" err="1" smtClean="0">
                <a:latin typeface="Arial" panose="020B0604020202020204" pitchFamily="34" charset="0"/>
              </a:rPr>
              <a:t>А.С.Самойлов</a:t>
            </a:r>
            <a:r>
              <a:rPr lang="uk-UA" altLang="ru-RU" sz="1000" i="1" dirty="0" smtClean="0">
                <a:latin typeface="Arial" panose="020B0604020202020204" pitchFamily="34" charset="0"/>
              </a:rPr>
              <a:t>, </a:t>
            </a:r>
            <a:r>
              <a:rPr lang="uk-UA" altLang="ru-RU" sz="1000" i="1" dirty="0" err="1">
                <a:latin typeface="Arial" panose="020B0604020202020204" pitchFamily="34" charset="0"/>
              </a:rPr>
              <a:t>В.Ю.Соловьев</a:t>
            </a:r>
            <a:r>
              <a:rPr lang="ru-RU" altLang="ru-RU" sz="1000" i="1" dirty="0" smtClean="0">
                <a:latin typeface="Arial" panose="020B0604020202020204" pitchFamily="34" charset="0"/>
              </a:rPr>
              <a:t>.</a:t>
            </a:r>
            <a:r>
              <a:rPr lang="en-US" altLang="ru-RU" sz="1000" i="1" dirty="0" smtClean="0">
                <a:latin typeface="Arial" panose="020B0604020202020204" pitchFamily="34" charset="0"/>
              </a:rPr>
              <a:t>,</a:t>
            </a:r>
            <a:r>
              <a:rPr lang="ru-RU" altLang="ru-RU" sz="1000" i="1" dirty="0" smtClean="0">
                <a:latin typeface="Arial" panose="020B0604020202020204" pitchFamily="34" charset="0"/>
              </a:rPr>
              <a:t> </a:t>
            </a:r>
            <a:r>
              <a:rPr lang="uk-UA" altLang="ru-RU" sz="1000" i="1" dirty="0" err="1" smtClean="0">
                <a:latin typeface="Arial" panose="020B0604020202020204" pitchFamily="34" charset="0"/>
              </a:rPr>
              <a:t>А.Ю.Бушманов</a:t>
            </a:r>
            <a:r>
              <a:rPr lang="uk-UA" altLang="ru-RU" sz="1000" i="1" dirty="0" smtClean="0">
                <a:latin typeface="Arial" panose="020B0604020202020204" pitchFamily="34" charset="0"/>
              </a:rPr>
              <a:t>,</a:t>
            </a:r>
            <a:r>
              <a:rPr lang="en-US" altLang="ru-RU" sz="1000" i="1" dirty="0" smtClean="0">
                <a:latin typeface="Arial" panose="020B0604020202020204" pitchFamily="34" charset="0"/>
              </a:rPr>
              <a:t> </a:t>
            </a:r>
            <a:r>
              <a:rPr lang="ru-RU" altLang="ru-RU" sz="1000" i="1" dirty="0" err="1" smtClean="0">
                <a:latin typeface="Arial" panose="020B0604020202020204" pitchFamily="34" charset="0"/>
              </a:rPr>
              <a:t>Л.А.Ильин</a:t>
            </a:r>
            <a:r>
              <a:rPr lang="ru-RU" altLang="ru-RU" sz="1000" i="1" dirty="0" smtClean="0">
                <a:latin typeface="Arial" panose="020B0604020202020204" pitchFamily="34" charset="0"/>
              </a:rPr>
              <a:t>.</a:t>
            </a:r>
            <a:r>
              <a:rPr lang="uk-UA" altLang="ru-RU" sz="1000" i="1" dirty="0" smtClean="0">
                <a:latin typeface="Arial" panose="020B0604020202020204" pitchFamily="34" charset="0"/>
              </a:rPr>
              <a:t> </a:t>
            </a:r>
            <a:r>
              <a:rPr lang="ru-RU" altLang="ru-RU" sz="1000" i="0" dirty="0" smtClean="0">
                <a:latin typeface="Arial" panose="020B0604020202020204" pitchFamily="34" charset="0"/>
              </a:rPr>
              <a:t>База данных по острым лучевым поражениям человека</a:t>
            </a:r>
            <a:r>
              <a:rPr lang="en-US" altLang="ru-RU" sz="1000" b="0" i="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altLang="ru-RU" sz="1000" b="0" i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None/>
            </a:pPr>
            <a:r>
              <a:rPr lang="ru-RU" altLang="ru-RU" sz="1000" b="0" i="0" dirty="0" smtClean="0">
                <a:latin typeface="Arial" panose="020B0604020202020204" pitchFamily="34" charset="0"/>
                <a:cs typeface="Arial" panose="020B0604020202020204" pitchFamily="34" charset="0"/>
              </a:rPr>
              <a:t>Первая Всероссийская научная конференция </a:t>
            </a:r>
            <a:r>
              <a:rPr lang="uk-UA" altLang="ru-RU" sz="1000" b="0" i="0" dirty="0" smtClean="0">
                <a:latin typeface="Arial" panose="020B0604020202020204" pitchFamily="34" charset="0"/>
              </a:rPr>
              <a:t>“</a:t>
            </a:r>
            <a:r>
              <a:rPr lang="uk-UA" altLang="ru-RU" sz="1000" b="0" i="0" dirty="0" err="1" smtClean="0">
                <a:latin typeface="Arial" panose="020B0604020202020204" pitchFamily="34" charset="0"/>
              </a:rPr>
              <a:t>Токсикология</a:t>
            </a:r>
            <a:r>
              <a:rPr lang="uk-UA" altLang="ru-RU" sz="1000" b="0" i="0" dirty="0" smtClean="0">
                <a:latin typeface="Arial" panose="020B0604020202020204" pitchFamily="34" charset="0"/>
              </a:rPr>
              <a:t> и </a:t>
            </a:r>
            <a:r>
              <a:rPr lang="uk-UA" altLang="ru-RU" sz="1000" b="0" i="0" dirty="0" err="1" smtClean="0">
                <a:latin typeface="Arial" panose="020B0604020202020204" pitchFamily="34" charset="0"/>
              </a:rPr>
              <a:t>радиобиология</a:t>
            </a:r>
            <a:r>
              <a:rPr lang="uk-UA" altLang="ru-RU" sz="1000" b="0" i="0" dirty="0" smtClean="0">
                <a:latin typeface="Arial" panose="020B0604020202020204" pitchFamily="34" charset="0"/>
              </a:rPr>
              <a:t> ХХ</a:t>
            </a:r>
            <a:r>
              <a:rPr lang="en-US" altLang="ru-RU" sz="1000" b="0" i="0" dirty="0" smtClean="0">
                <a:latin typeface="Arial" panose="020B0604020202020204" pitchFamily="34" charset="0"/>
              </a:rPr>
              <a:t>I</a:t>
            </a:r>
            <a:r>
              <a:rPr lang="ru-RU" altLang="ru-RU" sz="1000" b="0" i="0" dirty="0" smtClean="0">
                <a:latin typeface="Arial" panose="020B0604020202020204" pitchFamily="34" charset="0"/>
              </a:rPr>
              <a:t> века</a:t>
            </a:r>
            <a:r>
              <a:rPr lang="uk-UA" altLang="ru-RU" sz="1000" b="0" i="0" dirty="0" smtClean="0">
                <a:latin typeface="Arial" panose="020B0604020202020204" pitchFamily="34" charset="0"/>
              </a:rPr>
              <a:t>” 17-19</a:t>
            </a:r>
            <a:r>
              <a:rPr lang="ru-RU" altLang="ru-RU" sz="1000" b="0" i="0" dirty="0" smtClean="0">
                <a:latin typeface="Arial" panose="020B0604020202020204" pitchFamily="34" charset="0"/>
              </a:rPr>
              <a:t> мая </a:t>
            </a:r>
            <a:r>
              <a:rPr lang="uk-UA" altLang="ru-RU" sz="1000" b="0" i="0" dirty="0" smtClean="0">
                <a:latin typeface="Arial" panose="020B0604020202020204" pitchFamily="34" charset="0"/>
              </a:rPr>
              <a:t>2017 г.</a:t>
            </a:r>
            <a:r>
              <a:rPr lang="ru-RU" altLang="ru-RU" sz="1000" b="0" i="0" dirty="0" smtClean="0">
                <a:latin typeface="Arial" panose="020B0604020202020204" pitchFamily="34" charset="0"/>
              </a:rPr>
              <a:t>, Санкт-Петербург</a:t>
            </a:r>
          </a:p>
        </p:txBody>
      </p:sp>
    </p:spTree>
    <p:extLst>
      <p:ext uri="{BB962C8B-B14F-4D97-AF65-F5344CB8AC3E}">
        <p14:creationId xmlns:p14="http://schemas.microsoft.com/office/powerpoint/2010/main" val="1806014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0" y="2114550"/>
            <a:ext cx="9144000" cy="6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/>
          </a:p>
        </p:txBody>
      </p:sp>
      <p:sp>
        <p:nvSpPr>
          <p:cNvPr id="22536" name="Text Box 7"/>
          <p:cNvSpPr txBox="1">
            <a:spLocks noChangeArrowheads="1"/>
          </p:cNvSpPr>
          <p:nvPr/>
        </p:nvSpPr>
        <p:spPr bwMode="auto">
          <a:xfrm>
            <a:off x="323528" y="566886"/>
            <a:ext cx="882047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Экспресс-методика аварийной дозиметрии</a:t>
            </a:r>
            <a:endParaRPr lang="ru-RU" altLang="ru-RU" sz="20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5076056" y="4581129"/>
          <a:ext cx="3546896" cy="64807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546896"/>
              </a:tblGrid>
              <a:tr h="648072">
                <a:tc>
                  <a:txBody>
                    <a:bodyPr/>
                    <a:lstStyle/>
                    <a:p>
                      <a:pPr indent="449580" algn="just"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</a:tbl>
          </a:graphicData>
        </a:graphic>
      </p:graphicFrame>
      <p:sp>
        <p:nvSpPr>
          <p:cNvPr id="4" name="Rectangle 68"/>
          <p:cNvSpPr>
            <a:spLocks noChangeArrowheads="1"/>
          </p:cNvSpPr>
          <p:nvPr/>
        </p:nvSpPr>
        <p:spPr bwMode="auto">
          <a:xfrm>
            <a:off x="2411760" y="197781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448" y="1484784"/>
            <a:ext cx="3168352" cy="2112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448" y="4005064"/>
            <a:ext cx="3168352" cy="2112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852" y="4255114"/>
            <a:ext cx="2952328" cy="2068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016" y="1619189"/>
            <a:ext cx="343413" cy="2264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161" y="1603432"/>
            <a:ext cx="406503" cy="2279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602" y="1603432"/>
            <a:ext cx="350762" cy="2279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079" y="1588739"/>
            <a:ext cx="347628" cy="2291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27584" y="887686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</a:t>
            </a:r>
            <a:r>
              <a:rPr lang="ru-RU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риентация</a:t>
            </a:r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относительно источника:                                 Распределение массы органов по дозе:                  </a:t>
            </a:r>
          </a:p>
          <a:p>
            <a:r>
              <a:rPr lang="ru-RU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</a:t>
            </a:r>
          </a:p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лицом                               спиной                                                 ориентация лицом к источнику</a:t>
            </a:r>
            <a:endParaRPr lang="ru-RU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9896" y="3820398"/>
            <a:ext cx="2997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  n         </a:t>
            </a:r>
            <a:r>
              <a:rPr lang="en-US" dirty="0" smtClean="0">
                <a:sym typeface="Symbol" panose="05050102010706020507" pitchFamily="18" charset="2"/>
              </a:rPr>
              <a:t></a:t>
            </a:r>
            <a:r>
              <a:rPr lang="en-US" dirty="0" smtClean="0"/>
              <a:t>                  </a:t>
            </a:r>
            <a:r>
              <a:rPr lang="en-US" dirty="0"/>
              <a:t>n         </a:t>
            </a:r>
            <a:r>
              <a:rPr lang="en-US" dirty="0">
                <a:sym typeface="Symbol" panose="05050102010706020507" pitchFamily="18" charset="2"/>
              </a:rPr>
              <a:t></a:t>
            </a:r>
            <a:r>
              <a:rPr lang="en-US" dirty="0"/>
              <a:t> </a:t>
            </a:r>
            <a:r>
              <a:rPr lang="en-US" dirty="0" smtClean="0"/>
              <a:t>   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39552" y="6323585"/>
            <a:ext cx="5719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Пострадиационная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динамика концентрации нейтрофилов периферической крови для различных ориентаций тела относительно источника</a:t>
            </a:r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04122" y="3644889"/>
            <a:ext cx="31962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ориентация спиной к источнику</a:t>
            </a:r>
            <a:endParaRPr lang="ru-RU" sz="1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0" y="0"/>
            <a:ext cx="9109074" cy="556266"/>
          </a:xfrm>
          <a:prstGeom prst="rect">
            <a:avLst/>
          </a:prstGeom>
          <a:solidFill>
            <a:srgbClr val="00858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  <a:latin typeface="Arial"/>
                <a:cs typeface="Arial"/>
              </a:rPr>
              <a:t>ФГБУ ГНЦ ФМБЦ им. А.И.Бурназяна ФМБА России</a:t>
            </a:r>
            <a:endParaRPr lang="ru-RU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078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3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981075"/>
            <a:ext cx="8229600" cy="436563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defRPr/>
            </a:pPr>
            <a:endParaRPr lang="ru-RU" altLang="ru-RU" sz="4000" dirty="0" smtClean="0"/>
          </a:p>
        </p:txBody>
      </p:sp>
      <p:sp>
        <p:nvSpPr>
          <p:cNvPr id="868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endParaRPr lang="ru-RU" altLang="ru-RU" dirty="0" smtClean="0">
              <a:solidFill>
                <a:schemeClr val="hlink"/>
              </a:solidFill>
              <a:latin typeface="Arial" panose="020B0604020202020204" pitchFamily="34" charset="0"/>
            </a:endParaRPr>
          </a:p>
        </p:txBody>
      </p:sp>
      <p:sp>
        <p:nvSpPr>
          <p:cNvPr id="26629" name="Text Box 4"/>
          <p:cNvSpPr txBox="1">
            <a:spLocks noChangeArrowheads="1"/>
          </p:cNvSpPr>
          <p:nvPr/>
        </p:nvSpPr>
        <p:spPr bwMode="auto">
          <a:xfrm>
            <a:off x="395289" y="2295525"/>
            <a:ext cx="8353176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2400" dirty="0" smtClean="0">
                <a:latin typeface="Arial" panose="020B0604020202020204" pitchFamily="34" charset="0"/>
              </a:rPr>
              <a:t>База </a:t>
            </a:r>
            <a:r>
              <a:rPr lang="uk-UA" altLang="ru-RU" sz="2400" dirty="0" err="1">
                <a:latin typeface="Arial" panose="020B0604020202020204" pitchFamily="34" charset="0"/>
              </a:rPr>
              <a:t>данных</a:t>
            </a:r>
            <a:r>
              <a:rPr lang="uk-UA" altLang="ru-RU" sz="2400" dirty="0">
                <a:latin typeface="Arial" panose="020B0604020202020204" pitchFamily="34" charset="0"/>
              </a:rPr>
              <a:t> по </a:t>
            </a:r>
            <a:r>
              <a:rPr lang="uk-UA" altLang="ru-RU" sz="2400" dirty="0" err="1">
                <a:latin typeface="Arial" panose="020B0604020202020204" pitchFamily="34" charset="0"/>
              </a:rPr>
              <a:t>острым</a:t>
            </a:r>
            <a:r>
              <a:rPr lang="uk-UA" altLang="ru-RU" sz="2400" dirty="0">
                <a:latin typeface="Arial" panose="020B0604020202020204" pitchFamily="34" charset="0"/>
              </a:rPr>
              <a:t> </a:t>
            </a:r>
            <a:r>
              <a:rPr lang="uk-UA" altLang="ru-RU" sz="2400" dirty="0" err="1">
                <a:latin typeface="Arial" panose="020B0604020202020204" pitchFamily="34" charset="0"/>
              </a:rPr>
              <a:t>лучевым</a:t>
            </a:r>
            <a:r>
              <a:rPr lang="uk-UA" altLang="ru-RU" sz="2400" dirty="0">
                <a:latin typeface="Arial" panose="020B0604020202020204" pitchFamily="34" charset="0"/>
              </a:rPr>
              <a:t> </a:t>
            </a:r>
            <a:r>
              <a:rPr lang="uk-UA" altLang="ru-RU" sz="2400" dirty="0" err="1">
                <a:latin typeface="Arial" panose="020B0604020202020204" pitchFamily="34" charset="0"/>
              </a:rPr>
              <a:t>поражениям</a:t>
            </a:r>
            <a:r>
              <a:rPr lang="uk-UA" altLang="ru-RU" sz="2400" dirty="0">
                <a:latin typeface="Arial" panose="020B0604020202020204" pitchFamily="34" charset="0"/>
              </a:rPr>
              <a:t> </a:t>
            </a:r>
            <a:r>
              <a:rPr lang="uk-UA" altLang="ru-RU" sz="2400" dirty="0" err="1">
                <a:latin typeface="Arial" panose="020B0604020202020204" pitchFamily="34" charset="0"/>
              </a:rPr>
              <a:t>человека</a:t>
            </a:r>
            <a:r>
              <a:rPr lang="uk-UA" altLang="ru-RU" sz="2400" dirty="0">
                <a:latin typeface="Arial" panose="020B0604020202020204" pitchFamily="34" charset="0"/>
              </a:rPr>
              <a:t> </a:t>
            </a:r>
            <a:r>
              <a:rPr lang="uk-UA" altLang="ru-RU" sz="2400" dirty="0" err="1" smtClean="0">
                <a:latin typeface="Arial" panose="020B0604020202020204" pitchFamily="34" charset="0"/>
              </a:rPr>
              <a:t>представляет</a:t>
            </a:r>
            <a:r>
              <a:rPr lang="uk-UA" altLang="ru-RU" sz="2400" dirty="0" smtClean="0">
                <a:latin typeface="Arial" panose="020B0604020202020204" pitchFamily="34" charset="0"/>
              </a:rPr>
              <a:t> </a:t>
            </a:r>
            <a:r>
              <a:rPr lang="uk-UA" altLang="ru-RU" sz="2400" dirty="0" err="1">
                <a:latin typeface="Arial" panose="020B0604020202020204" pitchFamily="34" charset="0"/>
              </a:rPr>
              <a:t>собой</a:t>
            </a:r>
            <a:r>
              <a:rPr lang="ru-RU" altLang="ru-RU" sz="2400" dirty="0">
                <a:latin typeface="Arial" panose="020B0604020202020204" pitchFamily="34" charset="0"/>
              </a:rPr>
              <a:t> </a:t>
            </a:r>
            <a:r>
              <a:rPr lang="uk-UA" altLang="ru-RU" sz="2400" dirty="0" err="1">
                <a:latin typeface="Arial" panose="020B0604020202020204" pitchFamily="34" charset="0"/>
              </a:rPr>
              <a:t>уникальный</a:t>
            </a:r>
            <a:r>
              <a:rPr lang="uk-UA" altLang="ru-RU" sz="2400" dirty="0">
                <a:latin typeface="Arial" panose="020B0604020202020204" pitchFamily="34" charset="0"/>
              </a:rPr>
              <a:t> </a:t>
            </a:r>
            <a:r>
              <a:rPr lang="uk-UA" altLang="ru-RU" sz="2400" dirty="0" err="1">
                <a:latin typeface="Arial" panose="020B0604020202020204" pitchFamily="34" charset="0"/>
              </a:rPr>
              <a:t>информационный</a:t>
            </a:r>
            <a:r>
              <a:rPr lang="uk-UA" altLang="ru-RU" sz="2400" dirty="0">
                <a:latin typeface="Arial" panose="020B0604020202020204" pitchFamily="34" charset="0"/>
              </a:rPr>
              <a:t> ресурс для </a:t>
            </a:r>
            <a:r>
              <a:rPr lang="uk-UA" altLang="ru-RU" sz="2400" dirty="0" err="1">
                <a:latin typeface="Arial" panose="020B0604020202020204" pitchFamily="34" charset="0"/>
              </a:rPr>
              <a:t>изучения</a:t>
            </a:r>
            <a:r>
              <a:rPr lang="uk-UA" altLang="ru-RU" sz="2400" dirty="0">
                <a:latin typeface="Arial" panose="020B0604020202020204" pitchFamily="34" charset="0"/>
              </a:rPr>
              <a:t> </a:t>
            </a:r>
            <a:r>
              <a:rPr lang="uk-UA" altLang="ru-RU" sz="2400" dirty="0" err="1">
                <a:latin typeface="Arial" panose="020B0604020202020204" pitchFamily="34" charset="0"/>
              </a:rPr>
              <a:t>клиники</a:t>
            </a:r>
            <a:r>
              <a:rPr lang="uk-UA" altLang="ru-RU" sz="2400" dirty="0">
                <a:latin typeface="Arial" panose="020B0604020202020204" pitchFamily="34" charset="0"/>
              </a:rPr>
              <a:t> </a:t>
            </a:r>
            <a:r>
              <a:rPr lang="uk-UA" altLang="ru-RU" sz="2400" dirty="0" err="1">
                <a:latin typeface="Arial" panose="020B0604020202020204" pitchFamily="34" charset="0"/>
              </a:rPr>
              <a:t>лучевой</a:t>
            </a:r>
            <a:r>
              <a:rPr lang="uk-UA" altLang="ru-RU" sz="2400" dirty="0">
                <a:latin typeface="Arial" panose="020B0604020202020204" pitchFamily="34" charset="0"/>
              </a:rPr>
              <a:t> </a:t>
            </a:r>
            <a:r>
              <a:rPr lang="uk-UA" altLang="ru-RU" sz="2400" dirty="0" err="1">
                <a:latin typeface="Arial" panose="020B0604020202020204" pitchFamily="34" charset="0"/>
              </a:rPr>
              <a:t>патологии</a:t>
            </a:r>
            <a:r>
              <a:rPr lang="uk-UA" altLang="ru-RU" sz="2400" dirty="0">
                <a:latin typeface="Arial" panose="020B0604020202020204" pitchFamily="34" charset="0"/>
              </a:rPr>
              <a:t> и </a:t>
            </a:r>
            <a:r>
              <a:rPr lang="uk-UA" altLang="ru-RU" sz="2400" dirty="0" err="1">
                <a:latin typeface="Arial" panose="020B0604020202020204" pitchFamily="34" charset="0"/>
              </a:rPr>
              <a:t>применявшихся</a:t>
            </a:r>
            <a:r>
              <a:rPr lang="uk-UA" altLang="ru-RU" sz="2400" dirty="0">
                <a:latin typeface="Arial" panose="020B0604020202020204" pitchFamily="34" charset="0"/>
              </a:rPr>
              <a:t> </a:t>
            </a:r>
            <a:r>
              <a:rPr lang="uk-UA" altLang="ru-RU" sz="2400" dirty="0" err="1">
                <a:latin typeface="Arial" panose="020B0604020202020204" pitchFamily="34" charset="0"/>
              </a:rPr>
              <a:t>методов</a:t>
            </a:r>
            <a:r>
              <a:rPr lang="uk-UA" altLang="ru-RU" sz="2400" dirty="0">
                <a:latin typeface="Arial" panose="020B0604020202020204" pitchFamily="34" charset="0"/>
              </a:rPr>
              <a:t> </a:t>
            </a:r>
            <a:r>
              <a:rPr lang="uk-UA" altLang="ru-RU" sz="2400" dirty="0" err="1">
                <a:latin typeface="Arial" panose="020B0604020202020204" pitchFamily="34" charset="0"/>
              </a:rPr>
              <a:t>лечения</a:t>
            </a:r>
            <a:r>
              <a:rPr lang="uk-UA" altLang="ru-RU" sz="2400" dirty="0">
                <a:latin typeface="Arial" panose="020B0604020202020204" pitchFamily="34" charset="0"/>
              </a:rPr>
              <a:t>, </a:t>
            </a:r>
            <a:r>
              <a:rPr lang="uk-UA" altLang="ru-RU" sz="2400" dirty="0" err="1">
                <a:latin typeface="Arial" panose="020B0604020202020204" pitchFamily="34" charset="0"/>
              </a:rPr>
              <a:t>который</a:t>
            </a:r>
            <a:r>
              <a:rPr lang="uk-UA" altLang="ru-RU" sz="2400" dirty="0">
                <a:latin typeface="Arial" panose="020B0604020202020204" pitchFamily="34" charset="0"/>
              </a:rPr>
              <a:t> </a:t>
            </a:r>
            <a:r>
              <a:rPr lang="uk-UA" altLang="ru-RU" sz="2400" dirty="0" err="1">
                <a:latin typeface="Arial" panose="020B0604020202020204" pitchFamily="34" charset="0"/>
              </a:rPr>
              <a:t>может</a:t>
            </a:r>
            <a:r>
              <a:rPr lang="uk-UA" altLang="ru-RU" sz="2400" dirty="0">
                <a:latin typeface="Arial" panose="020B0604020202020204" pitchFamily="34" charset="0"/>
              </a:rPr>
              <a:t> </a:t>
            </a:r>
            <a:r>
              <a:rPr lang="uk-UA" altLang="ru-RU" sz="2400" dirty="0" err="1">
                <a:latin typeface="Arial" panose="020B0604020202020204" pitchFamily="34" charset="0"/>
              </a:rPr>
              <a:t>использоваться</a:t>
            </a:r>
            <a:r>
              <a:rPr lang="uk-UA" altLang="ru-RU" sz="2400" dirty="0">
                <a:latin typeface="Arial" panose="020B0604020202020204" pitchFamily="34" charset="0"/>
              </a:rPr>
              <a:t> для </a:t>
            </a:r>
            <a:r>
              <a:rPr lang="uk-UA" altLang="ru-RU" sz="2400" dirty="0" err="1" smtClean="0">
                <a:latin typeface="Arial" panose="020B0604020202020204" pitchFamily="34" charset="0"/>
              </a:rPr>
              <a:t>поддержки</a:t>
            </a:r>
            <a:r>
              <a:rPr lang="uk-UA" altLang="ru-RU" sz="2400" dirty="0" smtClean="0">
                <a:latin typeface="Arial" panose="020B0604020202020204" pitchFamily="34" charset="0"/>
              </a:rPr>
              <a:t> </a:t>
            </a:r>
            <a:r>
              <a:rPr lang="uk-UA" altLang="ru-RU" sz="2400" dirty="0" err="1" smtClean="0">
                <a:latin typeface="Arial" panose="020B0604020202020204" pitchFamily="34" charset="0"/>
              </a:rPr>
              <a:t>принятия</a:t>
            </a:r>
            <a:r>
              <a:rPr lang="uk-UA" altLang="ru-RU" sz="2400" dirty="0" smtClean="0">
                <a:latin typeface="Arial" panose="020B0604020202020204" pitchFamily="34" charset="0"/>
              </a:rPr>
              <a:t> </a:t>
            </a:r>
            <a:r>
              <a:rPr lang="uk-UA" altLang="ru-RU" sz="2400" dirty="0" err="1">
                <a:latin typeface="Arial" panose="020B0604020202020204" pitchFamily="34" charset="0"/>
              </a:rPr>
              <a:t>решения</a:t>
            </a:r>
            <a:r>
              <a:rPr lang="uk-UA" altLang="ru-RU" sz="2400" dirty="0">
                <a:latin typeface="Arial" panose="020B0604020202020204" pitchFamily="34" charset="0"/>
              </a:rPr>
              <a:t> при </a:t>
            </a:r>
            <a:r>
              <a:rPr lang="uk-UA" altLang="ru-RU" sz="2400" dirty="0" err="1">
                <a:latin typeface="Arial" panose="020B0604020202020204" pitchFamily="34" charset="0"/>
              </a:rPr>
              <a:t>диагностике</a:t>
            </a:r>
            <a:r>
              <a:rPr lang="uk-UA" altLang="ru-RU" sz="2400" dirty="0">
                <a:latin typeface="Arial" panose="020B0604020202020204" pitchFamily="34" charset="0"/>
              </a:rPr>
              <a:t> и </a:t>
            </a:r>
            <a:r>
              <a:rPr lang="uk-UA" altLang="ru-RU" sz="2400" dirty="0" err="1">
                <a:latin typeface="Arial" panose="020B0604020202020204" pitchFamily="34" charset="0"/>
              </a:rPr>
              <a:t>лечении</a:t>
            </a:r>
            <a:r>
              <a:rPr lang="uk-UA" altLang="ru-RU" sz="2400" dirty="0">
                <a:latin typeface="Arial" panose="020B0604020202020204" pitchFamily="34" charset="0"/>
              </a:rPr>
              <a:t> </a:t>
            </a:r>
            <a:r>
              <a:rPr lang="uk-UA" altLang="ru-RU" sz="2400" dirty="0" err="1" smtClean="0">
                <a:latin typeface="Arial" panose="020B0604020202020204" pitchFamily="34" charset="0"/>
              </a:rPr>
              <a:t>острых</a:t>
            </a:r>
            <a:r>
              <a:rPr lang="uk-UA" altLang="ru-RU" sz="2400" dirty="0" smtClean="0">
                <a:latin typeface="Arial" panose="020B0604020202020204" pitchFamily="34" charset="0"/>
              </a:rPr>
              <a:t> </a:t>
            </a:r>
            <a:r>
              <a:rPr lang="ru-RU" altLang="ru-RU" sz="2400" dirty="0" smtClean="0">
                <a:latin typeface="Arial" panose="020B0604020202020204" pitchFamily="34" charset="0"/>
              </a:rPr>
              <a:t>л</a:t>
            </a:r>
            <a:r>
              <a:rPr lang="uk-UA" altLang="ru-RU" sz="2400" dirty="0" err="1">
                <a:latin typeface="Arial" panose="020B0604020202020204" pitchFamily="34" charset="0"/>
              </a:rPr>
              <a:t>учевых</a:t>
            </a:r>
            <a:r>
              <a:rPr lang="uk-UA" altLang="ru-RU" sz="2400" dirty="0">
                <a:latin typeface="Arial" panose="020B0604020202020204" pitchFamily="34" charset="0"/>
              </a:rPr>
              <a:t> поражений </a:t>
            </a:r>
            <a:r>
              <a:rPr lang="uk-UA" altLang="ru-RU" sz="2400" dirty="0" err="1">
                <a:latin typeface="Arial" panose="020B0604020202020204" pitchFamily="34" charset="0"/>
              </a:rPr>
              <a:t>человека</a:t>
            </a:r>
            <a:endParaRPr lang="ru-RU" altLang="ru-RU" sz="2400" dirty="0"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09074" cy="556266"/>
          </a:xfrm>
          <a:prstGeom prst="rect">
            <a:avLst/>
          </a:prstGeom>
          <a:solidFill>
            <a:srgbClr val="00858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  <a:latin typeface="Arial"/>
                <a:cs typeface="Arial"/>
              </a:rPr>
              <a:t>ФГБУ ГНЦ ФМБЦ им. А.И.Бурназяна ФМБА России</a:t>
            </a:r>
            <a:endParaRPr lang="ru-RU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0" y="6248400"/>
            <a:ext cx="9144000" cy="609600"/>
          </a:xfrm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buNone/>
            </a:pPr>
            <a:r>
              <a:rPr lang="uk-UA" altLang="ru-RU" sz="1000" i="1" dirty="0" err="1" smtClean="0">
                <a:latin typeface="Arial" panose="020B0604020202020204" pitchFamily="34" charset="0"/>
              </a:rPr>
              <a:t>А.С.Самойлов</a:t>
            </a:r>
            <a:r>
              <a:rPr lang="uk-UA" altLang="ru-RU" sz="1000" i="1" dirty="0" smtClean="0">
                <a:latin typeface="Arial" panose="020B0604020202020204" pitchFamily="34" charset="0"/>
              </a:rPr>
              <a:t>, </a:t>
            </a:r>
            <a:r>
              <a:rPr lang="uk-UA" altLang="ru-RU" sz="1000" i="1" dirty="0" err="1">
                <a:latin typeface="Arial" panose="020B0604020202020204" pitchFamily="34" charset="0"/>
              </a:rPr>
              <a:t>В.Ю.Соловьев</a:t>
            </a:r>
            <a:r>
              <a:rPr lang="ru-RU" altLang="ru-RU" sz="1000" i="1" dirty="0" smtClean="0">
                <a:latin typeface="Arial" panose="020B0604020202020204" pitchFamily="34" charset="0"/>
              </a:rPr>
              <a:t>.</a:t>
            </a:r>
            <a:r>
              <a:rPr lang="en-US" altLang="ru-RU" sz="1000" i="1" dirty="0" smtClean="0">
                <a:latin typeface="Arial" panose="020B0604020202020204" pitchFamily="34" charset="0"/>
              </a:rPr>
              <a:t>,</a:t>
            </a:r>
            <a:r>
              <a:rPr lang="ru-RU" altLang="ru-RU" sz="1000" i="1" dirty="0" smtClean="0">
                <a:latin typeface="Arial" panose="020B0604020202020204" pitchFamily="34" charset="0"/>
              </a:rPr>
              <a:t> </a:t>
            </a:r>
            <a:r>
              <a:rPr lang="uk-UA" altLang="ru-RU" sz="1000" i="1" dirty="0" err="1" smtClean="0">
                <a:latin typeface="Arial" panose="020B0604020202020204" pitchFamily="34" charset="0"/>
              </a:rPr>
              <a:t>А.Ю.Бушманов</a:t>
            </a:r>
            <a:r>
              <a:rPr lang="uk-UA" altLang="ru-RU" sz="1000" i="1" dirty="0" smtClean="0">
                <a:latin typeface="Arial" panose="020B0604020202020204" pitchFamily="34" charset="0"/>
              </a:rPr>
              <a:t>,</a:t>
            </a:r>
            <a:r>
              <a:rPr lang="en-US" altLang="ru-RU" sz="1000" i="1" dirty="0" smtClean="0">
                <a:latin typeface="Arial" panose="020B0604020202020204" pitchFamily="34" charset="0"/>
              </a:rPr>
              <a:t> </a:t>
            </a:r>
            <a:r>
              <a:rPr lang="ru-RU" altLang="ru-RU" sz="1000" i="1" dirty="0" err="1" smtClean="0">
                <a:latin typeface="Arial" panose="020B0604020202020204" pitchFamily="34" charset="0"/>
              </a:rPr>
              <a:t>Л.А.Ильин</a:t>
            </a:r>
            <a:r>
              <a:rPr lang="ru-RU" altLang="ru-RU" sz="1000" i="1" dirty="0" smtClean="0">
                <a:latin typeface="Arial" panose="020B0604020202020204" pitchFamily="34" charset="0"/>
              </a:rPr>
              <a:t>.</a:t>
            </a:r>
            <a:r>
              <a:rPr lang="uk-UA" altLang="ru-RU" sz="1000" i="1" dirty="0" smtClean="0">
                <a:latin typeface="Arial" panose="020B0604020202020204" pitchFamily="34" charset="0"/>
              </a:rPr>
              <a:t> </a:t>
            </a:r>
            <a:r>
              <a:rPr lang="ru-RU" altLang="ru-RU" sz="1000" i="0" dirty="0" smtClean="0">
                <a:latin typeface="Arial" panose="020B0604020202020204" pitchFamily="34" charset="0"/>
              </a:rPr>
              <a:t>База данных по острым лучевым поражениям человека</a:t>
            </a:r>
            <a:r>
              <a:rPr lang="en-US" altLang="ru-RU" sz="1000" b="0" i="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altLang="ru-RU" sz="1000" b="0" i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None/>
            </a:pPr>
            <a:r>
              <a:rPr lang="ru-RU" altLang="ru-RU" sz="1000" b="0" i="0" dirty="0" smtClean="0">
                <a:latin typeface="Arial" panose="020B0604020202020204" pitchFamily="34" charset="0"/>
                <a:cs typeface="Arial" panose="020B0604020202020204" pitchFamily="34" charset="0"/>
              </a:rPr>
              <a:t>Первая Всероссийская научная конференция </a:t>
            </a:r>
            <a:r>
              <a:rPr lang="uk-UA" altLang="ru-RU" sz="1000" b="0" i="0" dirty="0" smtClean="0">
                <a:latin typeface="Arial" panose="020B0604020202020204" pitchFamily="34" charset="0"/>
              </a:rPr>
              <a:t>“</a:t>
            </a:r>
            <a:r>
              <a:rPr lang="uk-UA" altLang="ru-RU" sz="1000" b="0" i="0" dirty="0" err="1" smtClean="0">
                <a:latin typeface="Arial" panose="020B0604020202020204" pitchFamily="34" charset="0"/>
              </a:rPr>
              <a:t>Токсикология</a:t>
            </a:r>
            <a:r>
              <a:rPr lang="uk-UA" altLang="ru-RU" sz="1000" b="0" i="0" dirty="0" smtClean="0">
                <a:latin typeface="Arial" panose="020B0604020202020204" pitchFamily="34" charset="0"/>
              </a:rPr>
              <a:t> и </a:t>
            </a:r>
            <a:r>
              <a:rPr lang="uk-UA" altLang="ru-RU" sz="1000" b="0" i="0" dirty="0" err="1" smtClean="0">
                <a:latin typeface="Arial" panose="020B0604020202020204" pitchFamily="34" charset="0"/>
              </a:rPr>
              <a:t>радиобиология</a:t>
            </a:r>
            <a:r>
              <a:rPr lang="uk-UA" altLang="ru-RU" sz="1000" b="0" i="0" dirty="0" smtClean="0">
                <a:latin typeface="Arial" panose="020B0604020202020204" pitchFamily="34" charset="0"/>
              </a:rPr>
              <a:t> ХХ</a:t>
            </a:r>
            <a:r>
              <a:rPr lang="en-US" altLang="ru-RU" sz="1000" b="0" i="0" dirty="0" smtClean="0">
                <a:latin typeface="Arial" panose="020B0604020202020204" pitchFamily="34" charset="0"/>
              </a:rPr>
              <a:t>I</a:t>
            </a:r>
            <a:r>
              <a:rPr lang="ru-RU" altLang="ru-RU" sz="1000" b="0" i="0" dirty="0" smtClean="0">
                <a:latin typeface="Arial" panose="020B0604020202020204" pitchFamily="34" charset="0"/>
              </a:rPr>
              <a:t> века</a:t>
            </a:r>
            <a:r>
              <a:rPr lang="uk-UA" altLang="ru-RU" sz="1000" b="0" i="0" dirty="0" smtClean="0">
                <a:latin typeface="Arial" panose="020B0604020202020204" pitchFamily="34" charset="0"/>
              </a:rPr>
              <a:t>” 17-19</a:t>
            </a:r>
            <a:r>
              <a:rPr lang="ru-RU" altLang="ru-RU" sz="1000" b="0" i="0" dirty="0" smtClean="0">
                <a:latin typeface="Arial" panose="020B0604020202020204" pitchFamily="34" charset="0"/>
              </a:rPr>
              <a:t> мая </a:t>
            </a:r>
            <a:r>
              <a:rPr lang="uk-UA" altLang="ru-RU" sz="1000" b="0" i="0" dirty="0" smtClean="0">
                <a:latin typeface="Arial" panose="020B0604020202020204" pitchFamily="34" charset="0"/>
              </a:rPr>
              <a:t>2017 г.</a:t>
            </a:r>
            <a:r>
              <a:rPr lang="ru-RU" altLang="ru-RU" sz="1000" b="0" i="0" dirty="0" smtClean="0">
                <a:latin typeface="Arial" panose="020B0604020202020204" pitchFamily="34" charset="0"/>
              </a:rPr>
              <a:t>, Санкт-Петербург</a:t>
            </a:r>
          </a:p>
        </p:txBody>
      </p:sp>
    </p:spTree>
    <p:extLst>
      <p:ext uri="{BB962C8B-B14F-4D97-AF65-F5344CB8AC3E}">
        <p14:creationId xmlns:p14="http://schemas.microsoft.com/office/powerpoint/2010/main" val="28306118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DFE1E1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/>
            <a:endParaRPr lang="en-US" dirty="0"/>
          </a:p>
        </p:txBody>
      </p:sp>
      <p:sp useBgFill="1"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163388" y="1124744"/>
            <a:ext cx="8801100" cy="307777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 useBgFill="1"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226584" y="1218345"/>
            <a:ext cx="8827660" cy="1384995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ru-RU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Под редакцией А.С. Самойлова и В.Ю. Соловьева</a:t>
            </a:r>
          </a:p>
          <a:p>
            <a:endParaRPr lang="ru-RU" sz="14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Авторский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коллектив: </a:t>
            </a: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1400" i="1" dirty="0"/>
              <a:t>Барабанова А.В., Баранов А.Е., </a:t>
            </a:r>
            <a:r>
              <a:rPr lang="uk-UA" sz="1400" i="1" dirty="0" err="1"/>
              <a:t>Бушманов</a:t>
            </a:r>
            <a:r>
              <a:rPr lang="uk-UA" sz="1400" i="1" dirty="0"/>
              <a:t> А.Ю., </a:t>
            </a:r>
            <a:r>
              <a:rPr lang="uk-UA" sz="1400" i="1" dirty="0" err="1"/>
              <a:t>Галстян</a:t>
            </a:r>
            <a:r>
              <a:rPr lang="uk-UA" sz="1400" i="1" dirty="0"/>
              <a:t> И.А., </a:t>
            </a:r>
            <a:r>
              <a:rPr lang="uk-UA" sz="1400" i="1" dirty="0" err="1"/>
              <a:t>Гуськова</a:t>
            </a:r>
            <a:r>
              <a:rPr lang="uk-UA" sz="1400" i="1" dirty="0"/>
              <a:t> А.К., </a:t>
            </a:r>
            <a:r>
              <a:rPr lang="uk-UA" sz="1400" i="1" dirty="0" err="1"/>
              <a:t>Квачева</a:t>
            </a:r>
            <a:r>
              <a:rPr lang="uk-UA" sz="1400" i="1" dirty="0"/>
              <a:t> Ю.Е., </a:t>
            </a:r>
            <a:r>
              <a:rPr lang="uk-UA" sz="1400" i="1" dirty="0" err="1"/>
              <a:t>Кончаловский</a:t>
            </a:r>
            <a:r>
              <a:rPr lang="uk-UA" sz="1400" i="1" dirty="0"/>
              <a:t> М.В., Краснюк В.И., </a:t>
            </a:r>
            <a:r>
              <a:rPr lang="uk-UA" sz="1400" i="1" dirty="0" err="1"/>
              <a:t>Метляева</a:t>
            </a:r>
            <a:r>
              <a:rPr lang="uk-UA" sz="1400" i="1" dirty="0"/>
              <a:t> Н.А., </a:t>
            </a:r>
            <a:r>
              <a:rPr lang="uk-UA" sz="1400" i="1" dirty="0" err="1"/>
              <a:t>Надежина</a:t>
            </a:r>
            <a:r>
              <a:rPr lang="uk-UA" sz="1400" i="1" dirty="0"/>
              <a:t> Н.М., </a:t>
            </a:r>
            <a:r>
              <a:rPr lang="uk-UA" sz="1400" i="1" dirty="0" err="1"/>
              <a:t>Нугис</a:t>
            </a:r>
            <a:r>
              <a:rPr lang="uk-UA" sz="1400" i="1" dirty="0"/>
              <a:t> В.Ю., </a:t>
            </a:r>
            <a:r>
              <a:rPr lang="uk-UA" sz="1400" i="1" dirty="0" err="1"/>
              <a:t>Самойлов</a:t>
            </a:r>
            <a:r>
              <a:rPr lang="uk-UA" sz="1400" i="1" dirty="0"/>
              <a:t> А.С., </a:t>
            </a:r>
            <a:r>
              <a:rPr lang="uk-UA" sz="1400" i="1" dirty="0" err="1"/>
              <a:t>Соловьев</a:t>
            </a:r>
            <a:r>
              <a:rPr lang="uk-UA" sz="1400" i="1" dirty="0"/>
              <a:t> В.Ю., Суворова Л.А., </a:t>
            </a:r>
            <a:r>
              <a:rPr lang="uk-UA" sz="1400" i="1" dirty="0" err="1"/>
              <a:t>Торубаров</a:t>
            </a:r>
            <a:r>
              <a:rPr lang="uk-UA" sz="1400" i="1" dirty="0"/>
              <a:t> Ф.С., </a:t>
            </a:r>
            <a:r>
              <a:rPr lang="uk-UA" sz="1400" i="1" dirty="0" err="1"/>
              <a:t>Хамидулин</a:t>
            </a:r>
            <a:r>
              <a:rPr lang="uk-UA" sz="1400" i="1" dirty="0"/>
              <a:t> Т.М. </a:t>
            </a:r>
            <a:endParaRPr lang="ru-RU" sz="1400" dirty="0"/>
          </a:p>
        </p:txBody>
      </p:sp>
      <p:sp>
        <p:nvSpPr>
          <p:cNvPr id="24" name="Rectangle 6"/>
          <p:cNvSpPr>
            <a:spLocks noChangeArrowheads="1"/>
          </p:cNvSpPr>
          <p:nvPr/>
        </p:nvSpPr>
        <p:spPr bwMode="auto">
          <a:xfrm>
            <a:off x="0" y="-4861"/>
            <a:ext cx="9109075" cy="1040700"/>
          </a:xfrm>
          <a:prstGeom prst="rect">
            <a:avLst/>
          </a:prstGeom>
          <a:solidFill>
            <a:schemeClr val="bg1"/>
          </a:solidFill>
          <a:ln w="3175">
            <a:noFill/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endParaRPr lang="ru-RU"/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163388" y="543817"/>
            <a:ext cx="894568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dirty="0" smtClean="0">
                <a:solidFill>
                  <a:srgbClr val="4D4D4D"/>
                </a:solidFill>
                <a:latin typeface="Arial"/>
                <a:cs typeface="Arial"/>
              </a:rPr>
              <a:t>ОСТРАЯ ЛУЧЕВАЯ БОЛЕЗНЬ ЧЕЛОВЕКА. АТЛАС </a:t>
            </a:r>
            <a:endParaRPr lang="ru-RU" sz="2000" b="1" dirty="0">
              <a:solidFill>
                <a:srgbClr val="4D4D4D"/>
              </a:solidFill>
              <a:latin typeface="Arial"/>
              <a:cs typeface="Arial"/>
            </a:endParaRPr>
          </a:p>
        </p:txBody>
      </p:sp>
      <p:sp>
        <p:nvSpPr>
          <p:cNvPr id="26" name="Rectangle 5"/>
          <p:cNvSpPr>
            <a:spLocks noChangeArrowheads="1"/>
          </p:cNvSpPr>
          <p:nvPr/>
        </p:nvSpPr>
        <p:spPr bwMode="auto">
          <a:xfrm>
            <a:off x="0" y="-4863"/>
            <a:ext cx="9109074" cy="417012"/>
          </a:xfrm>
          <a:prstGeom prst="rect">
            <a:avLst/>
          </a:prstGeom>
          <a:solidFill>
            <a:srgbClr val="00858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  <p:sp>
        <p:nvSpPr>
          <p:cNvPr id="27" name="Text Box 11"/>
          <p:cNvSpPr txBox="1">
            <a:spLocks noChangeArrowheads="1"/>
          </p:cNvSpPr>
          <p:nvPr/>
        </p:nvSpPr>
        <p:spPr bwMode="auto">
          <a:xfrm>
            <a:off x="3275856" y="-44637"/>
            <a:ext cx="25922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dirty="0" smtClean="0">
                <a:solidFill>
                  <a:schemeClr val="bg1"/>
                </a:solidFill>
                <a:latin typeface="Arial"/>
                <a:cs typeface="Arial"/>
              </a:rPr>
              <a:t>Ф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518" y="2768699"/>
            <a:ext cx="2782288" cy="3934798"/>
          </a:xfrm>
          <a:prstGeom prst="rect">
            <a:avLst/>
          </a:prstGeom>
        </p:spPr>
      </p:pic>
      <p:sp useBgFill="1"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6210045" y="3469865"/>
            <a:ext cx="2744688" cy="2031325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 2016 г издана</a:t>
            </a:r>
          </a:p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Часть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Атласа</a:t>
            </a:r>
          </a:p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Пострадавшие при аварии на ЧАЭС 1986 г.</a:t>
            </a:r>
          </a:p>
          <a:p>
            <a:pPr algn="ctr"/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В 2017 г. готовится издание </a:t>
            </a:r>
            <a:r>
              <a:rPr lang="en-US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ru-RU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части Атласа </a:t>
            </a:r>
          </a:p>
          <a:p>
            <a:pPr algn="ctr"/>
            <a:r>
              <a:rPr lang="ru-RU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(пострадавшие в других радиационных инцидентах)</a:t>
            </a:r>
            <a:endParaRPr lang="ru-RU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0" y="0"/>
            <a:ext cx="9109074" cy="556266"/>
          </a:xfrm>
          <a:prstGeom prst="rect">
            <a:avLst/>
          </a:prstGeom>
          <a:solidFill>
            <a:srgbClr val="00858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  <a:latin typeface="Arial"/>
                <a:cs typeface="Arial"/>
              </a:rPr>
              <a:t>ФГБУ ГНЦ ФМБЦ им. </a:t>
            </a:r>
            <a:r>
              <a:rPr lang="ru-RU" dirty="0" err="1">
                <a:solidFill>
                  <a:schemeClr val="bg1"/>
                </a:solidFill>
                <a:latin typeface="Arial"/>
                <a:cs typeface="Arial"/>
              </a:rPr>
              <a:t>А.И.Бурназяна</a:t>
            </a:r>
            <a:r>
              <a:rPr lang="ru-RU" dirty="0">
                <a:solidFill>
                  <a:schemeClr val="bg1"/>
                </a:solidFill>
                <a:latin typeface="Arial"/>
                <a:cs typeface="Arial"/>
              </a:rPr>
              <a:t> ФМБА России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74" y="2814142"/>
            <a:ext cx="2868314" cy="394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2956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793177"/>
            <a:ext cx="3744416" cy="55881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793177"/>
            <a:ext cx="3795463" cy="5660159"/>
          </a:xfrm>
          <a:prstGeom prst="rect">
            <a:avLst/>
          </a:prstGeo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0" y="6248400"/>
            <a:ext cx="9144000" cy="609600"/>
          </a:xfrm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buNone/>
            </a:pPr>
            <a:r>
              <a:rPr lang="uk-UA" altLang="ru-RU" sz="1000" i="1" dirty="0" err="1" smtClean="0">
                <a:latin typeface="Arial" panose="020B0604020202020204" pitchFamily="34" charset="0"/>
              </a:rPr>
              <a:t>А.С.Самойлов</a:t>
            </a:r>
            <a:r>
              <a:rPr lang="uk-UA" altLang="ru-RU" sz="1000" i="1" dirty="0" smtClean="0">
                <a:latin typeface="Arial" panose="020B0604020202020204" pitchFamily="34" charset="0"/>
              </a:rPr>
              <a:t>, </a:t>
            </a:r>
            <a:r>
              <a:rPr lang="uk-UA" altLang="ru-RU" sz="1000" i="1" dirty="0" err="1">
                <a:latin typeface="Arial" panose="020B0604020202020204" pitchFamily="34" charset="0"/>
              </a:rPr>
              <a:t>В.Ю.Соловьев</a:t>
            </a:r>
            <a:r>
              <a:rPr lang="ru-RU" altLang="ru-RU" sz="1000" i="1" dirty="0" smtClean="0">
                <a:latin typeface="Arial" panose="020B0604020202020204" pitchFamily="34" charset="0"/>
              </a:rPr>
              <a:t>.</a:t>
            </a:r>
            <a:r>
              <a:rPr lang="en-US" altLang="ru-RU" sz="1000" i="1" dirty="0" smtClean="0">
                <a:latin typeface="Arial" panose="020B0604020202020204" pitchFamily="34" charset="0"/>
              </a:rPr>
              <a:t>,</a:t>
            </a:r>
            <a:r>
              <a:rPr lang="ru-RU" altLang="ru-RU" sz="1000" i="1" dirty="0" smtClean="0">
                <a:latin typeface="Arial" panose="020B0604020202020204" pitchFamily="34" charset="0"/>
              </a:rPr>
              <a:t> </a:t>
            </a:r>
            <a:r>
              <a:rPr lang="uk-UA" altLang="ru-RU" sz="1000" i="1" dirty="0" err="1" smtClean="0">
                <a:latin typeface="Arial" panose="020B0604020202020204" pitchFamily="34" charset="0"/>
              </a:rPr>
              <a:t>А.Ю.Бушманов</a:t>
            </a:r>
            <a:r>
              <a:rPr lang="uk-UA" altLang="ru-RU" sz="1000" i="1" dirty="0" smtClean="0">
                <a:latin typeface="Arial" panose="020B0604020202020204" pitchFamily="34" charset="0"/>
              </a:rPr>
              <a:t>,</a:t>
            </a:r>
            <a:r>
              <a:rPr lang="en-US" altLang="ru-RU" sz="1000" i="1" dirty="0" smtClean="0">
                <a:latin typeface="Arial" panose="020B0604020202020204" pitchFamily="34" charset="0"/>
              </a:rPr>
              <a:t> </a:t>
            </a:r>
            <a:r>
              <a:rPr lang="ru-RU" altLang="ru-RU" sz="1000" i="1" dirty="0" err="1" smtClean="0">
                <a:latin typeface="Arial" panose="020B0604020202020204" pitchFamily="34" charset="0"/>
              </a:rPr>
              <a:t>Л.А.Ильин</a:t>
            </a:r>
            <a:r>
              <a:rPr lang="ru-RU" altLang="ru-RU" sz="1000" i="1" dirty="0" smtClean="0">
                <a:latin typeface="Arial" panose="020B0604020202020204" pitchFamily="34" charset="0"/>
              </a:rPr>
              <a:t>.</a:t>
            </a:r>
            <a:r>
              <a:rPr lang="uk-UA" altLang="ru-RU" sz="1000" i="1" dirty="0" smtClean="0">
                <a:latin typeface="Arial" panose="020B0604020202020204" pitchFamily="34" charset="0"/>
              </a:rPr>
              <a:t> </a:t>
            </a:r>
            <a:r>
              <a:rPr lang="ru-RU" altLang="ru-RU" sz="1000" i="0" dirty="0" smtClean="0">
                <a:latin typeface="Arial" panose="020B0604020202020204" pitchFamily="34" charset="0"/>
              </a:rPr>
              <a:t>База данных по острым лучевым поражениям человека</a:t>
            </a:r>
            <a:r>
              <a:rPr lang="en-US" altLang="ru-RU" sz="1000" b="0" i="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altLang="ru-RU" sz="1000" b="0" i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None/>
            </a:pPr>
            <a:r>
              <a:rPr lang="ru-RU" altLang="ru-RU" sz="1000" b="0" i="0" dirty="0" smtClean="0">
                <a:latin typeface="Arial" panose="020B0604020202020204" pitchFamily="34" charset="0"/>
                <a:cs typeface="Arial" panose="020B0604020202020204" pitchFamily="34" charset="0"/>
              </a:rPr>
              <a:t>Первая Всероссийская научная конференция </a:t>
            </a:r>
            <a:r>
              <a:rPr lang="uk-UA" altLang="ru-RU" sz="1000" b="0" i="0" dirty="0" smtClean="0">
                <a:latin typeface="Arial" panose="020B0604020202020204" pitchFamily="34" charset="0"/>
              </a:rPr>
              <a:t>“</a:t>
            </a:r>
            <a:r>
              <a:rPr lang="uk-UA" altLang="ru-RU" sz="1000" b="0" i="0" dirty="0" err="1" smtClean="0">
                <a:latin typeface="Arial" panose="020B0604020202020204" pitchFamily="34" charset="0"/>
              </a:rPr>
              <a:t>Токсикология</a:t>
            </a:r>
            <a:r>
              <a:rPr lang="uk-UA" altLang="ru-RU" sz="1000" b="0" i="0" dirty="0" smtClean="0">
                <a:latin typeface="Arial" panose="020B0604020202020204" pitchFamily="34" charset="0"/>
              </a:rPr>
              <a:t> и </a:t>
            </a:r>
            <a:r>
              <a:rPr lang="uk-UA" altLang="ru-RU" sz="1000" b="0" i="0" dirty="0" err="1" smtClean="0">
                <a:latin typeface="Arial" panose="020B0604020202020204" pitchFamily="34" charset="0"/>
              </a:rPr>
              <a:t>радиобиология</a:t>
            </a:r>
            <a:r>
              <a:rPr lang="uk-UA" altLang="ru-RU" sz="1000" b="0" i="0" dirty="0" smtClean="0">
                <a:latin typeface="Arial" panose="020B0604020202020204" pitchFamily="34" charset="0"/>
              </a:rPr>
              <a:t> ХХ</a:t>
            </a:r>
            <a:r>
              <a:rPr lang="en-US" altLang="ru-RU" sz="1000" b="0" i="0" dirty="0" smtClean="0">
                <a:latin typeface="Arial" panose="020B0604020202020204" pitchFamily="34" charset="0"/>
              </a:rPr>
              <a:t>I</a:t>
            </a:r>
            <a:r>
              <a:rPr lang="ru-RU" altLang="ru-RU" sz="1000" b="0" i="0" dirty="0" smtClean="0">
                <a:latin typeface="Arial" panose="020B0604020202020204" pitchFamily="34" charset="0"/>
              </a:rPr>
              <a:t> века</a:t>
            </a:r>
            <a:r>
              <a:rPr lang="uk-UA" altLang="ru-RU" sz="1000" b="0" i="0" dirty="0" smtClean="0">
                <a:latin typeface="Arial" panose="020B0604020202020204" pitchFamily="34" charset="0"/>
              </a:rPr>
              <a:t>” 17-19</a:t>
            </a:r>
            <a:r>
              <a:rPr lang="ru-RU" altLang="ru-RU" sz="1000" b="0" i="0" dirty="0" smtClean="0">
                <a:latin typeface="Arial" panose="020B0604020202020204" pitchFamily="34" charset="0"/>
              </a:rPr>
              <a:t> мая </a:t>
            </a:r>
            <a:r>
              <a:rPr lang="uk-UA" altLang="ru-RU" sz="1000" b="0" i="0" dirty="0" smtClean="0">
                <a:latin typeface="Arial" panose="020B0604020202020204" pitchFamily="34" charset="0"/>
              </a:rPr>
              <a:t>2017 г.</a:t>
            </a:r>
            <a:r>
              <a:rPr lang="ru-RU" altLang="ru-RU" sz="1000" b="0" i="0" dirty="0" smtClean="0">
                <a:latin typeface="Arial" panose="020B0604020202020204" pitchFamily="34" charset="0"/>
              </a:rPr>
              <a:t>, Санкт-Петербург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0"/>
            <a:ext cx="9109074" cy="556266"/>
          </a:xfrm>
          <a:prstGeom prst="rect">
            <a:avLst/>
          </a:prstGeom>
          <a:solidFill>
            <a:srgbClr val="00858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  <a:latin typeface="Arial"/>
                <a:cs typeface="Arial"/>
              </a:rPr>
              <a:t>ФГБУ ГНЦ ФМБЦ им. </a:t>
            </a:r>
            <a:r>
              <a:rPr lang="ru-RU" dirty="0" err="1">
                <a:solidFill>
                  <a:schemeClr val="bg1"/>
                </a:solidFill>
                <a:latin typeface="Arial"/>
                <a:cs typeface="Arial"/>
              </a:rPr>
              <a:t>А.И.Бурназяна</a:t>
            </a:r>
            <a:r>
              <a:rPr lang="ru-RU" dirty="0">
                <a:solidFill>
                  <a:schemeClr val="bg1"/>
                </a:solidFill>
                <a:latin typeface="Arial"/>
                <a:cs typeface="Arial"/>
              </a:rPr>
              <a:t> ФМБА России</a:t>
            </a: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63388" y="543817"/>
            <a:ext cx="894568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b="1" dirty="0" smtClean="0">
                <a:solidFill>
                  <a:srgbClr val="4D4D4D"/>
                </a:solidFill>
                <a:latin typeface="Arial"/>
                <a:cs typeface="Arial"/>
              </a:rPr>
              <a:t>ОСТРАЯ ЛУЧЕВАЯ БОЛЕЗНЬ ЧЕЛОВЕКА. АТЛАС </a:t>
            </a:r>
            <a:endParaRPr lang="ru-RU" sz="1600" b="1" dirty="0">
              <a:solidFill>
                <a:srgbClr val="4D4D4D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92671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0" y="1988840"/>
            <a:ext cx="3318068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5609" y="428604"/>
            <a:ext cx="8640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Образовательная деятельность </a:t>
            </a:r>
            <a:r>
              <a:rPr lang="ru-RU" sz="2400" b="1" dirty="0" smtClean="0">
                <a:solidFill>
                  <a:schemeClr val="tx2"/>
                </a:solidFill>
              </a:rPr>
              <a:t>и </a:t>
            </a:r>
            <a:r>
              <a:rPr lang="ru-RU" sz="2400" b="1" dirty="0">
                <a:solidFill>
                  <a:schemeClr val="tx2"/>
                </a:solidFill>
              </a:rPr>
              <a:t>распространение </a:t>
            </a:r>
            <a:r>
              <a:rPr lang="ru-RU" sz="2400" b="1" dirty="0" smtClean="0">
                <a:solidFill>
                  <a:schemeClr val="tx2"/>
                </a:solidFill>
              </a:rPr>
              <a:t>знаний</a:t>
            </a:r>
            <a:endParaRPr lang="ru-RU" sz="2400" b="1" dirty="0">
              <a:solidFill>
                <a:schemeClr val="tx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793" y="594983"/>
            <a:ext cx="901070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chemeClr val="tx2"/>
                </a:solidFill>
              </a:rPr>
              <a:t>Кафедра </a:t>
            </a:r>
            <a:r>
              <a:rPr lang="ru-RU" sz="2400" b="1" dirty="0">
                <a:solidFill>
                  <a:schemeClr val="tx2"/>
                </a:solidFill>
              </a:rPr>
              <a:t>радиационной </a:t>
            </a:r>
            <a:r>
              <a:rPr lang="ru-RU" sz="2400" b="1" dirty="0" smtClean="0">
                <a:solidFill>
                  <a:schemeClr val="tx2"/>
                </a:solidFill>
              </a:rPr>
              <a:t>медицины </a:t>
            </a:r>
          </a:p>
          <a:p>
            <a:pPr algn="ctr"/>
            <a:r>
              <a:rPr lang="ru-RU" sz="2400" b="1" dirty="0" smtClean="0">
                <a:solidFill>
                  <a:schemeClr val="tx2"/>
                </a:solidFill>
              </a:rPr>
              <a:t>ИППО ФГБУ ГНЦ  ФМБЦ им. А.И. Бурназяна ФМБА России </a:t>
            </a:r>
            <a:endParaRPr lang="ru-RU" sz="2400" b="1" dirty="0">
              <a:solidFill>
                <a:schemeClr val="tx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67343" y="1988840"/>
            <a:ext cx="35885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Заведующий кафедрой, Академик РАМН, </a:t>
            </a:r>
          </a:p>
          <a:p>
            <a:pPr algn="ctr"/>
            <a:r>
              <a:rPr lang="ru-RU" sz="2400" b="1" dirty="0">
                <a:solidFill>
                  <a:schemeClr val="tx2"/>
                </a:solidFill>
              </a:rPr>
              <a:t>д.м.н., </a:t>
            </a:r>
            <a:r>
              <a:rPr lang="ru-RU" sz="2400" b="1" dirty="0" smtClean="0">
                <a:solidFill>
                  <a:schemeClr val="tx2"/>
                </a:solidFill>
              </a:rPr>
              <a:t>профессор Почетный </a:t>
            </a:r>
            <a:r>
              <a:rPr lang="ru-RU" sz="2400" b="1" dirty="0">
                <a:solidFill>
                  <a:schemeClr val="tx2"/>
                </a:solidFill>
              </a:rPr>
              <a:t>президент  Центра   Л.А. Ильин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19839" y="4060517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</a:rPr>
              <a:t>Обучение </a:t>
            </a:r>
            <a:r>
              <a:rPr lang="ru-RU" sz="2000" b="1" dirty="0">
                <a:solidFill>
                  <a:schemeClr val="tx2"/>
                </a:solidFill>
              </a:rPr>
              <a:t>лечению и диагностике радиационных поражений врачей, медицинских </a:t>
            </a:r>
            <a:r>
              <a:rPr lang="ru-RU" sz="2000" b="1" dirty="0" smtClean="0">
                <a:solidFill>
                  <a:schemeClr val="tx2"/>
                </a:solidFill>
              </a:rPr>
              <a:t>физиков из России: </a:t>
            </a:r>
            <a:endParaRPr lang="ru-RU" sz="2000" b="1" dirty="0">
              <a:solidFill>
                <a:schemeClr val="tx2"/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tx2"/>
                </a:solidFill>
              </a:rPr>
              <a:t>более 400 курсантов </a:t>
            </a:r>
            <a:r>
              <a:rPr lang="ru-RU" sz="2000" b="1" dirty="0">
                <a:solidFill>
                  <a:schemeClr val="tx2"/>
                </a:solidFill>
              </a:rPr>
              <a:t>за 2010- </a:t>
            </a:r>
            <a:r>
              <a:rPr lang="ru-RU" sz="2000" b="1" dirty="0" smtClean="0">
                <a:solidFill>
                  <a:schemeClr val="tx2"/>
                </a:solidFill>
              </a:rPr>
              <a:t>2016гг</a:t>
            </a:r>
            <a:r>
              <a:rPr lang="ru-RU" sz="2000" b="1" dirty="0">
                <a:solidFill>
                  <a:schemeClr val="tx2"/>
                </a:solidFill>
              </a:rPr>
              <a:t>.; </a:t>
            </a:r>
          </a:p>
          <a:p>
            <a:pPr algn="ctr"/>
            <a:r>
              <a:rPr lang="ru-RU" sz="2000" b="1" dirty="0" smtClean="0">
                <a:solidFill>
                  <a:schemeClr val="tx2"/>
                </a:solidFill>
              </a:rPr>
              <a:t>Обучены иностранные специалисты: </a:t>
            </a:r>
            <a:endParaRPr lang="ru-RU" sz="2000" b="1" dirty="0">
              <a:solidFill>
                <a:schemeClr val="tx2"/>
              </a:solidFill>
            </a:endParaRPr>
          </a:p>
          <a:p>
            <a:pPr algn="ctr"/>
            <a:r>
              <a:rPr lang="ru-RU" sz="2000" b="1" dirty="0">
                <a:solidFill>
                  <a:schemeClr val="tx2"/>
                </a:solidFill>
              </a:rPr>
              <a:t>Южная Корея, Иран, Грузия,</a:t>
            </a:r>
          </a:p>
          <a:p>
            <a:pPr algn="ctr"/>
            <a:r>
              <a:rPr lang="ru-RU" sz="2000" b="1" dirty="0">
                <a:solidFill>
                  <a:schemeClr val="tx2"/>
                </a:solidFill>
              </a:rPr>
              <a:t>Республика Беларусь, </a:t>
            </a:r>
            <a:r>
              <a:rPr lang="ru-RU" sz="2000" b="1" dirty="0" smtClean="0">
                <a:solidFill>
                  <a:schemeClr val="tx2"/>
                </a:solidFill>
              </a:rPr>
              <a:t>Казахстан, Болгария</a:t>
            </a:r>
            <a:endParaRPr lang="ru-RU" sz="2000" b="1" dirty="0">
              <a:solidFill>
                <a:schemeClr val="tx2"/>
              </a:solidFill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0"/>
            <a:ext cx="9109074" cy="556266"/>
          </a:xfrm>
          <a:prstGeom prst="rect">
            <a:avLst/>
          </a:prstGeom>
          <a:solidFill>
            <a:srgbClr val="00858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  <a:latin typeface="Arial"/>
                <a:cs typeface="Arial"/>
              </a:rPr>
              <a:t>ФГБУ ГНЦ ФМБЦ им. А.И.Бурназяна ФМБА России</a:t>
            </a:r>
          </a:p>
        </p:txBody>
      </p:sp>
    </p:spTree>
    <p:extLst>
      <p:ext uri="{BB962C8B-B14F-4D97-AF65-F5344CB8AC3E}">
        <p14:creationId xmlns:p14="http://schemas.microsoft.com/office/powerpoint/2010/main" val="29345654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967" y="1772816"/>
            <a:ext cx="3352511" cy="4707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404" y="1772816"/>
            <a:ext cx="1614489" cy="2350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58" y="4083654"/>
            <a:ext cx="1721033" cy="2405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992" y="1706520"/>
            <a:ext cx="1714411" cy="2489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652" y="3897023"/>
            <a:ext cx="1714412" cy="2592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34" y="1727260"/>
            <a:ext cx="1685925" cy="241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652" y="4089607"/>
            <a:ext cx="1599241" cy="2322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476672"/>
            <a:ext cx="82809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/>
                </a:solidFill>
              </a:rPr>
              <a:t>Наиболее значимые публикации на основе базы данных острых радиационных поражений</a:t>
            </a:r>
            <a:endParaRPr lang="ru-RU" sz="2800" b="1" dirty="0">
              <a:solidFill>
                <a:schemeClr val="tx2"/>
              </a:solidFill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0" y="0"/>
            <a:ext cx="9109074" cy="556266"/>
          </a:xfrm>
          <a:prstGeom prst="rect">
            <a:avLst/>
          </a:prstGeom>
          <a:solidFill>
            <a:srgbClr val="00858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  <a:latin typeface="Arial"/>
                <a:cs typeface="Arial"/>
              </a:rPr>
              <a:t>ФГБУ ГНЦ ФМБЦ им. А.И.Бурназяна ФМБА России</a:t>
            </a:r>
          </a:p>
        </p:txBody>
      </p:sp>
    </p:spTree>
    <p:extLst>
      <p:ext uri="{BB962C8B-B14F-4D97-AF65-F5344CB8AC3E}">
        <p14:creationId xmlns:p14="http://schemas.microsoft.com/office/powerpoint/2010/main" val="3556933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825" name="Rectangle 73"/>
          <p:cNvSpPr>
            <a:spLocks noGrp="1" noChangeArrowheads="1"/>
          </p:cNvSpPr>
          <p:nvPr>
            <p:ph type="title"/>
          </p:nvPr>
        </p:nvSpPr>
        <p:spPr bwMode="auto">
          <a:xfrm>
            <a:off x="0" y="476671"/>
            <a:ext cx="9036050" cy="940967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defRPr/>
            </a:pPr>
            <a:r>
              <a:rPr lang="uk-UA" altLang="ru-RU" sz="2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Радиационные</a:t>
            </a:r>
            <a:r>
              <a:rPr lang="uk-UA" altLang="ru-RU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uk-UA" altLang="ru-RU" sz="2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инциденты</a:t>
            </a:r>
            <a:r>
              <a:rPr lang="uk-UA" altLang="ru-RU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на </a:t>
            </a:r>
            <a:r>
              <a:rPr lang="uk-UA" altLang="ru-RU" sz="2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территории</a:t>
            </a:r>
            <a:r>
              <a:rPr lang="uk-UA" altLang="ru-RU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br>
              <a:rPr lang="uk-UA" altLang="ru-RU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</a:br>
            <a:r>
              <a:rPr lang="uk-UA" altLang="ru-RU" sz="2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бывшего</a:t>
            </a:r>
            <a:r>
              <a:rPr lang="uk-UA" altLang="ru-RU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СССР (1949-1991 гг) и РФ (1992-2016 гг)</a:t>
            </a:r>
            <a:endParaRPr lang="ru-RU" altLang="ru-RU" sz="20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842956" name="Group 20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5624146"/>
              </p:ext>
            </p:extLst>
          </p:nvPr>
        </p:nvGraphicFramePr>
        <p:xfrm>
          <a:off x="250825" y="1203894"/>
          <a:ext cx="8509000" cy="4835069"/>
        </p:xfrm>
        <a:graphic>
          <a:graphicData uri="http://schemas.openxmlformats.org/drawingml/2006/table">
            <a:tbl>
              <a:tblPr/>
              <a:tblGrid>
                <a:gridCol w="4537075"/>
                <a:gridCol w="1152525"/>
                <a:gridCol w="1022350"/>
                <a:gridCol w="922338"/>
                <a:gridCol w="874712"/>
              </a:tblGrid>
              <a:tr h="4507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uk-UA" alt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Классификация</a:t>
                      </a:r>
                      <a:r>
                        <a:rPr kumimoji="0" lang="uk-UA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uk-UA" alt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инцидентов</a:t>
                      </a: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uk-UA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Число инцидентов</a:t>
                      </a:r>
                      <a:endParaRPr kumimoji="0" lang="ru-RU" alt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uk-UA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Число </a:t>
                      </a:r>
                      <a:r>
                        <a:rPr kumimoji="0" lang="uk-UA" alt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пострадавших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96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ru-RU" alt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uk-UA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всего</a:t>
                      </a:r>
                      <a:endParaRPr kumimoji="0" lang="ru-RU" alt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uk-UA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в </a:t>
                      </a:r>
                      <a:r>
                        <a:rPr kumimoji="0" lang="uk-UA" altLang="ru-RU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т.ч</a:t>
                      </a:r>
                      <a:r>
                        <a:rPr kumimoji="0" lang="uk-UA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.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uk-UA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с ОЛБ</a:t>
                      </a: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uk-UA" altLang="ru-RU" sz="11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умерших</a:t>
                      </a:r>
                      <a:endParaRPr kumimoji="0" lang="ru-RU" altLang="ru-RU" sz="11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552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</a:t>
                      </a:r>
                      <a:r>
                        <a:rPr kumimoji="0" lang="uk-UA" alt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Инциденты</a:t>
                      </a:r>
                      <a:r>
                        <a:rPr kumimoji="0" lang="uk-UA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 </a:t>
                      </a:r>
                      <a:r>
                        <a:rPr kumimoji="0" lang="uk-UA" alt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радиоизотопными</a:t>
                      </a:r>
                      <a:r>
                        <a:rPr kumimoji="0" lang="uk-UA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установками и </a:t>
                      </a:r>
                      <a:r>
                        <a:rPr kumimoji="0" lang="uk-UA" alt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их</a:t>
                      </a:r>
                      <a:r>
                        <a:rPr kumimoji="0" lang="uk-UA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uk-UA" alt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источниками</a:t>
                      </a:r>
                      <a:r>
                        <a:rPr kumimoji="0" lang="uk-UA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uk-UA" alt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излучения</a:t>
                      </a: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0/18*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54/23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  <a:r>
                        <a:rPr kumimoji="0" lang="en-US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/5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5/1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373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</a:t>
                      </a:r>
                      <a:r>
                        <a:rPr kumimoji="0" lang="uk-UA" alt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Рентгеновские</a:t>
                      </a:r>
                      <a:r>
                        <a:rPr kumimoji="0" lang="uk-UA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установки и </a:t>
                      </a:r>
                      <a:r>
                        <a:rPr kumimoji="0" lang="uk-UA" alt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ускорители</a:t>
                      </a:r>
                      <a:r>
                        <a:rPr kumimoji="0" lang="uk-UA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uk-UA" alt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заряженных</a:t>
                      </a:r>
                      <a:r>
                        <a:rPr kumimoji="0" lang="uk-UA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uk-UA" alt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частиц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43</a:t>
                      </a: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/7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52</a:t>
                      </a: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/15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400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</a:t>
                      </a:r>
                      <a:r>
                        <a:rPr kumimoji="0" lang="uk-UA" alt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Реакторные</a:t>
                      </a:r>
                      <a:r>
                        <a:rPr kumimoji="0" lang="uk-UA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uk-UA" alt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инциденты</a:t>
                      </a: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kumimoji="0" lang="uk-UA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без ЧАЭС 1986</a:t>
                      </a: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r>
                        <a:rPr kumimoji="0" lang="uk-UA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</a:t>
                      </a: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uk-UA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</a:t>
                      </a: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kumimoji="0" lang="uk-UA" alt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теря</a:t>
                      </a:r>
                      <a:r>
                        <a:rPr kumimoji="0" lang="uk-UA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контроля над </a:t>
                      </a:r>
                      <a:r>
                        <a:rPr kumimoji="0" lang="uk-UA" alt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критичностью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33</a:t>
                      </a: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/2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82</a:t>
                      </a: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/2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73</a:t>
                      </a: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/1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/1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97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</a:t>
                      </a:r>
                      <a:r>
                        <a:rPr kumimoji="0" lang="uk-UA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МЛП на </a:t>
                      </a:r>
                      <a:r>
                        <a:rPr kumimoji="0" lang="uk-UA" alt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предприятиях</a:t>
                      </a:r>
                      <a:r>
                        <a:rPr kumimoji="0" lang="uk-UA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ПО “Маяк”</a:t>
                      </a: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uk-UA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(1949-56)</a:t>
                      </a: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168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168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366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uk-UA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kumimoji="0" lang="en-US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kumimoji="0" lang="uk-UA" alt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Аварии</a:t>
                      </a:r>
                      <a:r>
                        <a:rPr kumimoji="0" lang="uk-UA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на </a:t>
                      </a:r>
                      <a:r>
                        <a:rPr kumimoji="0" lang="uk-UA" alt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атомных</a:t>
                      </a:r>
                      <a:r>
                        <a:rPr kumimoji="0" lang="uk-UA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uk-UA" alt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подводных</a:t>
                      </a:r>
                      <a:r>
                        <a:rPr kumimoji="0" lang="uk-UA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uk-UA" alt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лодках</a:t>
                      </a:r>
                      <a:r>
                        <a:rPr kumimoji="0" lang="uk-UA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 </a:t>
                      </a:r>
                      <a:r>
                        <a:rPr kumimoji="0" lang="uk-UA" alt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нештатные</a:t>
                      </a:r>
                      <a:r>
                        <a:rPr kumimoji="0" lang="uk-UA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uk-UA" alt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сутуации</a:t>
                      </a:r>
                      <a:r>
                        <a:rPr kumimoji="0" lang="uk-UA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на </a:t>
                      </a:r>
                      <a:r>
                        <a:rPr kumimoji="0" lang="uk-UA" alt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ядерных</a:t>
                      </a:r>
                      <a:r>
                        <a:rPr kumimoji="0" lang="uk-UA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uk-UA" alt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испытаниях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141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93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97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uk-UA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kumimoji="0" lang="uk-UA" alt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Другие</a:t>
                      </a:r>
                      <a:r>
                        <a:rPr kumimoji="0" lang="uk-UA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uk-UA" alt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инциденты</a:t>
                      </a:r>
                      <a:r>
                        <a:rPr kumimoji="0" lang="uk-UA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kumimoji="0" lang="uk-UA" alt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</a:t>
                      </a:r>
                      <a:r>
                        <a:rPr kumimoji="0" lang="uk-UA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007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uk-UA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kumimoji="0" lang="uk-UA" alt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Авария</a:t>
                      </a:r>
                      <a:r>
                        <a:rPr kumimoji="0" lang="uk-UA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на ЧАЭС</a:t>
                      </a:r>
                      <a:r>
                        <a:rPr kumimoji="0" lang="en-US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uk-UA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1986 г. 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134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134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28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302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       </a:t>
                      </a:r>
                      <a:r>
                        <a:rPr kumimoji="0" lang="uk-UA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</a:t>
                      </a:r>
                      <a:r>
                        <a:rPr kumimoji="0" lang="uk-UA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ИТОГО (1949-2016)</a:t>
                      </a: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35</a:t>
                      </a: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2/27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48/40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35</a:t>
                      </a: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2/6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0/2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95536" y="6038963"/>
            <a:ext cx="59704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*«</a:t>
            </a:r>
            <a:r>
              <a:rPr lang="ru-RU" sz="1600" b="1" dirty="0" smtClean="0"/>
              <a:t>/</a:t>
            </a:r>
            <a:r>
              <a:rPr lang="ru-RU" sz="1600" dirty="0" smtClean="0"/>
              <a:t>» означает: в </a:t>
            </a:r>
            <a:r>
              <a:rPr lang="ru-RU" sz="1600" dirty="0" err="1" smtClean="0"/>
              <a:t>т.ч</a:t>
            </a:r>
            <a:r>
              <a:rPr lang="ru-RU" sz="1600" dirty="0" smtClean="0"/>
              <a:t>. на территории РФ в 1992-2016 </a:t>
            </a:r>
            <a:r>
              <a:rPr lang="ru-RU" sz="1600" dirty="0" err="1" smtClean="0"/>
              <a:t>гг</a:t>
            </a:r>
            <a:endParaRPr lang="ru-RU" sz="1600" dirty="0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0"/>
            <a:ext cx="9109074" cy="556266"/>
          </a:xfrm>
          <a:prstGeom prst="rect">
            <a:avLst/>
          </a:prstGeom>
          <a:solidFill>
            <a:srgbClr val="00858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  <a:latin typeface="Arial"/>
                <a:cs typeface="Arial"/>
              </a:rPr>
              <a:t>ФГБУ ГНЦ ФМБЦ им. А.И.Бурназяна ФМБА России</a:t>
            </a:r>
            <a:endParaRPr lang="ru-RU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0" y="6248400"/>
            <a:ext cx="9144000" cy="609600"/>
          </a:xfrm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buNone/>
            </a:pPr>
            <a:r>
              <a:rPr lang="uk-UA" altLang="ru-RU" sz="1000" i="1" dirty="0" err="1" smtClean="0">
                <a:latin typeface="Arial" panose="020B0604020202020204" pitchFamily="34" charset="0"/>
              </a:rPr>
              <a:t>А.С.Самойлов</a:t>
            </a:r>
            <a:r>
              <a:rPr lang="uk-UA" altLang="ru-RU" sz="1000" i="1" dirty="0" smtClean="0">
                <a:latin typeface="Arial" panose="020B0604020202020204" pitchFamily="34" charset="0"/>
              </a:rPr>
              <a:t>, </a:t>
            </a:r>
            <a:r>
              <a:rPr lang="uk-UA" altLang="ru-RU" sz="1000" i="1" dirty="0" err="1">
                <a:latin typeface="Arial" panose="020B0604020202020204" pitchFamily="34" charset="0"/>
              </a:rPr>
              <a:t>В.Ю.Соловьев</a:t>
            </a:r>
            <a:r>
              <a:rPr lang="ru-RU" altLang="ru-RU" sz="1000" i="1" dirty="0" smtClean="0">
                <a:latin typeface="Arial" panose="020B0604020202020204" pitchFamily="34" charset="0"/>
              </a:rPr>
              <a:t>.</a:t>
            </a:r>
            <a:r>
              <a:rPr lang="en-US" altLang="ru-RU" sz="1000" i="1" dirty="0" smtClean="0">
                <a:latin typeface="Arial" panose="020B0604020202020204" pitchFamily="34" charset="0"/>
              </a:rPr>
              <a:t>,</a:t>
            </a:r>
            <a:r>
              <a:rPr lang="ru-RU" altLang="ru-RU" sz="1000" i="1" dirty="0" smtClean="0">
                <a:latin typeface="Arial" panose="020B0604020202020204" pitchFamily="34" charset="0"/>
              </a:rPr>
              <a:t> </a:t>
            </a:r>
            <a:r>
              <a:rPr lang="uk-UA" altLang="ru-RU" sz="1000" i="1" dirty="0" err="1" smtClean="0">
                <a:latin typeface="Arial" panose="020B0604020202020204" pitchFamily="34" charset="0"/>
              </a:rPr>
              <a:t>А.Ю.Бушманов</a:t>
            </a:r>
            <a:r>
              <a:rPr lang="uk-UA" altLang="ru-RU" sz="1000" i="1" dirty="0" smtClean="0">
                <a:latin typeface="Arial" panose="020B0604020202020204" pitchFamily="34" charset="0"/>
              </a:rPr>
              <a:t>,</a:t>
            </a:r>
            <a:r>
              <a:rPr lang="en-US" altLang="ru-RU" sz="1000" i="1" dirty="0" smtClean="0">
                <a:latin typeface="Arial" panose="020B0604020202020204" pitchFamily="34" charset="0"/>
              </a:rPr>
              <a:t> </a:t>
            </a:r>
            <a:r>
              <a:rPr lang="ru-RU" altLang="ru-RU" sz="1000" i="1" dirty="0" err="1" smtClean="0">
                <a:latin typeface="Arial" panose="020B0604020202020204" pitchFamily="34" charset="0"/>
              </a:rPr>
              <a:t>Л.А.Ильин</a:t>
            </a:r>
            <a:r>
              <a:rPr lang="ru-RU" altLang="ru-RU" sz="1000" i="1" dirty="0" smtClean="0">
                <a:latin typeface="Arial" panose="020B0604020202020204" pitchFamily="34" charset="0"/>
              </a:rPr>
              <a:t>.</a:t>
            </a:r>
            <a:r>
              <a:rPr lang="uk-UA" altLang="ru-RU" sz="1000" i="1" dirty="0" smtClean="0">
                <a:latin typeface="Arial" panose="020B0604020202020204" pitchFamily="34" charset="0"/>
              </a:rPr>
              <a:t> </a:t>
            </a:r>
            <a:r>
              <a:rPr lang="ru-RU" altLang="ru-RU" sz="1000" i="0" dirty="0" smtClean="0">
                <a:latin typeface="Arial" panose="020B0604020202020204" pitchFamily="34" charset="0"/>
              </a:rPr>
              <a:t>База данных по острым лучевым поражениям человека</a:t>
            </a:r>
            <a:r>
              <a:rPr lang="en-US" altLang="ru-RU" sz="1000" b="0" i="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altLang="ru-RU" sz="1000" b="0" i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None/>
            </a:pPr>
            <a:r>
              <a:rPr lang="ru-RU" altLang="ru-RU" sz="1000" b="0" i="0" dirty="0" smtClean="0">
                <a:latin typeface="Arial" panose="020B0604020202020204" pitchFamily="34" charset="0"/>
                <a:cs typeface="Arial" panose="020B0604020202020204" pitchFamily="34" charset="0"/>
              </a:rPr>
              <a:t>Первая Всероссийская научная конференция </a:t>
            </a:r>
            <a:r>
              <a:rPr lang="uk-UA" altLang="ru-RU" sz="1000" b="0" i="0" dirty="0" smtClean="0">
                <a:latin typeface="Arial" panose="020B0604020202020204" pitchFamily="34" charset="0"/>
              </a:rPr>
              <a:t>“</a:t>
            </a:r>
            <a:r>
              <a:rPr lang="uk-UA" altLang="ru-RU" sz="1000" b="0" i="0" dirty="0" err="1" smtClean="0">
                <a:latin typeface="Arial" panose="020B0604020202020204" pitchFamily="34" charset="0"/>
              </a:rPr>
              <a:t>Токсикология</a:t>
            </a:r>
            <a:r>
              <a:rPr lang="uk-UA" altLang="ru-RU" sz="1000" b="0" i="0" dirty="0" smtClean="0">
                <a:latin typeface="Arial" panose="020B0604020202020204" pitchFamily="34" charset="0"/>
              </a:rPr>
              <a:t> и </a:t>
            </a:r>
            <a:r>
              <a:rPr lang="uk-UA" altLang="ru-RU" sz="1000" b="0" i="0" dirty="0" err="1" smtClean="0">
                <a:latin typeface="Arial" panose="020B0604020202020204" pitchFamily="34" charset="0"/>
              </a:rPr>
              <a:t>радиобиология</a:t>
            </a:r>
            <a:r>
              <a:rPr lang="uk-UA" altLang="ru-RU" sz="1000" b="0" i="0" dirty="0" smtClean="0">
                <a:latin typeface="Arial" panose="020B0604020202020204" pitchFamily="34" charset="0"/>
              </a:rPr>
              <a:t> ХХ</a:t>
            </a:r>
            <a:r>
              <a:rPr lang="en-US" altLang="ru-RU" sz="1000" b="0" i="0" dirty="0" smtClean="0">
                <a:latin typeface="Arial" panose="020B0604020202020204" pitchFamily="34" charset="0"/>
              </a:rPr>
              <a:t>I</a:t>
            </a:r>
            <a:r>
              <a:rPr lang="ru-RU" altLang="ru-RU" sz="1000" b="0" i="0" dirty="0" smtClean="0">
                <a:latin typeface="Arial" panose="020B0604020202020204" pitchFamily="34" charset="0"/>
              </a:rPr>
              <a:t> века</a:t>
            </a:r>
            <a:r>
              <a:rPr lang="uk-UA" altLang="ru-RU" sz="1000" b="0" i="0" dirty="0" smtClean="0">
                <a:latin typeface="Arial" panose="020B0604020202020204" pitchFamily="34" charset="0"/>
              </a:rPr>
              <a:t>” 17-19</a:t>
            </a:r>
            <a:r>
              <a:rPr lang="ru-RU" altLang="ru-RU" sz="1000" b="0" i="0" dirty="0" smtClean="0">
                <a:latin typeface="Arial" panose="020B0604020202020204" pitchFamily="34" charset="0"/>
              </a:rPr>
              <a:t> мая </a:t>
            </a:r>
            <a:r>
              <a:rPr lang="uk-UA" altLang="ru-RU" sz="1000" b="0" i="0" dirty="0" smtClean="0">
                <a:latin typeface="Arial" panose="020B0604020202020204" pitchFamily="34" charset="0"/>
              </a:rPr>
              <a:t>2017 г.</a:t>
            </a:r>
            <a:r>
              <a:rPr lang="ru-RU" altLang="ru-RU" sz="1000" b="0" i="0" dirty="0" smtClean="0">
                <a:latin typeface="Arial" panose="020B0604020202020204" pitchFamily="34" charset="0"/>
              </a:rPr>
              <a:t>, Санкт-Петербург</a:t>
            </a:r>
          </a:p>
        </p:txBody>
      </p:sp>
    </p:spTree>
    <p:extLst>
      <p:ext uri="{BB962C8B-B14F-4D97-AF65-F5344CB8AC3E}">
        <p14:creationId xmlns:p14="http://schemas.microsoft.com/office/powerpoint/2010/main" val="24759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Нижний колонтитул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endParaRPr lang="ru-RU" altLang="ru-RU" sz="1000" b="0" i="0" dirty="0">
              <a:latin typeface="Arial" panose="020B0604020202020204" pitchFamily="34" charset="0"/>
            </a:endParaRPr>
          </a:p>
        </p:txBody>
      </p:sp>
      <p:sp>
        <p:nvSpPr>
          <p:cNvPr id="121858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704286" y="1484784"/>
            <a:ext cx="7927975" cy="12239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ru-RU" sz="3200" dirty="0" smtClean="0"/>
              <a:t/>
            </a:r>
            <a:br>
              <a:rPr lang="en-US" altLang="ru-RU" sz="3200" dirty="0" smtClean="0"/>
            </a:br>
            <a:r>
              <a:rPr lang="en-US" altLang="ru-RU" sz="3200" dirty="0" smtClean="0"/>
              <a:t/>
            </a:r>
            <a:br>
              <a:rPr lang="en-US" altLang="ru-RU" sz="3200" dirty="0" smtClean="0"/>
            </a:br>
            <a:r>
              <a:rPr lang="uk-UA" altLang="ru-RU" sz="3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Благодарю</a:t>
            </a:r>
            <a:r>
              <a:rPr lang="uk-UA" altLang="ru-RU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за </a:t>
            </a:r>
            <a:r>
              <a:rPr lang="uk-UA" altLang="ru-RU" sz="3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внимание</a:t>
            </a:r>
            <a:r>
              <a:rPr lang="en-US" altLang="ru-RU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!</a:t>
            </a:r>
            <a:endParaRPr lang="ru-RU" altLang="ru-RU" sz="3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8676" name="Rectangle 3"/>
          <p:cNvSpPr>
            <a:spLocks noChangeArrowheads="1"/>
          </p:cNvSpPr>
          <p:nvPr/>
        </p:nvSpPr>
        <p:spPr bwMode="auto">
          <a:xfrm>
            <a:off x="3124200" y="24145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/>
          </a:p>
        </p:txBody>
      </p:sp>
      <p:pic>
        <p:nvPicPr>
          <p:cNvPr id="28677" name="Picture 4" descr="bs01199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640" y="3573016"/>
            <a:ext cx="289560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09074" cy="556266"/>
          </a:xfrm>
          <a:prstGeom prst="rect">
            <a:avLst/>
          </a:prstGeom>
          <a:solidFill>
            <a:srgbClr val="00858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  <a:latin typeface="Arial"/>
                <a:cs typeface="Arial"/>
              </a:rPr>
              <a:t>ФГБУ ГНЦ ФМБЦ им. А.И.Бурназяна ФМБА России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6247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nii_client_server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879" y="2852936"/>
            <a:ext cx="5210894" cy="251286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883608" y="1381434"/>
            <a:ext cx="7704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altLang="ru-RU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База </a:t>
            </a:r>
            <a:r>
              <a:rPr lang="uk-UA" altLang="ru-RU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данных</a:t>
            </a:r>
            <a:r>
              <a:rPr lang="uk-UA" altLang="ru-RU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по </a:t>
            </a:r>
            <a:r>
              <a:rPr lang="uk-UA" altLang="ru-RU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острым</a:t>
            </a:r>
            <a:r>
              <a:rPr lang="uk-UA" altLang="ru-RU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uk-UA" altLang="ru-RU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лучевым</a:t>
            </a:r>
            <a:r>
              <a:rPr lang="uk-UA" altLang="ru-RU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uk-UA" altLang="ru-RU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поражениям</a:t>
            </a:r>
            <a:r>
              <a:rPr lang="uk-UA" altLang="ru-RU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uk-UA" altLang="ru-RU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человека</a:t>
            </a:r>
            <a:endParaRPr lang="uk-UA" altLang="ru-RU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</a:endParaRPr>
          </a:p>
          <a:p>
            <a:pPr algn="ctr"/>
            <a:r>
              <a:rPr lang="uk-UA" altLang="ru-RU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ФГБУ ГНЦ ФМБЦ </a:t>
            </a:r>
            <a:r>
              <a:rPr lang="uk-UA" altLang="ru-RU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им</a:t>
            </a:r>
            <a:r>
              <a:rPr lang="uk-UA" altLang="ru-RU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. </a:t>
            </a:r>
            <a:r>
              <a:rPr lang="uk-UA" altLang="ru-RU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А.И.Бурназяна</a:t>
            </a:r>
            <a:r>
              <a:rPr lang="en-US" altLang="ru-RU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altLang="ru-RU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ФМБА России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31840" y="2060848"/>
            <a:ext cx="2979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Технология «клиент-сервер»</a:t>
            </a:r>
            <a:endParaRPr lang="ru-RU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09074" cy="556266"/>
          </a:xfrm>
          <a:prstGeom prst="rect">
            <a:avLst/>
          </a:prstGeom>
          <a:solidFill>
            <a:srgbClr val="00858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  <a:latin typeface="Arial"/>
                <a:cs typeface="Arial"/>
              </a:rPr>
              <a:t>ФГБУ ГНЦ ФМБЦ им. А.И.Бурназяна ФМБА России</a:t>
            </a:r>
            <a:endParaRPr lang="ru-RU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0" y="6248400"/>
            <a:ext cx="9144000" cy="609600"/>
          </a:xfrm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buNone/>
            </a:pPr>
            <a:r>
              <a:rPr lang="uk-UA" altLang="ru-RU" sz="1000" i="1" dirty="0" err="1" smtClean="0">
                <a:latin typeface="Arial" panose="020B0604020202020204" pitchFamily="34" charset="0"/>
              </a:rPr>
              <a:t>А.С.Самойлов</a:t>
            </a:r>
            <a:r>
              <a:rPr lang="uk-UA" altLang="ru-RU" sz="1000" i="1" dirty="0" smtClean="0">
                <a:latin typeface="Arial" panose="020B0604020202020204" pitchFamily="34" charset="0"/>
              </a:rPr>
              <a:t>, </a:t>
            </a:r>
            <a:r>
              <a:rPr lang="uk-UA" altLang="ru-RU" sz="1000" i="1" dirty="0" err="1">
                <a:latin typeface="Arial" panose="020B0604020202020204" pitchFamily="34" charset="0"/>
              </a:rPr>
              <a:t>В.Ю.Соловьев</a:t>
            </a:r>
            <a:r>
              <a:rPr lang="ru-RU" altLang="ru-RU" sz="1000" i="1" dirty="0" smtClean="0">
                <a:latin typeface="Arial" panose="020B0604020202020204" pitchFamily="34" charset="0"/>
              </a:rPr>
              <a:t>.</a:t>
            </a:r>
            <a:r>
              <a:rPr lang="en-US" altLang="ru-RU" sz="1000" i="1" dirty="0" smtClean="0">
                <a:latin typeface="Arial" panose="020B0604020202020204" pitchFamily="34" charset="0"/>
              </a:rPr>
              <a:t>,</a:t>
            </a:r>
            <a:r>
              <a:rPr lang="ru-RU" altLang="ru-RU" sz="1000" i="1" dirty="0" smtClean="0">
                <a:latin typeface="Arial" panose="020B0604020202020204" pitchFamily="34" charset="0"/>
              </a:rPr>
              <a:t> </a:t>
            </a:r>
            <a:r>
              <a:rPr lang="uk-UA" altLang="ru-RU" sz="1000" i="1" dirty="0" err="1" smtClean="0">
                <a:latin typeface="Arial" panose="020B0604020202020204" pitchFamily="34" charset="0"/>
              </a:rPr>
              <a:t>А.Ю.Бушманов</a:t>
            </a:r>
            <a:r>
              <a:rPr lang="uk-UA" altLang="ru-RU" sz="1000" i="1" dirty="0" smtClean="0">
                <a:latin typeface="Arial" panose="020B0604020202020204" pitchFamily="34" charset="0"/>
              </a:rPr>
              <a:t>,</a:t>
            </a:r>
            <a:r>
              <a:rPr lang="en-US" altLang="ru-RU" sz="1000" i="1" dirty="0" smtClean="0">
                <a:latin typeface="Arial" panose="020B0604020202020204" pitchFamily="34" charset="0"/>
              </a:rPr>
              <a:t> </a:t>
            </a:r>
            <a:r>
              <a:rPr lang="ru-RU" altLang="ru-RU" sz="1000" i="1" dirty="0" err="1" smtClean="0">
                <a:latin typeface="Arial" panose="020B0604020202020204" pitchFamily="34" charset="0"/>
              </a:rPr>
              <a:t>Л.А.Ильин</a:t>
            </a:r>
            <a:r>
              <a:rPr lang="ru-RU" altLang="ru-RU" sz="1000" i="1" dirty="0" smtClean="0">
                <a:latin typeface="Arial" panose="020B0604020202020204" pitchFamily="34" charset="0"/>
              </a:rPr>
              <a:t>.</a:t>
            </a:r>
            <a:r>
              <a:rPr lang="uk-UA" altLang="ru-RU" sz="1000" i="1" dirty="0" smtClean="0">
                <a:latin typeface="Arial" panose="020B0604020202020204" pitchFamily="34" charset="0"/>
              </a:rPr>
              <a:t> </a:t>
            </a:r>
            <a:r>
              <a:rPr lang="ru-RU" altLang="ru-RU" sz="1000" i="0" dirty="0" smtClean="0">
                <a:latin typeface="Arial" panose="020B0604020202020204" pitchFamily="34" charset="0"/>
              </a:rPr>
              <a:t>База данных по острым лучевым поражениям человека</a:t>
            </a:r>
            <a:r>
              <a:rPr lang="en-US" altLang="ru-RU" sz="1000" b="0" i="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altLang="ru-RU" sz="1000" b="0" i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None/>
            </a:pPr>
            <a:r>
              <a:rPr lang="ru-RU" altLang="ru-RU" sz="1000" b="0" i="0" dirty="0" smtClean="0">
                <a:latin typeface="Arial" panose="020B0604020202020204" pitchFamily="34" charset="0"/>
                <a:cs typeface="Arial" panose="020B0604020202020204" pitchFamily="34" charset="0"/>
              </a:rPr>
              <a:t>Первая Всероссийская научная конференция </a:t>
            </a:r>
            <a:r>
              <a:rPr lang="uk-UA" altLang="ru-RU" sz="1000" b="0" i="0" dirty="0" smtClean="0">
                <a:latin typeface="Arial" panose="020B0604020202020204" pitchFamily="34" charset="0"/>
              </a:rPr>
              <a:t>“</a:t>
            </a:r>
            <a:r>
              <a:rPr lang="uk-UA" altLang="ru-RU" sz="1000" b="0" i="0" dirty="0" err="1" smtClean="0">
                <a:latin typeface="Arial" panose="020B0604020202020204" pitchFamily="34" charset="0"/>
              </a:rPr>
              <a:t>Токсикология</a:t>
            </a:r>
            <a:r>
              <a:rPr lang="uk-UA" altLang="ru-RU" sz="1000" b="0" i="0" dirty="0" smtClean="0">
                <a:latin typeface="Arial" panose="020B0604020202020204" pitchFamily="34" charset="0"/>
              </a:rPr>
              <a:t> и </a:t>
            </a:r>
            <a:r>
              <a:rPr lang="uk-UA" altLang="ru-RU" sz="1000" b="0" i="0" dirty="0" err="1" smtClean="0">
                <a:latin typeface="Arial" panose="020B0604020202020204" pitchFamily="34" charset="0"/>
              </a:rPr>
              <a:t>радиобиология</a:t>
            </a:r>
            <a:r>
              <a:rPr lang="uk-UA" altLang="ru-RU" sz="1000" b="0" i="0" dirty="0" smtClean="0">
                <a:latin typeface="Arial" panose="020B0604020202020204" pitchFamily="34" charset="0"/>
              </a:rPr>
              <a:t> ХХ</a:t>
            </a:r>
            <a:r>
              <a:rPr lang="en-US" altLang="ru-RU" sz="1000" b="0" i="0" dirty="0" smtClean="0">
                <a:latin typeface="Arial" panose="020B0604020202020204" pitchFamily="34" charset="0"/>
              </a:rPr>
              <a:t>I</a:t>
            </a:r>
            <a:r>
              <a:rPr lang="ru-RU" altLang="ru-RU" sz="1000" b="0" i="0" dirty="0" smtClean="0">
                <a:latin typeface="Arial" panose="020B0604020202020204" pitchFamily="34" charset="0"/>
              </a:rPr>
              <a:t> века</a:t>
            </a:r>
            <a:r>
              <a:rPr lang="uk-UA" altLang="ru-RU" sz="1000" b="0" i="0" dirty="0" smtClean="0">
                <a:latin typeface="Arial" panose="020B0604020202020204" pitchFamily="34" charset="0"/>
              </a:rPr>
              <a:t>” 17-19</a:t>
            </a:r>
            <a:r>
              <a:rPr lang="ru-RU" altLang="ru-RU" sz="1000" b="0" i="0" dirty="0" smtClean="0">
                <a:latin typeface="Arial" panose="020B0604020202020204" pitchFamily="34" charset="0"/>
              </a:rPr>
              <a:t> мая </a:t>
            </a:r>
            <a:r>
              <a:rPr lang="uk-UA" altLang="ru-RU" sz="1000" b="0" i="0" dirty="0" smtClean="0">
                <a:latin typeface="Arial" panose="020B0604020202020204" pitchFamily="34" charset="0"/>
              </a:rPr>
              <a:t>2017 г.</a:t>
            </a:r>
            <a:r>
              <a:rPr lang="ru-RU" altLang="ru-RU" sz="1000" b="0" i="0" dirty="0" smtClean="0">
                <a:latin typeface="Arial" panose="020B0604020202020204" pitchFamily="34" charset="0"/>
              </a:rPr>
              <a:t>, Санкт-Петербург</a:t>
            </a:r>
          </a:p>
        </p:txBody>
      </p:sp>
      <p:pic>
        <p:nvPicPr>
          <p:cNvPr id="2050" name="Picture 8" descr="C:\Users\Valentina\Desktop\Безымянный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042"/>
            <a:ext cx="9144000" cy="1297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66511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60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1793875" y="2673350"/>
          <a:ext cx="3937000" cy="317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" name="Документ" r:id="rId4" imgW="6091122" imgH="4916308" progId="Word.Document.8">
                  <p:embed/>
                </p:oleObj>
              </mc:Choice>
              <mc:Fallback>
                <p:oleObj name="Документ" r:id="rId4" imgW="6091122" imgH="4916308" progId="Word.Document.8">
                  <p:embed/>
                  <p:pic>
                    <p:nvPicPr>
                      <p:cNvPr id="0" name="Picture 10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75" y="2673350"/>
                        <a:ext cx="3937000" cy="3178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1" name="Text Box 4"/>
          <p:cNvSpPr txBox="1">
            <a:spLocks noChangeArrowheads="1"/>
          </p:cNvSpPr>
          <p:nvPr/>
        </p:nvSpPr>
        <p:spPr bwMode="auto">
          <a:xfrm>
            <a:off x="169987" y="734493"/>
            <a:ext cx="87852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ts val="0"/>
              </a:spcBef>
              <a:buClrTx/>
              <a:buSzTx/>
              <a:buFontTx/>
              <a:buNone/>
            </a:pPr>
            <a:r>
              <a:rPr lang="uk-UA" altLang="ru-RU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База </a:t>
            </a:r>
            <a:r>
              <a:rPr lang="uk-UA" altLang="ru-RU" sz="2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данных</a:t>
            </a:r>
            <a:r>
              <a:rPr lang="uk-UA" altLang="ru-RU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по </a:t>
            </a:r>
            <a:r>
              <a:rPr lang="uk-UA" altLang="ru-RU" sz="2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острым</a:t>
            </a:r>
            <a:r>
              <a:rPr lang="uk-UA" altLang="ru-RU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uk-UA" altLang="ru-RU" sz="2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лучевым</a:t>
            </a:r>
            <a:r>
              <a:rPr lang="uk-UA" altLang="ru-RU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uk-UA" altLang="ru-RU" sz="2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поражениям</a:t>
            </a:r>
            <a:r>
              <a:rPr lang="uk-UA" altLang="ru-RU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uk-UA" altLang="ru-RU" sz="2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человека</a:t>
            </a:r>
            <a:endParaRPr lang="uk-UA" altLang="ru-RU" sz="20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ts val="0"/>
              </a:spcBef>
              <a:buClrTx/>
              <a:buSzTx/>
              <a:buFontTx/>
              <a:buNone/>
            </a:pPr>
            <a:r>
              <a:rPr lang="uk-UA" altLang="ru-RU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ФГБУ ГНЦ ФМБЦ </a:t>
            </a:r>
            <a:r>
              <a:rPr lang="uk-UA" altLang="ru-RU" sz="2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им</a:t>
            </a:r>
            <a:r>
              <a:rPr lang="uk-UA" altLang="ru-RU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. </a:t>
            </a:r>
            <a:r>
              <a:rPr lang="uk-UA" altLang="ru-RU" sz="2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А.И.Бурназяна</a:t>
            </a:r>
            <a:r>
              <a:rPr lang="en-US" altLang="ru-RU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altLang="ru-RU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ФМБА России</a:t>
            </a:r>
            <a:endParaRPr lang="ru-RU" altLang="ru-RU" sz="20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9462" name="Text Box 5"/>
          <p:cNvSpPr txBox="1">
            <a:spLocks noChangeArrowheads="1"/>
          </p:cNvSpPr>
          <p:nvPr/>
        </p:nvSpPr>
        <p:spPr bwMode="auto">
          <a:xfrm>
            <a:off x="5730876" y="2182813"/>
            <a:ext cx="3244850" cy="3077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Копии</a:t>
            </a:r>
            <a:r>
              <a:rPr lang="uk-UA" alt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uk-UA" altLang="ru-RU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историй</a:t>
            </a:r>
            <a:r>
              <a:rPr lang="uk-UA" alt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uk-UA" altLang="ru-RU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болезни</a:t>
            </a:r>
            <a:r>
              <a:rPr lang="uk-UA" alt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uk-UA" altLang="ru-RU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пациентов</a:t>
            </a:r>
            <a:r>
              <a:rPr lang="uk-UA" alt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с </a:t>
            </a:r>
            <a:r>
              <a:rPr lang="uk-UA" altLang="ru-RU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диагнозом</a:t>
            </a:r>
            <a:r>
              <a:rPr lang="uk-UA" alt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ОЛБ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(</a:t>
            </a:r>
            <a:r>
              <a:rPr lang="uk-UA" altLang="ru-RU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острый</a:t>
            </a:r>
            <a:r>
              <a:rPr lang="uk-UA" alt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uk-UA" altLang="ru-RU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период</a:t>
            </a:r>
            <a:r>
              <a:rPr lang="uk-UA" alt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и </a:t>
            </a:r>
            <a:r>
              <a:rPr lang="uk-UA" altLang="ru-RU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последствия</a:t>
            </a:r>
            <a:r>
              <a:rPr lang="uk-UA" alt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):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uk-UA" altLang="ru-RU" sz="1800" dirty="0">
              <a:solidFill>
                <a:schemeClr val="hlink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1600" b="1" dirty="0">
                <a:latin typeface="Arial" panose="020B0604020202020204" pitchFamily="34" charset="0"/>
              </a:rPr>
              <a:t>1 283 </a:t>
            </a:r>
            <a:r>
              <a:rPr lang="uk-UA" altLang="ru-RU" sz="1600" dirty="0" err="1">
                <a:latin typeface="Arial" panose="020B0604020202020204" pitchFamily="34" charset="0"/>
              </a:rPr>
              <a:t>истории</a:t>
            </a:r>
            <a:r>
              <a:rPr lang="uk-UA" altLang="ru-RU" sz="1600" dirty="0">
                <a:latin typeface="Arial" panose="020B0604020202020204" pitchFamily="34" charset="0"/>
              </a:rPr>
              <a:t> </a:t>
            </a:r>
            <a:r>
              <a:rPr lang="uk-UA" altLang="ru-RU" sz="1600" dirty="0" err="1" smtClean="0">
                <a:latin typeface="Arial" panose="020B0604020202020204" pitchFamily="34" charset="0"/>
              </a:rPr>
              <a:t>болезни</a:t>
            </a:r>
            <a:endParaRPr lang="uk-UA" altLang="ru-RU" sz="1600" dirty="0" smtClean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uk-UA" altLang="ru-RU" sz="16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1600" b="1" dirty="0">
                <a:latin typeface="Arial" panose="020B0604020202020204" pitchFamily="34" charset="0"/>
              </a:rPr>
              <a:t>230</a:t>
            </a:r>
            <a:r>
              <a:rPr lang="uk-UA" altLang="ru-RU" sz="1600" dirty="0">
                <a:latin typeface="Arial" panose="020B0604020202020204" pitchFamily="34" charset="0"/>
              </a:rPr>
              <a:t> </a:t>
            </a:r>
            <a:r>
              <a:rPr lang="uk-UA" altLang="ru-RU" sz="1600" dirty="0" err="1" smtClean="0">
                <a:latin typeface="Arial" panose="020B0604020202020204" pitchFamily="34" charset="0"/>
              </a:rPr>
              <a:t>пациентов</a:t>
            </a:r>
            <a:endParaRPr lang="uk-UA" altLang="ru-RU" sz="1600" dirty="0" smtClean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uk-UA" altLang="ru-RU" sz="16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1600" dirty="0" err="1" smtClean="0">
                <a:latin typeface="Arial" panose="020B0604020202020204" pitchFamily="34" charset="0"/>
              </a:rPr>
              <a:t>из</a:t>
            </a:r>
            <a:r>
              <a:rPr lang="uk-UA" altLang="ru-RU" sz="1600" dirty="0" smtClean="0">
                <a:latin typeface="Arial" panose="020B0604020202020204" pitchFamily="34" charset="0"/>
              </a:rPr>
              <a:t> </a:t>
            </a:r>
            <a:r>
              <a:rPr lang="uk-UA" altLang="ru-RU" sz="1600" b="1" dirty="0" smtClean="0">
                <a:latin typeface="Arial" panose="020B0604020202020204" pitchFamily="34" charset="0"/>
              </a:rPr>
              <a:t>38</a:t>
            </a:r>
            <a:r>
              <a:rPr lang="uk-UA" altLang="ru-RU" sz="1600" dirty="0" smtClean="0">
                <a:latin typeface="Arial" panose="020B0604020202020204" pitchFamily="34" charset="0"/>
              </a:rPr>
              <a:t> </a:t>
            </a:r>
            <a:r>
              <a:rPr lang="uk-UA" altLang="ru-RU" sz="1600" dirty="0" err="1">
                <a:latin typeface="Arial" panose="020B0604020202020204" pitchFamily="34" charset="0"/>
              </a:rPr>
              <a:t>инцидентов</a:t>
            </a:r>
            <a:r>
              <a:rPr lang="uk-UA" altLang="ru-RU" sz="1600" dirty="0">
                <a:latin typeface="Arial" panose="020B0604020202020204" pitchFamily="34" charset="0"/>
              </a:rPr>
              <a:t> (</a:t>
            </a:r>
            <a:r>
              <a:rPr lang="uk-UA" altLang="ru-RU" sz="1600" dirty="0" err="1">
                <a:latin typeface="Arial" panose="020B0604020202020204" pitchFamily="34" charset="0"/>
              </a:rPr>
              <a:t>включая</a:t>
            </a:r>
            <a:r>
              <a:rPr lang="uk-UA" altLang="ru-RU" sz="1600" dirty="0">
                <a:latin typeface="Arial" panose="020B0604020202020204" pitchFamily="34" charset="0"/>
              </a:rPr>
              <a:t> 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1600" dirty="0">
                <a:latin typeface="Arial" panose="020B0604020202020204" pitchFamily="34" charset="0"/>
              </a:rPr>
              <a:t>   </a:t>
            </a:r>
            <a:r>
              <a:rPr lang="uk-UA" altLang="ru-RU" sz="1600" dirty="0" err="1">
                <a:latin typeface="Arial" panose="020B0604020202020204" pitchFamily="34" charset="0"/>
              </a:rPr>
              <a:t>аварию</a:t>
            </a:r>
            <a:r>
              <a:rPr lang="uk-UA" altLang="ru-RU" sz="1600" dirty="0">
                <a:latin typeface="Arial" panose="020B0604020202020204" pitchFamily="34" charset="0"/>
              </a:rPr>
              <a:t> на ЧАЭС 1986 г</a:t>
            </a:r>
            <a:r>
              <a:rPr lang="uk-UA" altLang="ru-RU" sz="1600" dirty="0" smtClean="0">
                <a:latin typeface="Arial" panose="020B0604020202020204" pitchFamily="34" charset="0"/>
              </a:rPr>
              <a:t>.)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uk-UA" altLang="ru-RU" sz="16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1600" b="1" dirty="0">
                <a:latin typeface="Arial" panose="020B0604020202020204" pitchFamily="34" charset="0"/>
              </a:rPr>
              <a:t>91 000 </a:t>
            </a:r>
            <a:r>
              <a:rPr lang="uk-UA" altLang="ru-RU" sz="1600" dirty="0" err="1">
                <a:latin typeface="Arial" panose="020B0604020202020204" pitchFamily="34" charset="0"/>
              </a:rPr>
              <a:t>страниц</a:t>
            </a:r>
            <a:endParaRPr lang="ru-RU" altLang="ru-RU" sz="1600" dirty="0">
              <a:latin typeface="Arial" panose="020B0604020202020204" pitchFamily="34" charset="0"/>
            </a:endParaRPr>
          </a:p>
        </p:txBody>
      </p:sp>
      <p:pic>
        <p:nvPicPr>
          <p:cNvPr id="19463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58" y="1679382"/>
            <a:ext cx="2636986" cy="3693833"/>
          </a:xfrm>
          <a:prstGeom prst="rect">
            <a:avLst/>
          </a:prstGeom>
          <a:noFill/>
          <a:ln w="22225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0" y="6248400"/>
            <a:ext cx="9144000" cy="609600"/>
          </a:xfrm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buNone/>
            </a:pPr>
            <a:r>
              <a:rPr lang="uk-UA" altLang="ru-RU" sz="1000" i="1" dirty="0" err="1" smtClean="0">
                <a:latin typeface="Arial" panose="020B0604020202020204" pitchFamily="34" charset="0"/>
              </a:rPr>
              <a:t>А.С.Самойлов</a:t>
            </a:r>
            <a:r>
              <a:rPr lang="uk-UA" altLang="ru-RU" sz="1000" i="1" dirty="0" smtClean="0">
                <a:latin typeface="Arial" panose="020B0604020202020204" pitchFamily="34" charset="0"/>
              </a:rPr>
              <a:t>, </a:t>
            </a:r>
            <a:r>
              <a:rPr lang="uk-UA" altLang="ru-RU" sz="1000" i="1" dirty="0" err="1">
                <a:latin typeface="Arial" panose="020B0604020202020204" pitchFamily="34" charset="0"/>
              </a:rPr>
              <a:t>В.Ю.Соловьев</a:t>
            </a:r>
            <a:r>
              <a:rPr lang="ru-RU" altLang="ru-RU" sz="1000" i="1" dirty="0" smtClean="0">
                <a:latin typeface="Arial" panose="020B0604020202020204" pitchFamily="34" charset="0"/>
              </a:rPr>
              <a:t>.</a:t>
            </a:r>
            <a:r>
              <a:rPr lang="en-US" altLang="ru-RU" sz="1000" i="1" dirty="0" smtClean="0">
                <a:latin typeface="Arial" panose="020B0604020202020204" pitchFamily="34" charset="0"/>
              </a:rPr>
              <a:t>,</a:t>
            </a:r>
            <a:r>
              <a:rPr lang="ru-RU" altLang="ru-RU" sz="1000" i="1" dirty="0" smtClean="0">
                <a:latin typeface="Arial" panose="020B0604020202020204" pitchFamily="34" charset="0"/>
              </a:rPr>
              <a:t> </a:t>
            </a:r>
            <a:r>
              <a:rPr lang="uk-UA" altLang="ru-RU" sz="1000" i="1" dirty="0" err="1" smtClean="0">
                <a:latin typeface="Arial" panose="020B0604020202020204" pitchFamily="34" charset="0"/>
              </a:rPr>
              <a:t>А.Ю.Бушманов</a:t>
            </a:r>
            <a:r>
              <a:rPr lang="uk-UA" altLang="ru-RU" sz="1000" i="1" dirty="0" smtClean="0">
                <a:latin typeface="Arial" panose="020B0604020202020204" pitchFamily="34" charset="0"/>
              </a:rPr>
              <a:t>,</a:t>
            </a:r>
            <a:r>
              <a:rPr lang="en-US" altLang="ru-RU" sz="1000" i="1" dirty="0" smtClean="0">
                <a:latin typeface="Arial" panose="020B0604020202020204" pitchFamily="34" charset="0"/>
              </a:rPr>
              <a:t> </a:t>
            </a:r>
            <a:r>
              <a:rPr lang="ru-RU" altLang="ru-RU" sz="1000" i="1" dirty="0" err="1" smtClean="0">
                <a:latin typeface="Arial" panose="020B0604020202020204" pitchFamily="34" charset="0"/>
              </a:rPr>
              <a:t>Л.А.Ильин</a:t>
            </a:r>
            <a:r>
              <a:rPr lang="ru-RU" altLang="ru-RU" sz="1000" i="1" dirty="0" smtClean="0">
                <a:latin typeface="Arial" panose="020B0604020202020204" pitchFamily="34" charset="0"/>
              </a:rPr>
              <a:t>.</a:t>
            </a:r>
            <a:r>
              <a:rPr lang="uk-UA" altLang="ru-RU" sz="1000" i="1" dirty="0" smtClean="0">
                <a:latin typeface="Arial" panose="020B0604020202020204" pitchFamily="34" charset="0"/>
              </a:rPr>
              <a:t> </a:t>
            </a:r>
            <a:r>
              <a:rPr lang="ru-RU" altLang="ru-RU" sz="1000" i="0" dirty="0" smtClean="0">
                <a:latin typeface="Arial" panose="020B0604020202020204" pitchFamily="34" charset="0"/>
              </a:rPr>
              <a:t>База данных по острым лучевым поражениям человека</a:t>
            </a:r>
            <a:r>
              <a:rPr lang="en-US" altLang="ru-RU" sz="1000" b="0" i="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altLang="ru-RU" sz="1000" b="0" i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None/>
            </a:pPr>
            <a:r>
              <a:rPr lang="ru-RU" altLang="ru-RU" sz="1000" b="0" i="0" dirty="0" smtClean="0">
                <a:latin typeface="Arial" panose="020B0604020202020204" pitchFamily="34" charset="0"/>
                <a:cs typeface="Arial" panose="020B0604020202020204" pitchFamily="34" charset="0"/>
              </a:rPr>
              <a:t>Первая Всероссийская научная конференция </a:t>
            </a:r>
            <a:r>
              <a:rPr lang="uk-UA" altLang="ru-RU" sz="1000" b="0" i="0" dirty="0" smtClean="0">
                <a:latin typeface="Arial" panose="020B0604020202020204" pitchFamily="34" charset="0"/>
              </a:rPr>
              <a:t>“</a:t>
            </a:r>
            <a:r>
              <a:rPr lang="uk-UA" altLang="ru-RU" sz="1000" b="0" i="0" dirty="0" err="1" smtClean="0">
                <a:latin typeface="Arial" panose="020B0604020202020204" pitchFamily="34" charset="0"/>
              </a:rPr>
              <a:t>Токсикология</a:t>
            </a:r>
            <a:r>
              <a:rPr lang="uk-UA" altLang="ru-RU" sz="1000" b="0" i="0" dirty="0" smtClean="0">
                <a:latin typeface="Arial" panose="020B0604020202020204" pitchFamily="34" charset="0"/>
              </a:rPr>
              <a:t> и </a:t>
            </a:r>
            <a:r>
              <a:rPr lang="uk-UA" altLang="ru-RU" sz="1000" b="0" i="0" dirty="0" err="1" smtClean="0">
                <a:latin typeface="Arial" panose="020B0604020202020204" pitchFamily="34" charset="0"/>
              </a:rPr>
              <a:t>радиобиология</a:t>
            </a:r>
            <a:r>
              <a:rPr lang="uk-UA" altLang="ru-RU" sz="1000" b="0" i="0" dirty="0" smtClean="0">
                <a:latin typeface="Arial" panose="020B0604020202020204" pitchFamily="34" charset="0"/>
              </a:rPr>
              <a:t> ХХ</a:t>
            </a:r>
            <a:r>
              <a:rPr lang="en-US" altLang="ru-RU" sz="1000" b="0" i="0" dirty="0" smtClean="0">
                <a:latin typeface="Arial" panose="020B0604020202020204" pitchFamily="34" charset="0"/>
              </a:rPr>
              <a:t>I</a:t>
            </a:r>
            <a:r>
              <a:rPr lang="ru-RU" altLang="ru-RU" sz="1000" b="0" i="0" dirty="0" smtClean="0">
                <a:latin typeface="Arial" panose="020B0604020202020204" pitchFamily="34" charset="0"/>
              </a:rPr>
              <a:t> века</a:t>
            </a:r>
            <a:r>
              <a:rPr lang="uk-UA" altLang="ru-RU" sz="1000" b="0" i="0" dirty="0" smtClean="0">
                <a:latin typeface="Arial" panose="020B0604020202020204" pitchFamily="34" charset="0"/>
              </a:rPr>
              <a:t>” 17-19</a:t>
            </a:r>
            <a:r>
              <a:rPr lang="ru-RU" altLang="ru-RU" sz="1000" b="0" i="0" dirty="0" smtClean="0">
                <a:latin typeface="Arial" panose="020B0604020202020204" pitchFamily="34" charset="0"/>
              </a:rPr>
              <a:t> мая </a:t>
            </a:r>
            <a:r>
              <a:rPr lang="uk-UA" altLang="ru-RU" sz="1000" b="0" i="0" dirty="0" smtClean="0">
                <a:latin typeface="Arial" panose="020B0604020202020204" pitchFamily="34" charset="0"/>
              </a:rPr>
              <a:t>2017 г.</a:t>
            </a:r>
            <a:r>
              <a:rPr lang="ru-RU" altLang="ru-RU" sz="1000" b="0" i="0" dirty="0" smtClean="0">
                <a:latin typeface="Arial" panose="020B0604020202020204" pitchFamily="34" charset="0"/>
              </a:rPr>
              <a:t>, Санкт-Петербург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0"/>
            <a:ext cx="9109074" cy="556266"/>
          </a:xfrm>
          <a:prstGeom prst="rect">
            <a:avLst/>
          </a:prstGeom>
          <a:solidFill>
            <a:srgbClr val="00858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  <a:latin typeface="Arial"/>
                <a:cs typeface="Arial"/>
              </a:rPr>
              <a:t>ФГБУ ГНЦ ФМБЦ им. А.И.Бурназяна ФМБА России</a:t>
            </a:r>
            <a:endParaRPr lang="ru-RU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144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836613"/>
            <a:ext cx="3384550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573463"/>
            <a:ext cx="3384550" cy="257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4" descr="3_pats_gr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492375"/>
            <a:ext cx="4824413" cy="360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 Box 5"/>
          <p:cNvSpPr txBox="1">
            <a:spLocks noChangeArrowheads="1"/>
          </p:cNvSpPr>
          <p:nvPr/>
        </p:nvSpPr>
        <p:spPr bwMode="auto">
          <a:xfrm>
            <a:off x="4067175" y="955292"/>
            <a:ext cx="482600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lnSpc>
                <a:spcPct val="5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uk-UA" altLang="ru-RU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База </a:t>
            </a:r>
            <a:r>
              <a:rPr lang="uk-UA" altLang="ru-RU" sz="2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данных</a:t>
            </a:r>
            <a:r>
              <a:rPr lang="uk-UA" altLang="ru-RU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по </a:t>
            </a:r>
            <a:r>
              <a:rPr lang="uk-UA" altLang="ru-RU" sz="2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острым</a:t>
            </a:r>
            <a:endParaRPr lang="uk-UA" altLang="ru-RU" sz="20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</a:endParaRPr>
          </a:p>
          <a:p>
            <a:pPr algn="ctr" eaLnBrk="1" hangingPunct="1">
              <a:lnSpc>
                <a:spcPct val="5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uk-UA" altLang="ru-RU" sz="2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лучевым</a:t>
            </a:r>
            <a:r>
              <a:rPr lang="uk-UA" altLang="ru-RU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uk-UA" altLang="ru-RU" sz="2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поражениям</a:t>
            </a:r>
            <a:r>
              <a:rPr lang="uk-UA" altLang="ru-RU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uk-UA" altLang="ru-RU" sz="2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человека</a:t>
            </a:r>
            <a:endParaRPr lang="en-US" altLang="ru-RU" sz="20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</a:endParaRPr>
          </a:p>
          <a:p>
            <a:pPr algn="ctr" eaLnBrk="1" hangingPunct="1">
              <a:lnSpc>
                <a:spcPct val="5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uk-UA" altLang="ru-RU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ФГБУ ГНЦ ФМБЦ </a:t>
            </a:r>
            <a:r>
              <a:rPr lang="uk-UA" altLang="ru-RU" sz="1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им</a:t>
            </a:r>
            <a:r>
              <a:rPr lang="uk-UA" altLang="ru-RU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. </a:t>
            </a:r>
            <a:r>
              <a:rPr lang="uk-UA" altLang="ru-RU" sz="1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А.И.Бурназяна</a:t>
            </a:r>
            <a:endParaRPr lang="ru-RU" altLang="ru-RU" sz="18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uk-UA" altLang="ru-RU" sz="1400" dirty="0" smtClean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uk-UA" altLang="ru-RU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дружественный</a:t>
            </a:r>
            <a:r>
              <a:rPr lang="uk-UA" alt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uk-UA" altLang="ru-RU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пользователю</a:t>
            </a:r>
            <a:r>
              <a:rPr lang="uk-UA" alt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uk-UA" altLang="ru-RU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интерфейс</a:t>
            </a:r>
            <a:endParaRPr lang="ru-RU" altLang="ru-RU" sz="1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09074" cy="556266"/>
          </a:xfrm>
          <a:prstGeom prst="rect">
            <a:avLst/>
          </a:prstGeom>
          <a:solidFill>
            <a:srgbClr val="00858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  <a:latin typeface="Arial"/>
                <a:cs typeface="Arial"/>
              </a:rPr>
              <a:t>ФГБУ ГНЦ ФМБЦ им. А.И.Бурназяна ФМБА России</a:t>
            </a:r>
            <a:endParaRPr lang="ru-RU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0" y="6248400"/>
            <a:ext cx="9144000" cy="609600"/>
          </a:xfrm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buNone/>
            </a:pPr>
            <a:r>
              <a:rPr lang="uk-UA" altLang="ru-RU" sz="1000" i="1" dirty="0" err="1" smtClean="0">
                <a:latin typeface="Arial" panose="020B0604020202020204" pitchFamily="34" charset="0"/>
              </a:rPr>
              <a:t>А.С.Самойлов</a:t>
            </a:r>
            <a:r>
              <a:rPr lang="uk-UA" altLang="ru-RU" sz="1000" i="1" dirty="0" smtClean="0">
                <a:latin typeface="Arial" panose="020B0604020202020204" pitchFamily="34" charset="0"/>
              </a:rPr>
              <a:t>, </a:t>
            </a:r>
            <a:r>
              <a:rPr lang="uk-UA" altLang="ru-RU" sz="1000" i="1" dirty="0" err="1">
                <a:latin typeface="Arial" panose="020B0604020202020204" pitchFamily="34" charset="0"/>
              </a:rPr>
              <a:t>В.Ю.Соловьев</a:t>
            </a:r>
            <a:r>
              <a:rPr lang="ru-RU" altLang="ru-RU" sz="1000" i="1" dirty="0" smtClean="0">
                <a:latin typeface="Arial" panose="020B0604020202020204" pitchFamily="34" charset="0"/>
              </a:rPr>
              <a:t>.</a:t>
            </a:r>
            <a:r>
              <a:rPr lang="en-US" altLang="ru-RU" sz="1000" i="1" dirty="0" smtClean="0">
                <a:latin typeface="Arial" panose="020B0604020202020204" pitchFamily="34" charset="0"/>
              </a:rPr>
              <a:t>,</a:t>
            </a:r>
            <a:r>
              <a:rPr lang="ru-RU" altLang="ru-RU" sz="1000" i="1" dirty="0" smtClean="0">
                <a:latin typeface="Arial" panose="020B0604020202020204" pitchFamily="34" charset="0"/>
              </a:rPr>
              <a:t> </a:t>
            </a:r>
            <a:r>
              <a:rPr lang="uk-UA" altLang="ru-RU" sz="1000" i="1" dirty="0" err="1" smtClean="0">
                <a:latin typeface="Arial" panose="020B0604020202020204" pitchFamily="34" charset="0"/>
              </a:rPr>
              <a:t>А.Ю.Бушманов</a:t>
            </a:r>
            <a:r>
              <a:rPr lang="uk-UA" altLang="ru-RU" sz="1000" i="1" dirty="0" smtClean="0">
                <a:latin typeface="Arial" panose="020B0604020202020204" pitchFamily="34" charset="0"/>
              </a:rPr>
              <a:t>,</a:t>
            </a:r>
            <a:r>
              <a:rPr lang="en-US" altLang="ru-RU" sz="1000" i="1" dirty="0" smtClean="0">
                <a:latin typeface="Arial" panose="020B0604020202020204" pitchFamily="34" charset="0"/>
              </a:rPr>
              <a:t> </a:t>
            </a:r>
            <a:r>
              <a:rPr lang="ru-RU" altLang="ru-RU" sz="1000" i="1" dirty="0" err="1" smtClean="0">
                <a:latin typeface="Arial" panose="020B0604020202020204" pitchFamily="34" charset="0"/>
              </a:rPr>
              <a:t>Л.А.Ильин</a:t>
            </a:r>
            <a:r>
              <a:rPr lang="ru-RU" altLang="ru-RU" sz="1000" i="1" dirty="0" smtClean="0">
                <a:latin typeface="Arial" panose="020B0604020202020204" pitchFamily="34" charset="0"/>
              </a:rPr>
              <a:t>.</a:t>
            </a:r>
            <a:r>
              <a:rPr lang="uk-UA" altLang="ru-RU" sz="1000" i="1" dirty="0" smtClean="0">
                <a:latin typeface="Arial" panose="020B0604020202020204" pitchFamily="34" charset="0"/>
              </a:rPr>
              <a:t> </a:t>
            </a:r>
            <a:r>
              <a:rPr lang="ru-RU" altLang="ru-RU" sz="1000" i="0" dirty="0" smtClean="0">
                <a:latin typeface="Arial" panose="020B0604020202020204" pitchFamily="34" charset="0"/>
              </a:rPr>
              <a:t>База данных по острым лучевым поражениям человека</a:t>
            </a:r>
            <a:r>
              <a:rPr lang="en-US" altLang="ru-RU" sz="1000" b="0" i="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altLang="ru-RU" sz="1000" b="0" i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None/>
            </a:pPr>
            <a:r>
              <a:rPr lang="ru-RU" altLang="ru-RU" sz="1000" b="0" i="0" dirty="0" smtClean="0">
                <a:latin typeface="Arial" panose="020B0604020202020204" pitchFamily="34" charset="0"/>
                <a:cs typeface="Arial" panose="020B0604020202020204" pitchFamily="34" charset="0"/>
              </a:rPr>
              <a:t>Первая Всероссийская научная конференция </a:t>
            </a:r>
            <a:r>
              <a:rPr lang="uk-UA" altLang="ru-RU" sz="1000" b="0" i="0" dirty="0" smtClean="0">
                <a:latin typeface="Arial" panose="020B0604020202020204" pitchFamily="34" charset="0"/>
              </a:rPr>
              <a:t>“</a:t>
            </a:r>
            <a:r>
              <a:rPr lang="uk-UA" altLang="ru-RU" sz="1000" b="0" i="0" dirty="0" err="1" smtClean="0">
                <a:latin typeface="Arial" panose="020B0604020202020204" pitchFamily="34" charset="0"/>
              </a:rPr>
              <a:t>Токсикология</a:t>
            </a:r>
            <a:r>
              <a:rPr lang="uk-UA" altLang="ru-RU" sz="1000" b="0" i="0" dirty="0" smtClean="0">
                <a:latin typeface="Arial" panose="020B0604020202020204" pitchFamily="34" charset="0"/>
              </a:rPr>
              <a:t> и </a:t>
            </a:r>
            <a:r>
              <a:rPr lang="uk-UA" altLang="ru-RU" sz="1000" b="0" i="0" dirty="0" err="1" smtClean="0">
                <a:latin typeface="Arial" panose="020B0604020202020204" pitchFamily="34" charset="0"/>
              </a:rPr>
              <a:t>радиобиология</a:t>
            </a:r>
            <a:r>
              <a:rPr lang="uk-UA" altLang="ru-RU" sz="1000" b="0" i="0" dirty="0" smtClean="0">
                <a:latin typeface="Arial" panose="020B0604020202020204" pitchFamily="34" charset="0"/>
              </a:rPr>
              <a:t> ХХ</a:t>
            </a:r>
            <a:r>
              <a:rPr lang="en-US" altLang="ru-RU" sz="1000" b="0" i="0" dirty="0" smtClean="0">
                <a:latin typeface="Arial" panose="020B0604020202020204" pitchFamily="34" charset="0"/>
              </a:rPr>
              <a:t>I</a:t>
            </a:r>
            <a:r>
              <a:rPr lang="ru-RU" altLang="ru-RU" sz="1000" b="0" i="0" dirty="0" smtClean="0">
                <a:latin typeface="Arial" panose="020B0604020202020204" pitchFamily="34" charset="0"/>
              </a:rPr>
              <a:t> века</a:t>
            </a:r>
            <a:r>
              <a:rPr lang="uk-UA" altLang="ru-RU" sz="1000" b="0" i="0" dirty="0" smtClean="0">
                <a:latin typeface="Arial" panose="020B0604020202020204" pitchFamily="34" charset="0"/>
              </a:rPr>
              <a:t>” 17-19</a:t>
            </a:r>
            <a:r>
              <a:rPr lang="ru-RU" altLang="ru-RU" sz="1000" b="0" i="0" dirty="0" smtClean="0">
                <a:latin typeface="Arial" panose="020B0604020202020204" pitchFamily="34" charset="0"/>
              </a:rPr>
              <a:t> мая </a:t>
            </a:r>
            <a:r>
              <a:rPr lang="uk-UA" altLang="ru-RU" sz="1000" b="0" i="0" dirty="0" smtClean="0">
                <a:latin typeface="Arial" panose="020B0604020202020204" pitchFamily="34" charset="0"/>
              </a:rPr>
              <a:t>2017 г.</a:t>
            </a:r>
            <a:r>
              <a:rPr lang="ru-RU" altLang="ru-RU" sz="1000" b="0" i="0" dirty="0" smtClean="0">
                <a:latin typeface="Arial" panose="020B0604020202020204" pitchFamily="34" charset="0"/>
              </a:rPr>
              <a:t>, Санкт-Петербург</a:t>
            </a:r>
          </a:p>
        </p:txBody>
      </p:sp>
    </p:spTree>
    <p:extLst>
      <p:ext uri="{BB962C8B-B14F-4D97-AF65-F5344CB8AC3E}">
        <p14:creationId xmlns:p14="http://schemas.microsoft.com/office/powerpoint/2010/main" val="7511455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0" y="2114550"/>
            <a:ext cx="9144000" cy="6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/>
          </a:p>
        </p:txBody>
      </p:sp>
      <p:pic>
        <p:nvPicPr>
          <p:cNvPr id="22532" name="Picture 3" descr="bur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48" b="29764"/>
          <a:stretch>
            <a:fillRect/>
          </a:stretch>
        </p:blipFill>
        <p:spPr bwMode="auto">
          <a:xfrm>
            <a:off x="107950" y="2114550"/>
            <a:ext cx="3995738" cy="391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4" descr="db_tgl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2420938"/>
            <a:ext cx="4789487" cy="365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Text Box 5"/>
          <p:cNvSpPr txBox="1">
            <a:spLocks noChangeArrowheads="1"/>
          </p:cNvSpPr>
          <p:nvPr/>
        </p:nvSpPr>
        <p:spPr bwMode="auto">
          <a:xfrm>
            <a:off x="107950" y="1557338"/>
            <a:ext cx="39592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uk-UA" altLang="ru-RU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Радиационные</a:t>
            </a:r>
            <a:r>
              <a:rPr lang="uk-UA" alt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uk-UA" altLang="ru-RU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ожоги</a:t>
            </a:r>
            <a:r>
              <a:rPr lang="uk-UA" alt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uk-UA" altLang="ru-RU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кожи</a:t>
            </a:r>
            <a:r>
              <a:rPr lang="uk-UA" alt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и </a:t>
            </a:r>
            <a:r>
              <a:rPr lang="uk-UA" altLang="ru-RU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подлежащих</a:t>
            </a:r>
            <a:r>
              <a:rPr lang="uk-UA" alt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тканей</a:t>
            </a:r>
            <a:endParaRPr lang="ru-RU" altLang="ru-RU" sz="1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2535" name="Text Box 6"/>
          <p:cNvSpPr txBox="1">
            <a:spLocks noChangeArrowheads="1"/>
          </p:cNvSpPr>
          <p:nvPr/>
        </p:nvSpPr>
        <p:spPr bwMode="auto">
          <a:xfrm>
            <a:off x="4500563" y="1557338"/>
            <a:ext cx="453548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uk-UA" altLang="ru-RU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Пострадиационная</a:t>
            </a:r>
            <a:r>
              <a:rPr lang="uk-UA" alt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uk-UA" altLang="ru-RU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динамика</a:t>
            </a:r>
            <a:r>
              <a:rPr lang="uk-UA" alt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uk-UA" altLang="ru-RU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форменных</a:t>
            </a:r>
            <a:r>
              <a:rPr lang="en-US" alt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uk-UA" altLang="ru-RU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элементов</a:t>
            </a:r>
            <a:r>
              <a:rPr lang="uk-UA" alt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uk-UA" altLang="ru-RU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периферической</a:t>
            </a:r>
            <a:r>
              <a:rPr lang="uk-UA" alt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крови </a:t>
            </a:r>
            <a:r>
              <a:rPr lang="uk-UA" alt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и </a:t>
            </a:r>
            <a:r>
              <a:rPr lang="uk-UA" altLang="ru-RU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максимальная</a:t>
            </a:r>
            <a:r>
              <a:rPr lang="uk-UA" alt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температура</a:t>
            </a:r>
            <a:endParaRPr lang="ru-RU" altLang="ru-RU" sz="1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2536" name="Text Box 7"/>
          <p:cNvSpPr txBox="1">
            <a:spLocks noChangeArrowheads="1"/>
          </p:cNvSpPr>
          <p:nvPr/>
        </p:nvSpPr>
        <p:spPr bwMode="auto">
          <a:xfrm>
            <a:off x="323850" y="857250"/>
            <a:ext cx="8712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База </a:t>
            </a:r>
            <a:r>
              <a:rPr lang="uk-UA" altLang="ru-RU" sz="2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данных</a:t>
            </a:r>
            <a:r>
              <a:rPr lang="uk-UA" altLang="ru-RU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по </a:t>
            </a:r>
            <a:r>
              <a:rPr lang="uk-UA" altLang="ru-RU" sz="2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острым</a:t>
            </a:r>
            <a:r>
              <a:rPr lang="uk-UA" altLang="ru-RU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uk-UA" altLang="ru-RU" sz="2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лучевым</a:t>
            </a:r>
            <a:r>
              <a:rPr lang="uk-UA" altLang="ru-RU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uk-UA" altLang="ru-RU" sz="2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поражениям</a:t>
            </a:r>
            <a:r>
              <a:rPr lang="uk-UA" altLang="ru-RU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uk-UA" altLang="ru-RU" sz="2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человека</a:t>
            </a:r>
            <a:endParaRPr lang="uk-UA" altLang="ru-RU" sz="20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ГНЦ ФМБЦ </a:t>
            </a:r>
            <a:r>
              <a:rPr lang="uk-UA" altLang="ru-RU" sz="2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им</a:t>
            </a:r>
            <a:r>
              <a:rPr lang="uk-UA" altLang="ru-RU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. </a:t>
            </a:r>
            <a:r>
              <a:rPr lang="uk-UA" altLang="ru-RU" sz="2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А.И.Бурназяна</a:t>
            </a:r>
            <a:r>
              <a:rPr lang="uk-UA" altLang="ru-RU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ФМБА </a:t>
            </a:r>
            <a:r>
              <a:rPr lang="uk-UA" altLang="ru-RU" sz="2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России</a:t>
            </a:r>
            <a:endParaRPr lang="ru-RU" altLang="ru-RU" sz="20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0"/>
            <a:ext cx="9109074" cy="556266"/>
          </a:xfrm>
          <a:prstGeom prst="rect">
            <a:avLst/>
          </a:prstGeom>
          <a:solidFill>
            <a:srgbClr val="00858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  <a:latin typeface="Arial"/>
                <a:cs typeface="Arial"/>
              </a:rPr>
              <a:t>ФГБУ ГНЦ ФМБЦ им. А.И.Бурназяна ФМБА России</a:t>
            </a:r>
          </a:p>
        </p:txBody>
      </p:sp>
      <p:sp>
        <p:nvSpPr>
          <p:cNvPr id="9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0" y="6248400"/>
            <a:ext cx="9144000" cy="609600"/>
          </a:xfrm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buNone/>
            </a:pPr>
            <a:r>
              <a:rPr lang="uk-UA" altLang="ru-RU" sz="1000" i="1" dirty="0" err="1" smtClean="0">
                <a:latin typeface="Arial" panose="020B0604020202020204" pitchFamily="34" charset="0"/>
              </a:rPr>
              <a:t>А.С.Самойлов</a:t>
            </a:r>
            <a:r>
              <a:rPr lang="uk-UA" altLang="ru-RU" sz="1000" i="1" dirty="0" smtClean="0">
                <a:latin typeface="Arial" panose="020B0604020202020204" pitchFamily="34" charset="0"/>
              </a:rPr>
              <a:t>, </a:t>
            </a:r>
            <a:r>
              <a:rPr lang="uk-UA" altLang="ru-RU" sz="1000" i="1" dirty="0" err="1">
                <a:latin typeface="Arial" panose="020B0604020202020204" pitchFamily="34" charset="0"/>
              </a:rPr>
              <a:t>В.Ю.Соловьев</a:t>
            </a:r>
            <a:r>
              <a:rPr lang="ru-RU" altLang="ru-RU" sz="1000" i="1" dirty="0" smtClean="0">
                <a:latin typeface="Arial" panose="020B0604020202020204" pitchFamily="34" charset="0"/>
              </a:rPr>
              <a:t>.</a:t>
            </a:r>
            <a:r>
              <a:rPr lang="en-US" altLang="ru-RU" sz="1000" i="1" dirty="0" smtClean="0">
                <a:latin typeface="Arial" panose="020B0604020202020204" pitchFamily="34" charset="0"/>
              </a:rPr>
              <a:t>,</a:t>
            </a:r>
            <a:r>
              <a:rPr lang="ru-RU" altLang="ru-RU" sz="1000" i="1" dirty="0" smtClean="0">
                <a:latin typeface="Arial" panose="020B0604020202020204" pitchFamily="34" charset="0"/>
              </a:rPr>
              <a:t> </a:t>
            </a:r>
            <a:r>
              <a:rPr lang="uk-UA" altLang="ru-RU" sz="1000" i="1" dirty="0" err="1" smtClean="0">
                <a:latin typeface="Arial" panose="020B0604020202020204" pitchFamily="34" charset="0"/>
              </a:rPr>
              <a:t>А.Ю.Бушманов</a:t>
            </a:r>
            <a:r>
              <a:rPr lang="uk-UA" altLang="ru-RU" sz="1000" i="1" dirty="0" smtClean="0">
                <a:latin typeface="Arial" panose="020B0604020202020204" pitchFamily="34" charset="0"/>
              </a:rPr>
              <a:t>,</a:t>
            </a:r>
            <a:r>
              <a:rPr lang="en-US" altLang="ru-RU" sz="1000" i="1" dirty="0" smtClean="0">
                <a:latin typeface="Arial" panose="020B0604020202020204" pitchFamily="34" charset="0"/>
              </a:rPr>
              <a:t> </a:t>
            </a:r>
            <a:r>
              <a:rPr lang="ru-RU" altLang="ru-RU" sz="1000" i="1" dirty="0" err="1" smtClean="0">
                <a:latin typeface="Arial" panose="020B0604020202020204" pitchFamily="34" charset="0"/>
              </a:rPr>
              <a:t>Л.А.Ильин</a:t>
            </a:r>
            <a:r>
              <a:rPr lang="ru-RU" altLang="ru-RU" sz="1000" i="1" dirty="0" smtClean="0">
                <a:latin typeface="Arial" panose="020B0604020202020204" pitchFamily="34" charset="0"/>
              </a:rPr>
              <a:t>.</a:t>
            </a:r>
            <a:r>
              <a:rPr lang="uk-UA" altLang="ru-RU" sz="1000" i="1" dirty="0" smtClean="0">
                <a:latin typeface="Arial" panose="020B0604020202020204" pitchFamily="34" charset="0"/>
              </a:rPr>
              <a:t> </a:t>
            </a:r>
            <a:r>
              <a:rPr lang="ru-RU" altLang="ru-RU" sz="1000" i="0" dirty="0" smtClean="0">
                <a:latin typeface="Arial" panose="020B0604020202020204" pitchFamily="34" charset="0"/>
              </a:rPr>
              <a:t>База данных по острым лучевым поражениям человека</a:t>
            </a:r>
            <a:r>
              <a:rPr lang="en-US" altLang="ru-RU" sz="1000" b="0" i="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altLang="ru-RU" sz="1000" b="0" i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None/>
            </a:pPr>
            <a:r>
              <a:rPr lang="ru-RU" altLang="ru-RU" sz="1000" b="0" i="0" dirty="0" smtClean="0">
                <a:latin typeface="Arial" panose="020B0604020202020204" pitchFamily="34" charset="0"/>
                <a:cs typeface="Arial" panose="020B0604020202020204" pitchFamily="34" charset="0"/>
              </a:rPr>
              <a:t>Первая Всероссийская научная конференция </a:t>
            </a:r>
            <a:r>
              <a:rPr lang="uk-UA" altLang="ru-RU" sz="1000" b="0" i="0" dirty="0" smtClean="0">
                <a:latin typeface="Arial" panose="020B0604020202020204" pitchFamily="34" charset="0"/>
              </a:rPr>
              <a:t>“</a:t>
            </a:r>
            <a:r>
              <a:rPr lang="uk-UA" altLang="ru-RU" sz="1000" b="0" i="0" dirty="0" err="1" smtClean="0">
                <a:latin typeface="Arial" panose="020B0604020202020204" pitchFamily="34" charset="0"/>
              </a:rPr>
              <a:t>Токсикология</a:t>
            </a:r>
            <a:r>
              <a:rPr lang="uk-UA" altLang="ru-RU" sz="1000" b="0" i="0" dirty="0" smtClean="0">
                <a:latin typeface="Arial" panose="020B0604020202020204" pitchFamily="34" charset="0"/>
              </a:rPr>
              <a:t> и </a:t>
            </a:r>
            <a:r>
              <a:rPr lang="uk-UA" altLang="ru-RU" sz="1000" b="0" i="0" dirty="0" err="1" smtClean="0">
                <a:latin typeface="Arial" panose="020B0604020202020204" pitchFamily="34" charset="0"/>
              </a:rPr>
              <a:t>радиобиология</a:t>
            </a:r>
            <a:r>
              <a:rPr lang="uk-UA" altLang="ru-RU" sz="1000" b="0" i="0" dirty="0" smtClean="0">
                <a:latin typeface="Arial" panose="020B0604020202020204" pitchFamily="34" charset="0"/>
              </a:rPr>
              <a:t> ХХ</a:t>
            </a:r>
            <a:r>
              <a:rPr lang="en-US" altLang="ru-RU" sz="1000" b="0" i="0" dirty="0" smtClean="0">
                <a:latin typeface="Arial" panose="020B0604020202020204" pitchFamily="34" charset="0"/>
              </a:rPr>
              <a:t>I</a:t>
            </a:r>
            <a:r>
              <a:rPr lang="ru-RU" altLang="ru-RU" sz="1000" b="0" i="0" dirty="0" smtClean="0">
                <a:latin typeface="Arial" panose="020B0604020202020204" pitchFamily="34" charset="0"/>
              </a:rPr>
              <a:t> века</a:t>
            </a:r>
            <a:r>
              <a:rPr lang="uk-UA" altLang="ru-RU" sz="1000" b="0" i="0" dirty="0" smtClean="0">
                <a:latin typeface="Arial" panose="020B0604020202020204" pitchFamily="34" charset="0"/>
              </a:rPr>
              <a:t>” 17-19</a:t>
            </a:r>
            <a:r>
              <a:rPr lang="ru-RU" altLang="ru-RU" sz="1000" b="0" i="0" dirty="0" smtClean="0">
                <a:latin typeface="Arial" panose="020B0604020202020204" pitchFamily="34" charset="0"/>
              </a:rPr>
              <a:t> мая </a:t>
            </a:r>
            <a:r>
              <a:rPr lang="uk-UA" altLang="ru-RU" sz="1000" b="0" i="0" dirty="0" smtClean="0">
                <a:latin typeface="Arial" panose="020B0604020202020204" pitchFamily="34" charset="0"/>
              </a:rPr>
              <a:t>2017 г.</a:t>
            </a:r>
            <a:r>
              <a:rPr lang="ru-RU" altLang="ru-RU" sz="1000" b="0" i="0" dirty="0" smtClean="0">
                <a:latin typeface="Arial" panose="020B0604020202020204" pitchFamily="34" charset="0"/>
              </a:rPr>
              <a:t>, Санкт-Петербург</a:t>
            </a:r>
          </a:p>
        </p:txBody>
      </p:sp>
    </p:spTree>
    <p:extLst>
      <p:ext uri="{BB962C8B-B14F-4D97-AF65-F5344CB8AC3E}">
        <p14:creationId xmlns:p14="http://schemas.microsoft.com/office/powerpoint/2010/main" val="16700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9938"/>
            <a:ext cx="5040560" cy="4745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23" y="556266"/>
            <a:ext cx="7770813" cy="1301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589240"/>
            <a:ext cx="49053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0"/>
            <a:ext cx="9109074" cy="556266"/>
          </a:xfrm>
          <a:prstGeom prst="rect">
            <a:avLst/>
          </a:prstGeom>
          <a:solidFill>
            <a:srgbClr val="00858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  <a:latin typeface="Arial"/>
                <a:cs typeface="Arial"/>
              </a:rPr>
              <a:t>ФГБУ ГНЦ ФМБЦ им. А.И.Бурназяна ФМБА России</a:t>
            </a:r>
          </a:p>
        </p:txBody>
      </p:sp>
    </p:spTree>
    <p:extLst>
      <p:ext uri="{BB962C8B-B14F-4D97-AF65-F5344CB8AC3E}">
        <p14:creationId xmlns:p14="http://schemas.microsoft.com/office/powerpoint/2010/main" val="40799509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8780463" cy="538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556266"/>
            <a:ext cx="77768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Пациент В.: тромбоциты, гранулоциты, лимфоциты в периферической крови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9109074" cy="556266"/>
          </a:xfrm>
          <a:prstGeom prst="rect">
            <a:avLst/>
          </a:prstGeom>
          <a:solidFill>
            <a:srgbClr val="00858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  <a:latin typeface="Arial"/>
                <a:cs typeface="Arial"/>
              </a:rPr>
              <a:t>ФГБУ ГНЦ ФМБЦ им. А.И.Бурназяна ФМБА России</a:t>
            </a:r>
          </a:p>
        </p:txBody>
      </p:sp>
    </p:spTree>
    <p:extLst>
      <p:ext uri="{BB962C8B-B14F-4D97-AF65-F5344CB8AC3E}">
        <p14:creationId xmlns:p14="http://schemas.microsoft.com/office/powerpoint/2010/main" val="20890838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19068"/>
            <a:ext cx="7053450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642918"/>
            <a:ext cx="83529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2"/>
                </a:solidFill>
              </a:rPr>
              <a:t>Пациент  </a:t>
            </a:r>
            <a:r>
              <a:rPr lang="ru-RU" sz="2000" b="1" dirty="0" smtClean="0">
                <a:solidFill>
                  <a:schemeClr val="tx2"/>
                </a:solidFill>
              </a:rPr>
              <a:t>1017  </a:t>
            </a:r>
            <a:r>
              <a:rPr lang="ru-RU" sz="2000" b="1" dirty="0">
                <a:solidFill>
                  <a:schemeClr val="tx2"/>
                </a:solidFill>
              </a:rPr>
              <a:t>ОЛБ III степени. </a:t>
            </a:r>
            <a:r>
              <a:rPr lang="ru-RU" sz="2000" b="1" dirty="0" smtClean="0">
                <a:solidFill>
                  <a:schemeClr val="tx2"/>
                </a:solidFill>
              </a:rPr>
              <a:t> Доза </a:t>
            </a:r>
            <a:r>
              <a:rPr lang="ru-RU" sz="2000" b="1" dirty="0">
                <a:solidFill>
                  <a:schemeClr val="tx2"/>
                </a:solidFill>
              </a:rPr>
              <a:t>облучения: γ -  3,6÷5,5 Гр; </a:t>
            </a:r>
            <a:r>
              <a:rPr lang="ru-RU" sz="2000" b="1" dirty="0" smtClean="0">
                <a:solidFill>
                  <a:schemeClr val="tx2"/>
                </a:solidFill>
              </a:rPr>
              <a:t>через </a:t>
            </a:r>
            <a:r>
              <a:rPr lang="ru-RU" sz="2000" b="1" dirty="0">
                <a:solidFill>
                  <a:schemeClr val="tx2"/>
                </a:solidFill>
              </a:rPr>
              <a:t>5 месяцев после </a:t>
            </a:r>
            <a:r>
              <a:rPr lang="ru-RU" sz="2000" b="1" dirty="0" smtClean="0">
                <a:solidFill>
                  <a:schemeClr val="tx2"/>
                </a:solidFill>
              </a:rPr>
              <a:t>облучения  </a:t>
            </a:r>
            <a:r>
              <a:rPr lang="ru-RU" sz="2000" b="1" dirty="0">
                <a:solidFill>
                  <a:schemeClr val="tx2"/>
                </a:solidFill>
              </a:rPr>
              <a:t>β радиационные ожоги 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9109074" cy="556266"/>
          </a:xfrm>
          <a:prstGeom prst="rect">
            <a:avLst/>
          </a:prstGeom>
          <a:solidFill>
            <a:srgbClr val="00858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  <a:latin typeface="Arial"/>
                <a:cs typeface="Arial"/>
              </a:rPr>
              <a:t>ФГБУ ГНЦ ФМБЦ им. А.И.Бурназяна ФМБА России</a:t>
            </a:r>
          </a:p>
        </p:txBody>
      </p:sp>
    </p:spTree>
    <p:extLst>
      <p:ext uri="{BB962C8B-B14F-4D97-AF65-F5344CB8AC3E}">
        <p14:creationId xmlns:p14="http://schemas.microsoft.com/office/powerpoint/2010/main" val="23173157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2070</TotalTime>
  <Words>1085</Words>
  <Application>Microsoft Office PowerPoint</Application>
  <PresentationFormat>Экран (4:3)</PresentationFormat>
  <Paragraphs>165</Paragraphs>
  <Slides>20</Slides>
  <Notes>4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2" baseType="lpstr">
      <vt:lpstr>Office Theme</vt:lpstr>
      <vt:lpstr>Документ</vt:lpstr>
      <vt:lpstr>Презентация PowerPoint</vt:lpstr>
      <vt:lpstr>Радиационные инциденты на территории  бывшего СССР (1949-1991 гг) и РФ (1992-2016 гг)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Благодарю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Алексей Фатькин</dc:creator>
  <cp:lastModifiedBy>serg080715-2</cp:lastModifiedBy>
  <cp:revision>205</cp:revision>
  <cp:lastPrinted>2015-08-07T08:29:21Z</cp:lastPrinted>
  <dcterms:created xsi:type="dcterms:W3CDTF">2015-07-01T12:51:33Z</dcterms:created>
  <dcterms:modified xsi:type="dcterms:W3CDTF">2018-10-19T13:24:29Z</dcterms:modified>
</cp:coreProperties>
</file>