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91" r:id="rId2"/>
  </p:sldMasterIdLst>
  <p:notesMasterIdLst>
    <p:notesMasterId r:id="rId15"/>
  </p:notesMasterIdLst>
  <p:sldIdLst>
    <p:sldId id="281" r:id="rId3"/>
    <p:sldId id="257" r:id="rId4"/>
    <p:sldId id="283" r:id="rId5"/>
    <p:sldId id="289" r:id="rId6"/>
    <p:sldId id="267" r:id="rId7"/>
    <p:sldId id="268" r:id="rId8"/>
    <p:sldId id="269" r:id="rId9"/>
    <p:sldId id="279" r:id="rId10"/>
    <p:sldId id="280" r:id="rId11"/>
    <p:sldId id="288" r:id="rId12"/>
    <p:sldId id="287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ABB"/>
    <a:srgbClr val="3366CC"/>
    <a:srgbClr val="0000EA"/>
    <a:srgbClr val="11378D"/>
    <a:srgbClr val="3795AF"/>
    <a:srgbClr val="497BE9"/>
    <a:srgbClr val="000099"/>
    <a:srgbClr val="000064"/>
    <a:srgbClr val="17171B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E94AD-21D0-4006-B429-DF9702318F3B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F2623-8C28-4CF4-9BA1-471EDA53B7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7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2623-8C28-4CF4-9BA1-471EDA53B7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0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7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4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2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6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6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8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22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22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6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6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3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1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5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6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6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4DCA-146D-4867-A345-2D1B633AEA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C12B-CE69-4755-8293-AA7916639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59410" y="3789040"/>
            <a:ext cx="8685062" cy="2664296"/>
          </a:xfrm>
          <a:prstGeom prst="rect">
            <a:avLst/>
          </a:prstGeom>
          <a:solidFill>
            <a:srgbClr val="379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410" y="188640"/>
            <a:ext cx="8685063" cy="475252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633988" y="764704"/>
            <a:ext cx="1539834" cy="14956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10" y="826388"/>
            <a:ext cx="1390190" cy="12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32662" y="6453336"/>
            <a:ext cx="78517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© АПЭАП. Москва, </a:t>
            </a:r>
            <a:r>
              <a:rPr lang="ru-RU" sz="1600" b="1" dirty="0" smtClean="0">
                <a:latin typeface="Century Gothic" panose="020B0502020202020204" pitchFamily="34" charset="0"/>
              </a:rPr>
              <a:t>201</a:t>
            </a:r>
            <a:r>
              <a:rPr lang="en-US" sz="1600" b="1" dirty="0" smtClean="0">
                <a:latin typeface="Century Gothic" panose="020B0502020202020204" pitchFamily="34" charset="0"/>
              </a:rPr>
              <a:t>7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</a:rPr>
              <a:t>г.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10" y="3548544"/>
            <a:ext cx="8685062" cy="2904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6204" y="4263081"/>
            <a:ext cx="87982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prstClr val="white"/>
                  </a:solidFill>
                </a:ln>
                <a:solidFill>
                  <a:srgbClr val="0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4400" b="1" dirty="0">
                <a:ln w="19050">
                  <a:solidFill>
                    <a:prstClr val="white"/>
                  </a:solidFill>
                </a:ln>
                <a:solidFill>
                  <a:srgbClr val="0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РОССИЙСКОГО </a:t>
            </a:r>
            <a:r>
              <a:rPr lang="ru-RU" sz="4400" b="1" dirty="0" smtClean="0">
                <a:ln w="19050">
                  <a:solidFill>
                    <a:prstClr val="white"/>
                  </a:solidFill>
                </a:ln>
                <a:solidFill>
                  <a:srgbClr val="0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ПРОИСХОЖДЕНИЯ»</a:t>
            </a:r>
            <a:endParaRPr lang="ru-RU" sz="4400" b="1" dirty="0">
              <a:ln w="3175">
                <a:solidFill>
                  <a:srgbClr val="FD8003"/>
                </a:solidFill>
              </a:ln>
              <a:solidFill>
                <a:srgbClr val="00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582" y="764704"/>
            <a:ext cx="8933678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9050">
                  <a:solidFill>
                    <a:prstClr val="white"/>
                  </a:solidFill>
                </a:ln>
                <a:solidFill>
                  <a:srgbClr val="0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3200" b="1" dirty="0">
              <a:ln w="19050">
                <a:solidFill>
                  <a:prstClr val="white"/>
                </a:solidFill>
              </a:ln>
              <a:solidFill>
                <a:srgbClr val="00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prstClr val="white"/>
                  </a:solidFill>
                </a:ln>
                <a:solidFill>
                  <a:srgbClr val="0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 СТАТУСЕ</a:t>
            </a:r>
          </a:p>
          <a:p>
            <a:pPr algn="ctr"/>
            <a:endParaRPr lang="ru-RU" sz="4000" b="1" dirty="0" smtClean="0">
              <a:ln w="19050">
                <a:solidFill>
                  <a:prstClr val="white"/>
                </a:solidFill>
              </a:ln>
              <a:solidFill>
                <a:srgbClr val="00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prstClr val="white"/>
                  </a:solidFill>
                </a:ln>
                <a:solidFill>
                  <a:srgbClr val="0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«ТЕЛЕКОММУНИКАЦИОННОЕ </a:t>
            </a:r>
            <a:r>
              <a:rPr lang="ru-RU" sz="4000" b="1" dirty="0">
                <a:ln w="19050">
                  <a:solidFill>
                    <a:prstClr val="white"/>
                  </a:solidFill>
                </a:ln>
                <a:solidFill>
                  <a:srgbClr val="0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ОБОРУДОВАНИЕ </a:t>
            </a:r>
          </a:p>
          <a:p>
            <a:pPr algn="ctr"/>
            <a:endParaRPr lang="ru-RU" sz="3200" b="1" dirty="0">
              <a:ln w="3175" cmpd="sng">
                <a:solidFill>
                  <a:srgbClr val="000060"/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glow rad="63500">
                  <a:srgbClr val="1F497D">
                    <a:lumMod val="75000"/>
                    <a:alpha val="40000"/>
                  </a:srgb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18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1988840"/>
            <a:ext cx="12072664" cy="451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50000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пункту 3 </a:t>
            </a:r>
            <a:r>
              <a:rPr lang="ru-RU" sz="2000" dirty="0"/>
              <a:t>«</a:t>
            </a:r>
            <a:r>
              <a:rPr lang="ru-RU" sz="2000" dirty="0" err="1"/>
              <a:t>Минпромторгу</a:t>
            </a:r>
            <a:r>
              <a:rPr lang="ru-RU" sz="2000" dirty="0"/>
              <a:t> России организовать разработку отечественной безопасной аппаратно-программной платформы («системы на кристалле») для налаживания массового производства в России устройств радиосвязи.»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50000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пункту 4 </a:t>
            </a:r>
            <a:r>
              <a:rPr lang="ru-RU" sz="2000" dirty="0"/>
              <a:t>Правительству Российской Федерации осуществить формирование комплексной нормативной правовой базы, регулирующей вопросы </a:t>
            </a:r>
            <a:r>
              <a:rPr lang="ru-RU" sz="2000" dirty="0" err="1"/>
              <a:t>импортозамещения</a:t>
            </a:r>
            <a:r>
              <a:rPr lang="ru-RU" sz="2000" dirty="0"/>
              <a:t> телекоммуникационного оборудования (далее - ТКО) и поддержки развития радиоэлектронной отрасли, в том числе: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50000"/>
            </a:pPr>
            <a:r>
              <a:rPr lang="ru-RU" sz="2000" dirty="0"/>
              <a:t>а) обеспечить внесение в законодательство Российской Федерации изменений, предусматривающих защитные меры для ТКО, включенного в реестр ТКО, которому присвоен статус отечественного происхождения (далее - реестр ТОРП), при проведении закупочных процедур органами власти, местного самоуправления и компаниями, в уставном капитале которых доля участия Российской Федерации превышает 50%.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50000"/>
            </a:pPr>
            <a:r>
              <a:rPr lang="ru-RU" sz="2000" dirty="0"/>
              <a:t>  б) утвердить требования по применению ТКО из реестра ТОРП в конкурсной документации на реализацию финансируемых из государственного бюджета проектов по созданию телекоммуникационной инфраструктуры и предоставлению услуг связи для нужд органов власти, местного самоуправления и государственных компаний, в уставном капитале которых доля участия Российской Федерации превышает 50%.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3612" y="373841"/>
            <a:ext cx="9181020" cy="1126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Совет  </a:t>
            </a:r>
            <a:r>
              <a:rPr lang="ru-RU" sz="2800" b="1" dirty="0" err="1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безопастности</a:t>
            </a:r>
            <a:r>
              <a:rPr lang="ru-RU" sz="2800" b="1" dirty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РФ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«О состоянии защищенности информационной инфраструктуры РФ и мерах её укрепления»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23392" y="361608"/>
            <a:ext cx="11161240" cy="1171379"/>
            <a:chOff x="623392" y="548680"/>
            <a:chExt cx="11161240" cy="117137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0340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8502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000" b="1" dirty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Позиция </a:t>
            </a:r>
            <a:r>
              <a:rPr lang="ru-RU" sz="3000" b="1" dirty="0" err="1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endParaRPr lang="ru-RU" sz="3000" b="1" dirty="0">
              <a:ln w="19050" cmpd="sng">
                <a:solidFill>
                  <a:srgbClr val="11378D"/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23" y="1187113"/>
            <a:ext cx="7704856" cy="10896018"/>
          </a:xfrm>
          <a:prstGeom prst="rect">
            <a:avLst/>
          </a:prstGeom>
          <a:ln w="3175">
            <a:solidFill>
              <a:srgbClr val="11378D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23" y="7029400"/>
            <a:ext cx="7705008" cy="10896018"/>
          </a:xfrm>
          <a:prstGeom prst="rect">
            <a:avLst/>
          </a:prstGeom>
          <a:ln w="3175">
            <a:solidFill>
              <a:srgbClr val="11378D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07" y="7024481"/>
            <a:ext cx="7705008" cy="108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0052 -0.666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77778E-6 -4.44444E-6 L 0.00035 -1.44537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8.33333E-7 -4.44444E-6 L 0.00052 -1.340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94" y="836717"/>
            <a:ext cx="6939390" cy="467590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428956" y="2091236"/>
            <a:ext cx="1154876" cy="11217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88" y="2132862"/>
            <a:ext cx="1042643" cy="93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23499" y="5589245"/>
            <a:ext cx="5888831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6858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200" b="1" dirty="0">
                <a:latin typeface="Century Gothic" panose="020B0502020202020204" pitchFamily="34" charset="0"/>
              </a:rPr>
              <a:t>© АПЭАП. Москва, </a:t>
            </a:r>
            <a:r>
              <a:rPr lang="ru-RU" sz="1200" b="1" dirty="0" smtClean="0">
                <a:latin typeface="Century Gothic" panose="020B0502020202020204" pitchFamily="34" charset="0"/>
              </a:rPr>
              <a:t>201</a:t>
            </a:r>
            <a:r>
              <a:rPr lang="en-US" sz="1200" b="1" dirty="0" smtClean="0">
                <a:latin typeface="Century Gothic" panose="020B0502020202020204" pitchFamily="34" charset="0"/>
              </a:rPr>
              <a:t>7</a:t>
            </a:r>
            <a:r>
              <a:rPr 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г. 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665730" y="2024849"/>
            <a:ext cx="656134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38100" dir="5400000" algn="ctr" rotWithShape="0">
              <a:sysClr val="windowText" lastClr="000000">
                <a:alpha val="28000"/>
              </a:sys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6000" kern="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35420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27448" y="1484784"/>
            <a:ext cx="10945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ct val="115000"/>
            </a:pPr>
            <a:r>
              <a:rPr lang="ru-RU" sz="20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Для обеспечения экономической, технологической и информационной безопасности государства необходима систематизированная и комплексная поддержка российских производителей инфраструктурного телекоммуникационного оборудования.</a:t>
            </a:r>
            <a:r>
              <a:rPr lang="en-US" sz="20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2000" dirty="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784668" y="3068960"/>
            <a:ext cx="9855948" cy="5115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Выработаны критерии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российскости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для инфраструктурного телекоммуникационного оборудования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99457" y="2636910"/>
            <a:ext cx="7772676" cy="461665"/>
            <a:chOff x="663231" y="3133903"/>
            <a:chExt cx="8088991" cy="615553"/>
          </a:xfrm>
        </p:grpSpPr>
        <p:sp>
          <p:nvSpPr>
            <p:cNvPr id="17" name="TextBox 16"/>
            <p:cNvSpPr txBox="1"/>
            <p:nvPr/>
          </p:nvSpPr>
          <p:spPr>
            <a:xfrm>
              <a:off x="1272258" y="3133903"/>
              <a:ext cx="74799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Распоряжение Правительства 858-р от 31.05.10</a:t>
              </a: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663231" y="3171224"/>
              <a:ext cx="476519" cy="360608"/>
            </a:xfrm>
            <a:prstGeom prst="homePlate">
              <a:avLst/>
            </a:prstGeom>
            <a:solidFill>
              <a:srgbClr val="002060"/>
            </a:solidFill>
            <a:ln>
              <a:solidFill>
                <a:srgbClr val="001F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24977" y="3690178"/>
            <a:ext cx="7772678" cy="461665"/>
            <a:chOff x="679144" y="4163306"/>
            <a:chExt cx="8073078" cy="615554"/>
          </a:xfrm>
        </p:grpSpPr>
        <p:sp>
          <p:nvSpPr>
            <p:cNvPr id="20" name="TextBox 19"/>
            <p:cNvSpPr txBox="1"/>
            <p:nvPr/>
          </p:nvSpPr>
          <p:spPr>
            <a:xfrm>
              <a:off x="1272259" y="4163306"/>
              <a:ext cx="747996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Совместный приказ МПТ и МЭР №1032/397</a:t>
              </a:r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679144" y="4213833"/>
              <a:ext cx="476519" cy="360608"/>
            </a:xfrm>
            <a:prstGeom prst="homePlate">
              <a:avLst/>
            </a:prstGeom>
            <a:solidFill>
              <a:srgbClr val="002060"/>
            </a:solidFill>
            <a:ln>
              <a:solidFill>
                <a:srgbClr val="001F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white"/>
                </a:solidFill>
              </a:endParaRPr>
            </a:p>
          </p:txBody>
        </p:sp>
      </p:grpSp>
      <p:sp>
        <p:nvSpPr>
          <p:cNvPr id="22" name="Объект 2"/>
          <p:cNvSpPr txBox="1">
            <a:spLocks/>
          </p:cNvSpPr>
          <p:nvPr/>
        </p:nvSpPr>
        <p:spPr>
          <a:xfrm>
            <a:off x="1847528" y="4309720"/>
            <a:ext cx="9289031" cy="4910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Определён порядок и методика присвоения статуса телеком оборудования российского происхождения.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199457" y="4931874"/>
            <a:ext cx="7760743" cy="461665"/>
            <a:chOff x="663230" y="5142182"/>
            <a:chExt cx="8073078" cy="615554"/>
          </a:xfrm>
        </p:grpSpPr>
        <p:sp>
          <p:nvSpPr>
            <p:cNvPr id="24" name="TextBox 23"/>
            <p:cNvSpPr txBox="1"/>
            <p:nvPr/>
          </p:nvSpPr>
          <p:spPr>
            <a:xfrm>
              <a:off x="1256345" y="5142182"/>
              <a:ext cx="747996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Межведомственный экспертный совет</a:t>
              </a:r>
            </a:p>
          </p:txBody>
        </p:sp>
        <p:sp>
          <p:nvSpPr>
            <p:cNvPr id="25" name="Пятиугольник 24"/>
            <p:cNvSpPr/>
            <p:nvPr/>
          </p:nvSpPr>
          <p:spPr>
            <a:xfrm>
              <a:off x="663230" y="5192709"/>
              <a:ext cx="476519" cy="360608"/>
            </a:xfrm>
            <a:prstGeom prst="homePlate">
              <a:avLst/>
            </a:prstGeom>
            <a:solidFill>
              <a:srgbClr val="002060"/>
            </a:solidFill>
            <a:ln>
              <a:solidFill>
                <a:srgbClr val="001F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white"/>
                </a:solidFill>
              </a:endParaRPr>
            </a:p>
          </p:txBody>
        </p:sp>
      </p:grpSp>
      <p:sp>
        <p:nvSpPr>
          <p:cNvPr id="26" name="Объект 2"/>
          <p:cNvSpPr txBox="1">
            <a:spLocks/>
          </p:cNvSpPr>
          <p:nvPr/>
        </p:nvSpPr>
        <p:spPr>
          <a:xfrm>
            <a:off x="1847528" y="5633135"/>
            <a:ext cx="9793088" cy="532169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заявок и принятие решения о присвоении статуса.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над мерами поддержки и стимулирования, как </a:t>
            </a:r>
            <a:r>
              <a:rPr lang="ru-RU" sz="8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правоприменение</a:t>
            </a: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приказа</a:t>
            </a:r>
            <a:r>
              <a:rPr lang="ru-RU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2157" y="388503"/>
            <a:ext cx="8928992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3000" b="1" dirty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Статус «телекоммуникационное оборудование российского происхождения»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24661" y="241397"/>
            <a:ext cx="11161240" cy="1171379"/>
            <a:chOff x="623392" y="548680"/>
            <a:chExt cx="11161240" cy="117137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34" name="Прямоугольник 33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28798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 build="allAtOnce"/>
      <p:bldP spid="22" grpId="1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67408" y="1818708"/>
            <a:ext cx="10945216" cy="44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ts val="450"/>
              </a:spcAft>
            </a:pPr>
            <a:endParaRPr lang="ru-RU" sz="135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itchFamily="34" charset="0"/>
            </a:endParaRPr>
          </a:p>
          <a:p>
            <a:pPr marL="257175" indent="-257175">
              <a:lnSpc>
                <a:spcPct val="70000"/>
              </a:lnSpc>
              <a:spcAft>
                <a:spcPts val="45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itchFamily="34" charset="0"/>
              </a:rPr>
              <a:t>Производитель телекоммуникационного оборудования является налоговым резидентом Российской Федерации, не менее 50% акций (50% долей в уставном капитале в случае, если производителем является общество с ограниченной ответственностью) которого должно принадлежать федеральным органам исполнительной власти, органам исполнительной власти субъектов Российской Федерации, муниципальных образований, государственным корпорациям или гражданам Российской Федерации, постоянно проживающим на территории Российской Федерации и не имеющим двойного гражданства, или производитель является унитарным предприятием.</a:t>
            </a:r>
          </a:p>
          <a:p>
            <a:pPr marL="257175" indent="-257175">
              <a:lnSpc>
                <a:spcPct val="70000"/>
              </a:lnSpc>
              <a:spcAft>
                <a:spcPts val="45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itchFamily="34" charset="0"/>
              </a:rPr>
              <a:t>Производитель обладает правами на конструкторскую документацию и программное обеспечение, используемые в телекоммуникационном оборудовании, в объеме, достаточном для его производства, модернизации и развития.</a:t>
            </a:r>
          </a:p>
          <a:p>
            <a:pPr marL="257175" indent="-257175">
              <a:lnSpc>
                <a:spcPct val="70000"/>
              </a:lnSpc>
              <a:spcAft>
                <a:spcPts val="45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itchFamily="34" charset="0"/>
              </a:rPr>
              <a:t>Производитель имеет научно-производственную базу, необходимую для организации производства, гарантийного и послегарантийного обслуживания телекоммуникационного оборудования, или договорные отношения с организациями, зарегистрированных на территории Российской Федерации, которые имеют данную базу, по ее использованию.</a:t>
            </a:r>
          </a:p>
          <a:p>
            <a:pPr marL="257175" indent="-257175">
              <a:lnSpc>
                <a:spcPct val="70000"/>
              </a:lnSpc>
              <a:spcAft>
                <a:spcPts val="45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itchFamily="34" charset="0"/>
              </a:rPr>
              <a:t>Уровень локализации производства на территории Российской Федерации телекоммуникационного оборудования (далее - Уровень локализации) соответствует минимально допустимым значениям для конкретного вида оборудования либо превосходит указанные значения</a:t>
            </a:r>
          </a:p>
          <a:p>
            <a:pPr marL="257175" indent="-257175">
              <a:lnSpc>
                <a:spcPct val="70000"/>
              </a:lnSpc>
              <a:spcAft>
                <a:spcPts val="45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itchFamily="34" charset="0"/>
              </a:rPr>
              <a:t>Производитель осуществляет на территории Российской Федерации полный цикл сборки печатных плат и финишную сборку телекоммуникационного оборудования. Выполнение технологической операции подтверждается через представление информации о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itchFamily="34" charset="0"/>
              </a:rPr>
              <a:t>log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itchFamily="34" charset="0"/>
              </a:rPr>
              <a:t>-файлах автоматизированных монтажных линий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888" y="332656"/>
            <a:ext cx="8928992" cy="119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Критерии </a:t>
            </a:r>
            <a:r>
              <a:rPr lang="ru-RU" sz="2800" b="1" dirty="0" smtClean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отнесения </a:t>
            </a:r>
            <a:r>
              <a:rPr lang="ru-RU" sz="2800" b="1" dirty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инфраструктурного телекоммуникационного оборудования к продукции российского происхождения</a:t>
            </a:r>
            <a:endParaRPr lang="ru-RU" sz="2800" b="1" dirty="0">
              <a:ln w="12700" cmpd="sng">
                <a:solidFill>
                  <a:srgbClr val="11378D"/>
                </a:solidFill>
                <a:prstDash val="solid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tx2">
                    <a:lumMod val="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3392" y="361608"/>
            <a:ext cx="11161240" cy="1171379"/>
            <a:chOff x="623392" y="548680"/>
            <a:chExt cx="11161240" cy="117137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57230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67408" y="1818708"/>
            <a:ext cx="10945216" cy="4610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ts val="450"/>
              </a:spcAft>
            </a:pPr>
            <a:endParaRPr lang="ru-RU" sz="135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ru-RU" sz="2000" dirty="0">
                <a:cs typeface="Times New Roman" panose="02020603050405020304" pitchFamily="18" charset="0"/>
              </a:rPr>
              <a:t>В отличие от критериев ТКО и ПО в Постановлении Правительства  N 719  упор сделан на локализацию производства, а не на обладание технологией и программным обеспечением. Критерии отнесения продукции к «произведенной на территории РФ» в любой группе оборудования описывают требование к компании производителю, как «налоговый резидент одной из стран ЕАЭС». Данный подход не ставит во главу угла владение Россией правами и самими технологиями на соответствующее производимое оборудование.</a:t>
            </a:r>
          </a:p>
          <a:p>
            <a:pPr>
              <a:lnSpc>
                <a:spcPct val="75000"/>
              </a:lnSpc>
            </a:pPr>
            <a:r>
              <a:rPr lang="ru-RU" sz="2000" dirty="0">
                <a:cs typeface="Times New Roman" panose="02020603050405020304" pitchFamily="18" charset="0"/>
              </a:rPr>
              <a:t> 	Критерии, используемые в ПП№719, не позволяют при производстве в России оборудования, содержащего высокую долю ПО:</a:t>
            </a:r>
          </a:p>
          <a:p>
            <a:pPr marL="342900" lvl="0" indent="-342900">
              <a:lnSpc>
                <a:spcPct val="75000"/>
              </a:lnSpc>
              <a:buClr>
                <a:srgbClr val="000099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генерировать большую долю добавленной стоимости</a:t>
            </a:r>
            <a:r>
              <a:rPr lang="en-US" sz="2000" dirty="0">
                <a:cs typeface="Times New Roman" panose="02020603050405020304" pitchFamily="18" charset="0"/>
              </a:rPr>
              <a:t>,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75000"/>
              </a:lnSpc>
              <a:buClr>
                <a:srgbClr val="000099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локализовать основную прибыль в стране,</a:t>
            </a:r>
          </a:p>
          <a:p>
            <a:pPr marL="342900" lvl="0" indent="-342900">
              <a:lnSpc>
                <a:spcPct val="75000"/>
              </a:lnSpc>
              <a:buClr>
                <a:srgbClr val="000099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самостоятельно модернизировать и развивать технологии,</a:t>
            </a:r>
          </a:p>
          <a:p>
            <a:pPr marL="342900" lvl="0" indent="-342900">
              <a:lnSpc>
                <a:spcPct val="75000"/>
              </a:lnSpc>
              <a:buClr>
                <a:srgbClr val="000099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обеспечивать технологическую, информационную и экономическую безопасность </a:t>
            </a:r>
            <a:r>
              <a:rPr lang="ru-RU" sz="2000" dirty="0" smtClean="0">
                <a:cs typeface="Times New Roman" panose="02020603050405020304" pitchFamily="18" charset="0"/>
              </a:rPr>
              <a:t>страны,</a:t>
            </a:r>
          </a:p>
          <a:p>
            <a:pPr marL="342900" lvl="0" indent="-342900">
              <a:lnSpc>
                <a:spcPct val="75000"/>
              </a:lnSpc>
              <a:buClr>
                <a:srgbClr val="000099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cs typeface="Times New Roman" panose="02020603050405020304" pitchFamily="18" charset="0"/>
              </a:rPr>
              <a:t>азвивать российскую микроэлектронику.</a:t>
            </a:r>
            <a:endParaRPr lang="ru-RU" sz="2000" dirty="0"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ts val="1200"/>
              </a:spcBef>
            </a:pPr>
            <a:r>
              <a:rPr lang="ru-RU" sz="2000" dirty="0">
                <a:cs typeface="Times New Roman" panose="02020603050405020304" pitchFamily="18" charset="0"/>
              </a:rPr>
              <a:t>	В таких отраслях, как, инфраструктурное телекоммуникационное оборудование</a:t>
            </a:r>
            <a:r>
              <a:rPr lang="ru-RU" sz="2000" u="sng" dirty="0">
                <a:cs typeface="Times New Roman" panose="02020603050405020304" pitchFamily="18" charset="0"/>
              </a:rPr>
              <a:t>, необходимость владения Россией правами и исходными кодами ПО</a:t>
            </a:r>
            <a:r>
              <a:rPr lang="ru-RU" sz="2000" dirty="0">
                <a:cs typeface="Times New Roman" panose="02020603050405020304" pitchFamily="18" charset="0"/>
              </a:rPr>
              <a:t> напрямую связано с безопасностью страны. Незадекларированные возможности зарубежного оборудования позволяют дистанционно управлять работой программно-аппаратных комплексов через каналы связи — от отключения до подачи команд, которые могут привести к техногенным катастрофам.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0888" y="332656"/>
            <a:ext cx="8928992" cy="119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85000"/>
              </a:lnSpc>
            </a:pPr>
            <a:r>
              <a:rPr lang="ru-RU" sz="3200" b="1" dirty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Владение </a:t>
            </a:r>
            <a:r>
              <a:rPr lang="ru-RU" sz="3200" b="1" dirty="0" smtClean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технологиями</a:t>
            </a:r>
          </a:p>
          <a:p>
            <a:pPr algn="ctr">
              <a:lnSpc>
                <a:spcPct val="85000"/>
              </a:lnSpc>
            </a:pPr>
            <a:r>
              <a:rPr lang="ru-RU" sz="2000" b="1" dirty="0" smtClean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ru-RU" sz="2000" b="1" dirty="0" smtClean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r">
              <a:lnSpc>
                <a:spcPct val="85000"/>
              </a:lnSpc>
            </a:pPr>
            <a:r>
              <a:rPr lang="ru-RU" sz="3200" b="1" dirty="0" smtClean="0">
                <a:ln w="19050" cmpd="sng">
                  <a:solidFill>
                    <a:srgbClr val="11378D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Локализация производства</a:t>
            </a:r>
            <a:endParaRPr lang="ru-RU" sz="3200" b="1" dirty="0">
              <a:ln w="19050" cmpd="sng">
                <a:solidFill>
                  <a:srgbClr val="11378D"/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3392" y="361608"/>
            <a:ext cx="11161240" cy="1171379"/>
            <a:chOff x="623392" y="548680"/>
            <a:chExt cx="11161240" cy="117137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2186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3423710" y="2270584"/>
            <a:ext cx="5465703" cy="594066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МЭС </a:t>
            </a: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департамента радиоэлектронной промышленности</a:t>
            </a:r>
            <a:endParaRPr lang="ru-RU" sz="1500" b="1" dirty="0">
              <a:solidFill>
                <a:srgbClr val="00006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5694" y="3172788"/>
            <a:ext cx="5573720" cy="1211870"/>
          </a:xfrm>
          <a:prstGeom prst="rect">
            <a:avLst/>
          </a:prstGeom>
          <a:noFill/>
          <a:ln w="25400">
            <a:solidFill>
              <a:srgbClr val="0000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Экспертный совет</a:t>
            </a:r>
            <a:r>
              <a:rPr lang="en-US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35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525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2237" y="3566728"/>
            <a:ext cx="756642" cy="300082"/>
          </a:xfrm>
          <a:prstGeom prst="rect">
            <a:avLst/>
          </a:prstGeom>
          <a:noFill/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ДРЭП</a:t>
            </a:r>
            <a:endParaRPr lang="ru-RU" sz="13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52237" y="3979655"/>
            <a:ext cx="1395274" cy="300082"/>
          </a:xfrm>
          <a:prstGeom prst="rect">
            <a:avLst/>
          </a:prstGeom>
          <a:noFill/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err="1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Госкорпорации</a:t>
            </a:r>
            <a:endParaRPr lang="ru-RU" sz="13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38055" y="3566728"/>
            <a:ext cx="978684" cy="300082"/>
          </a:xfrm>
          <a:prstGeom prst="rect">
            <a:avLst/>
          </a:prstGeom>
          <a:noFill/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Минсвязи</a:t>
            </a:r>
            <a:endParaRPr lang="ru-RU" sz="13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01075" y="3566728"/>
            <a:ext cx="1080120" cy="300082"/>
          </a:xfrm>
          <a:prstGeom prst="rect">
            <a:avLst/>
          </a:prstGeom>
          <a:noFill/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Ростелеком</a:t>
            </a:r>
            <a:endParaRPr lang="ru-RU" sz="13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52633" y="3571583"/>
            <a:ext cx="1204450" cy="300082"/>
          </a:xfrm>
          <a:prstGeom prst="rect">
            <a:avLst/>
          </a:prstGeom>
          <a:noFill/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err="1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Воентелеком</a:t>
            </a:r>
            <a:endParaRPr lang="ru-RU" sz="13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95103" y="3571583"/>
            <a:ext cx="972108" cy="300082"/>
          </a:xfrm>
          <a:prstGeom prst="rect">
            <a:avLst/>
          </a:prstGeom>
          <a:noFill/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err="1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Россвязь</a:t>
            </a:r>
            <a:endParaRPr lang="ru-RU" sz="13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43885" y="3979655"/>
            <a:ext cx="2214246" cy="300082"/>
          </a:xfrm>
          <a:prstGeom prst="rect">
            <a:avLst/>
          </a:prstGeom>
          <a:noFill/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Профильные ассоциации</a:t>
            </a:r>
            <a:endParaRPr lang="ru-RU" sz="13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77913" y="3979655"/>
            <a:ext cx="1289298" cy="300082"/>
          </a:xfrm>
          <a:prstGeom prst="rect">
            <a:avLst/>
          </a:prstGeom>
          <a:noFill/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ФСБ</a:t>
            </a:r>
            <a:endParaRPr lang="ru-RU" sz="135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062288" y="2864650"/>
            <a:ext cx="101436" cy="280392"/>
          </a:xfrm>
          <a:prstGeom prst="downArrow">
            <a:avLst>
              <a:gd name="adj1" fmla="val 50000"/>
              <a:gd name="adj2" fmla="val 107296"/>
            </a:avLst>
          </a:prstGeom>
          <a:noFill/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Стрелка вниз 21"/>
          <p:cNvSpPr/>
          <p:nvPr/>
        </p:nvSpPr>
        <p:spPr>
          <a:xfrm>
            <a:off x="4031091" y="4361575"/>
            <a:ext cx="101436" cy="825334"/>
          </a:xfrm>
          <a:prstGeom prst="downArrow">
            <a:avLst>
              <a:gd name="adj1" fmla="val 50000"/>
              <a:gd name="adj2" fmla="val 152155"/>
            </a:avLst>
          </a:prstGeom>
          <a:noFill/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Стрелка вниз 22"/>
          <p:cNvSpPr/>
          <p:nvPr/>
        </p:nvSpPr>
        <p:spPr>
          <a:xfrm>
            <a:off x="5104467" y="4361575"/>
            <a:ext cx="101436" cy="825334"/>
          </a:xfrm>
          <a:prstGeom prst="downArrow">
            <a:avLst>
              <a:gd name="adj1" fmla="val 50000"/>
              <a:gd name="adj2" fmla="val 152155"/>
            </a:avLst>
          </a:prstGeom>
          <a:noFill/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Стрелка вниз 23"/>
          <p:cNvSpPr/>
          <p:nvPr/>
        </p:nvSpPr>
        <p:spPr>
          <a:xfrm>
            <a:off x="8230239" y="4361575"/>
            <a:ext cx="101436" cy="825334"/>
          </a:xfrm>
          <a:prstGeom prst="downArrow">
            <a:avLst>
              <a:gd name="adj1" fmla="val 50000"/>
              <a:gd name="adj2" fmla="val 152155"/>
            </a:avLst>
          </a:prstGeom>
          <a:noFill/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TextBox 24"/>
          <p:cNvSpPr txBox="1"/>
          <p:nvPr/>
        </p:nvSpPr>
        <p:spPr>
          <a:xfrm>
            <a:off x="5877305" y="4413293"/>
            <a:ext cx="1627537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·  ·  ·  ·  ·  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9262" y="5186909"/>
            <a:ext cx="945105" cy="784830"/>
          </a:xfrm>
          <a:prstGeom prst="rect">
            <a:avLst/>
          </a:prstGeom>
          <a:noFill/>
          <a:ln w="25400">
            <a:solidFill>
              <a:srgbClr val="00006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35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 1</a:t>
            </a:r>
          </a:p>
          <a:p>
            <a:pPr algn="ctr"/>
            <a:endParaRPr lang="en-US" sz="135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3356" y="5186909"/>
            <a:ext cx="945105" cy="784830"/>
          </a:xfrm>
          <a:prstGeom prst="rect">
            <a:avLst/>
          </a:prstGeom>
          <a:noFill/>
          <a:ln w="25400">
            <a:solidFill>
              <a:srgbClr val="00006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35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 2</a:t>
            </a:r>
          </a:p>
          <a:p>
            <a:pPr algn="ctr"/>
            <a:endParaRPr lang="ru-RU" sz="135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8410" y="5186914"/>
            <a:ext cx="945105" cy="761747"/>
          </a:xfrm>
          <a:prstGeom prst="rect">
            <a:avLst/>
          </a:prstGeom>
          <a:noFill/>
          <a:ln w="25400">
            <a:solidFill>
              <a:srgbClr val="00006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350" b="1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 6</a:t>
            </a:r>
          </a:p>
          <a:p>
            <a:pPr algn="ctr"/>
            <a:endParaRPr lang="ru-RU" sz="120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2177" y="4801897"/>
            <a:ext cx="4866104" cy="30008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solidFill>
              <a:srgbClr val="00006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i="1" spc="525" dirty="0">
                <a:solidFill>
                  <a:srgbClr val="000064"/>
                </a:solidFill>
              </a:rPr>
              <a:t>Рабочие группы по направлениям</a:t>
            </a:r>
            <a:endParaRPr lang="ru-RU" sz="1350" b="1" i="1" spc="525" dirty="0"/>
          </a:p>
        </p:txBody>
      </p:sp>
      <p:sp>
        <p:nvSpPr>
          <p:cNvPr id="30" name="TextBox 29"/>
          <p:cNvSpPr txBox="1"/>
          <p:nvPr/>
        </p:nvSpPr>
        <p:spPr>
          <a:xfrm>
            <a:off x="6259025" y="5186913"/>
            <a:ext cx="945105" cy="761747"/>
          </a:xfrm>
          <a:prstGeom prst="rect">
            <a:avLst/>
          </a:prstGeom>
          <a:noFill/>
          <a:ln w="25400">
            <a:solidFill>
              <a:srgbClr val="000064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en-US" sz="135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0888" y="332656"/>
            <a:ext cx="89289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Структура Межведомственного экспертного совета</a:t>
            </a:r>
            <a:endParaRPr lang="ru-RU" sz="3600" b="1" dirty="0">
              <a:ln w="12700" cmpd="sng">
                <a:solidFill>
                  <a:srgbClr val="11378D"/>
                </a:solidFill>
                <a:prstDash val="solid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tx2">
                    <a:lumMod val="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23392" y="361608"/>
            <a:ext cx="11161240" cy="1171379"/>
            <a:chOff x="623392" y="548680"/>
            <a:chExt cx="11161240" cy="1171379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35" name="Прямоугольник 34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42650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6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5360" y="2420888"/>
            <a:ext cx="11233248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500" indent="-256500">
              <a:spcAft>
                <a:spcPts val="450"/>
              </a:spcAft>
              <a:buClr>
                <a:srgbClr val="002060"/>
              </a:buClr>
              <a:buSzPct val="115000"/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Ясный механизм и критерии проверки, позволяющие однозначно определять компании, которые должны поддерживаться государством и получать преференции.</a:t>
            </a:r>
          </a:p>
          <a:p>
            <a:pPr marL="256500" indent="-256500">
              <a:spcAft>
                <a:spcPts val="450"/>
              </a:spcAft>
              <a:buClr>
                <a:srgbClr val="002060"/>
              </a:buClr>
              <a:buSzPct val="115000"/>
              <a:buFont typeface="Wingdings 3" panose="05040102010807070707" pitchFamily="18" charset="2"/>
              <a:buChar char=""/>
            </a:pPr>
            <a:r>
              <a:rPr lang="ru-RU" sz="20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объективной картины того, что мы имеем российского в </a:t>
            </a:r>
            <a:r>
              <a:rPr lang="ru-RU" sz="2000" dirty="0" err="1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телекомсекторе</a:t>
            </a:r>
            <a:r>
              <a:rPr lang="ru-RU" sz="20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на сегодняшний день,  важно для формирования законченной линейки собственных продуктов.</a:t>
            </a:r>
          </a:p>
          <a:p>
            <a:pPr marL="256500" indent="-256500">
              <a:spcAft>
                <a:spcPts val="450"/>
              </a:spcAft>
              <a:buClr>
                <a:srgbClr val="002060"/>
              </a:buClr>
              <a:buSzPct val="115000"/>
              <a:buFont typeface="Wingdings 3" panose="05040102010807070707" pitchFamily="18" charset="2"/>
              <a:buChar char=""/>
            </a:pPr>
            <a:r>
              <a:rPr lang="ru-RU" sz="20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Ясный механизм и критерии проверки, позволяющие понять насколько государственный сектор и компании с </a:t>
            </a:r>
            <a:r>
              <a:rPr lang="ru-RU" sz="2000" dirty="0" err="1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госучастием</a:t>
            </a:r>
            <a:r>
              <a:rPr lang="ru-RU" sz="20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используют российское оборудование.</a:t>
            </a:r>
          </a:p>
          <a:p>
            <a:pPr marL="256500" indent="-256500">
              <a:spcAft>
                <a:spcPts val="450"/>
              </a:spcAft>
              <a:buClr>
                <a:srgbClr val="002060"/>
              </a:buClr>
              <a:buSzPct val="115000"/>
              <a:buFont typeface="Wingdings 3" panose="05040102010807070707" pitchFamily="18" charset="2"/>
              <a:buChar char=""/>
            </a:pPr>
            <a:r>
              <a:rPr lang="ru-RU" sz="20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Создана открытая прозрачная и эффективная модель работы межведомственной структуры: Совет состоит из двадцати членов и включает представителей трех министерств, представителей профильных ассоциаций и </a:t>
            </a:r>
            <a:r>
              <a:rPr lang="ru-RU" sz="2000" dirty="0" err="1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госкорпораций</a:t>
            </a:r>
            <a:r>
              <a:rPr lang="ru-RU" sz="20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Решения принимаются коллегиально - открытым голосованием.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0888" y="332656"/>
            <a:ext cx="89289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Межведомственный </a:t>
            </a:r>
          </a:p>
          <a:p>
            <a:pPr algn="ctr"/>
            <a:r>
              <a:rPr lang="ru-RU" sz="3600" b="1" dirty="0" smtClean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Экспертный </a:t>
            </a:r>
            <a:r>
              <a:rPr lang="ru-RU" sz="3600" b="1" dirty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Совет</a:t>
            </a:r>
            <a:endParaRPr lang="ru-RU" sz="3600" b="1" dirty="0">
              <a:ln w="12700" cmpd="sng">
                <a:solidFill>
                  <a:srgbClr val="11378D"/>
                </a:solidFill>
                <a:prstDash val="solid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tx2">
                    <a:lumMod val="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23392" y="361608"/>
            <a:ext cx="11161240" cy="1171379"/>
            <a:chOff x="623392" y="548680"/>
            <a:chExt cx="11161240" cy="117137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62178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23392" y="2492896"/>
            <a:ext cx="10873208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68580" rIns="67500" bIns="351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marL="256500" indent="-256500">
              <a:spcAft>
                <a:spcPts val="900"/>
              </a:spcAft>
              <a:buClr>
                <a:srgbClr val="002060"/>
              </a:buClr>
              <a:buSzPct val="115000"/>
              <a:buFont typeface="Wingdings 3" panose="05040102010807070707" pitchFamily="18" charset="2"/>
              <a:buChar char=""/>
              <a:tabLst/>
            </a:pPr>
            <a:r>
              <a:rPr lang="ru-RU" sz="240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Около 3</a:t>
            </a:r>
            <a:r>
              <a:rPr lang="en-US" sz="240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ru-RU" sz="24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продуктов получили статус «телекоммуникационное оборудование российского происхождения».</a:t>
            </a:r>
          </a:p>
          <a:p>
            <a:pPr marL="256500" indent="-256500">
              <a:spcAft>
                <a:spcPts val="900"/>
              </a:spcAft>
              <a:buClr>
                <a:srgbClr val="002060"/>
              </a:buClr>
              <a:buSzPct val="115000"/>
              <a:buFont typeface="Wingdings 3" panose="05040102010807070707" pitchFamily="18" charset="2"/>
              <a:buChar char=""/>
              <a:tabLst/>
            </a:pPr>
            <a:r>
              <a:rPr lang="ru-RU" sz="24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Ведется реестр телекоммуникационного оборудования российского происхождения (</a:t>
            </a:r>
            <a:r>
              <a:rPr lang="ru-RU" sz="2400" dirty="0" err="1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Минпромторг</a:t>
            </a:r>
            <a:r>
              <a:rPr lang="ru-RU" sz="24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РФ).</a:t>
            </a:r>
          </a:p>
          <a:p>
            <a:pPr marL="256500" indent="-256500">
              <a:spcAft>
                <a:spcPts val="900"/>
              </a:spcAft>
              <a:buClr>
                <a:srgbClr val="002060"/>
              </a:buClr>
              <a:buSzPct val="115000"/>
              <a:buFont typeface="Wingdings 3" panose="05040102010807070707" pitchFamily="18" charset="2"/>
              <a:buChar char=""/>
              <a:tabLst/>
            </a:pPr>
            <a:r>
              <a:rPr lang="ru-RU" sz="24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Оборудование, получившее статус, закрывает почти всю линейку инфраструктурного оборудования </a:t>
            </a:r>
            <a:r>
              <a:rPr lang="ru-RU" sz="240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за исключением </a:t>
            </a:r>
            <a:r>
              <a:rPr lang="ru-RU" sz="24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сотовой связи</a:t>
            </a:r>
            <a:r>
              <a:rPr lang="ru-RU" sz="240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3612" y="548680"/>
            <a:ext cx="89289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Оборудование, получившее статус</a:t>
            </a:r>
            <a:endParaRPr lang="ru-RU" sz="3600" b="1" dirty="0">
              <a:ln w="12700" cmpd="sng">
                <a:solidFill>
                  <a:srgbClr val="11378D"/>
                </a:solidFill>
                <a:prstDash val="solid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tx2">
                    <a:lumMod val="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3392" y="361608"/>
            <a:ext cx="11161240" cy="1171379"/>
            <a:chOff x="623392" y="548680"/>
            <a:chExt cx="11161240" cy="117137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6601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94908" y="1635571"/>
            <a:ext cx="67304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rgbClr val="002060"/>
              </a:buClr>
              <a:buSzPct val="115000"/>
            </a:pPr>
            <a:r>
              <a:rPr lang="ru-RU" sz="15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1500" dirty="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35176"/>
              </p:ext>
            </p:extLst>
          </p:nvPr>
        </p:nvGraphicFramePr>
        <p:xfrm>
          <a:off x="415516" y="1828453"/>
          <a:ext cx="11369116" cy="4926004"/>
        </p:xfrm>
        <a:graphic>
          <a:graphicData uri="http://schemas.openxmlformats.org/drawingml/2006/table">
            <a:tbl>
              <a:tblPr firstRow="1" firstCol="1" bandRow="1"/>
              <a:tblGrid>
                <a:gridCol w="3469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9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6709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Класс оборудования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Отечественные производители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Магистральное 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Т8,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Супертел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ЛО ЦНИИС, ЭЗАН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809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Ядро сети</a:t>
                      </a:r>
                      <a:endParaRPr lang="ru-RU" sz="24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50" dirty="0" err="1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Воентелеком</a:t>
                      </a:r>
                      <a:r>
                        <a:rPr lang="ru-RU" sz="2400" kern="15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kern="150" baseline="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50" baseline="0" dirty="0" err="1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Супертел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079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Уровня доступа и фикс. ШПД</a:t>
                      </a:r>
                      <a:endParaRPr lang="ru-RU" sz="24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Элтекс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Полигон, Искра,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Натекс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Зелакс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РОНтелеком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ЛО ЦНИИС, Цифровые технологии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836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АТС / </a:t>
                      </a:r>
                      <a:r>
                        <a:rPr lang="en-US" sz="2400" b="1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Softswich</a:t>
                      </a:r>
                      <a:r>
                        <a:rPr lang="ru-RU" sz="2400" b="1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конверторы, шлюзы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Бето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Полигон,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ИскраУралТел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Натекс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Информтехника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Спецстройсвязь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ru-RU" sz="2400" kern="150" dirty="0" err="1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Эмзиор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709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Сотовая</a:t>
                      </a:r>
                    </a:p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2400" b="1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 подвижная связь 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Ожидается.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err="1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Информтехника</a:t>
                      </a:r>
                      <a:r>
                        <a:rPr lang="ru-RU" sz="2400" kern="15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Центр новых </a:t>
                      </a:r>
                      <a:r>
                        <a:rPr lang="ru-RU" sz="2400" kern="150" dirty="0" err="1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технолоий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8786"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Широкополосный радиодоступ, РРЛ</a:t>
                      </a:r>
                      <a:endParaRPr lang="ru-RU" sz="24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Инфинет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ru-RU" sz="2400" kern="15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Микран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Гудвин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5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Телевещание</a:t>
                      </a:r>
                      <a:endParaRPr lang="ru-RU" sz="24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МАРТ</a:t>
                      </a:r>
                      <a:endParaRPr lang="ru-RU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5176" y="534875"/>
            <a:ext cx="8928992" cy="8248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Классы телекоммуникационного оборудования и возможность </a:t>
            </a:r>
            <a:r>
              <a:rPr lang="ru-RU" sz="2800" b="1" dirty="0" err="1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импортозамещения</a:t>
            </a:r>
            <a:endParaRPr lang="ru-RU" sz="2800" b="1" dirty="0">
              <a:ln w="12700" cmpd="sng">
                <a:solidFill>
                  <a:srgbClr val="11378D"/>
                </a:solidFill>
                <a:prstDash val="solid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tx2">
                    <a:lumMod val="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3392" y="361608"/>
            <a:ext cx="11161240" cy="1171379"/>
            <a:chOff x="623392" y="548680"/>
            <a:chExt cx="11161240" cy="117137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19173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1988840"/>
            <a:ext cx="120726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  <a:buSzPct val="150000"/>
            </a:pPr>
            <a:r>
              <a:rPr lang="ru-RU" sz="2000" b="1" dirty="0">
                <a:solidFill>
                  <a:srgbClr val="000000"/>
                </a:solidFill>
              </a:rPr>
              <a:t>Постановление Правительства РФ от 26 сентября 2016 г. № 968 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Clr>
                <a:srgbClr val="000099"/>
              </a:buClr>
              <a:buSzPct val="150000"/>
            </a:pPr>
            <a:r>
              <a:rPr lang="ru-RU" sz="2000" dirty="0">
                <a:solidFill>
                  <a:srgbClr val="000000"/>
                </a:solidFill>
              </a:rPr>
              <a:t>“Об ограничениях и условиях допуска отдельных видов радиоэлектронной продукции, происходящих из иностранных государств, для целей осуществления закупок для обеспечения государственных и муниципальных нужд”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endParaRPr lang="ru-RU" sz="2000" dirty="0">
              <a:solidFill>
                <a:srgbClr val="000000"/>
              </a:solidFill>
            </a:endParaRPr>
          </a:p>
          <a:p>
            <a:pPr>
              <a:buClr>
                <a:srgbClr val="000099"/>
              </a:buClr>
              <a:buSzPct val="150000"/>
            </a:pPr>
            <a:r>
              <a:rPr lang="ru-RU" sz="2000" b="1" dirty="0">
                <a:solidFill>
                  <a:srgbClr val="000000"/>
                </a:solidFill>
              </a:rPr>
              <a:t>Постановление Правительства РФ от 16.09.2016 № 925 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Clr>
                <a:srgbClr val="000099"/>
              </a:buClr>
              <a:buSzPct val="150000"/>
            </a:pPr>
            <a:r>
              <a:rPr lang="ru-RU" sz="2000" dirty="0">
                <a:solidFill>
                  <a:srgbClr val="000000"/>
                </a:solidFill>
              </a:rPr>
              <a:t>"О приоритете товаров российского происхождения, работ, услуг, выполняемых, оказываемых российскими лицами, по отношению к товарам, происходящим из иностранного государства, работам, услугам”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ru-RU" sz="2000" dirty="0">
                <a:solidFill>
                  <a:srgbClr val="000000"/>
                </a:solidFill>
              </a:rPr>
              <a:t> </a:t>
            </a:r>
            <a:br>
              <a:rPr lang="ru-RU" sz="2000" dirty="0">
                <a:solidFill>
                  <a:srgbClr val="000000"/>
                </a:solidFill>
              </a:rPr>
            </a:br>
            <a:endParaRPr lang="ru-RU" sz="2000" dirty="0">
              <a:solidFill>
                <a:srgbClr val="000000"/>
              </a:solidFill>
            </a:endParaRPr>
          </a:p>
          <a:p>
            <a:pPr>
              <a:buClr>
                <a:srgbClr val="000099"/>
              </a:buClr>
              <a:buSzPct val="150000"/>
            </a:pPr>
            <a:r>
              <a:rPr lang="ru-RU" sz="2000" dirty="0"/>
              <a:t> </a:t>
            </a:r>
            <a:r>
              <a:rPr lang="ru-RU" sz="2000" b="1" dirty="0">
                <a:solidFill>
                  <a:srgbClr val="222222"/>
                </a:solidFill>
              </a:rPr>
              <a:t>Постановление Правительства РФ от 14 января 2017 г</a:t>
            </a:r>
            <a:r>
              <a:rPr lang="ru-RU" sz="2000" dirty="0">
                <a:solidFill>
                  <a:srgbClr val="222222"/>
                </a:solidFill>
              </a:rPr>
              <a:t>. </a:t>
            </a:r>
            <a:r>
              <a:rPr lang="ru-RU" sz="2000" b="1" dirty="0">
                <a:solidFill>
                  <a:srgbClr val="222222"/>
                </a:solidFill>
              </a:rPr>
              <a:t>N 9</a:t>
            </a:r>
            <a:r>
              <a:rPr lang="ru-RU" sz="2000" dirty="0">
                <a:solidFill>
                  <a:srgbClr val="222222"/>
                </a:solidFill>
              </a:rPr>
              <a:t> </a:t>
            </a:r>
            <a:endParaRPr lang="en-US" sz="2000" dirty="0">
              <a:solidFill>
                <a:srgbClr val="222222"/>
              </a:solidFill>
            </a:endParaRPr>
          </a:p>
          <a:p>
            <a:pPr>
              <a:buClr>
                <a:srgbClr val="000099"/>
              </a:buClr>
              <a:buSzPct val="150000"/>
            </a:pPr>
            <a:r>
              <a:rPr lang="ru-RU" sz="2000" dirty="0">
                <a:solidFill>
                  <a:srgbClr val="222222"/>
                </a:solidFill>
              </a:rPr>
              <a:t>"Об установлении запрета на допуск товаров, происходящих из иностранных государств, работ (услуг), выполняемых (оказываемых) иностранными лицами, для целей осуществления закупок товаров, работ (услуг) для нужд обороны страны и безопасности государства</a:t>
            </a:r>
            <a:r>
              <a:rPr lang="en-US" sz="2000" dirty="0" smtClean="0">
                <a:solidFill>
                  <a:srgbClr val="222222"/>
                </a:solidFill>
              </a:rPr>
              <a:t>.</a:t>
            </a:r>
            <a:r>
              <a:rPr lang="ru-RU" sz="2000" dirty="0" smtClean="0"/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3612" y="373841"/>
            <a:ext cx="91810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rgbClr val="11378D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НПА, направленные на формирование рынка для российской продукции</a:t>
            </a:r>
            <a:endParaRPr lang="ru-RU" sz="3600" b="1" dirty="0">
              <a:ln w="12700" cmpd="sng">
                <a:solidFill>
                  <a:srgbClr val="11378D"/>
                </a:solidFill>
                <a:prstDash val="solid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tx2">
                    <a:lumMod val="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3392" y="361608"/>
            <a:ext cx="11161240" cy="1171379"/>
            <a:chOff x="623392" y="548680"/>
            <a:chExt cx="11161240" cy="117137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23392" y="548680"/>
              <a:ext cx="1728192" cy="1171379"/>
              <a:chOff x="5868144" y="306991"/>
              <a:chExt cx="1440160" cy="961771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5868144" y="306991"/>
                <a:ext cx="1368152" cy="961769"/>
              </a:xfrm>
              <a:prstGeom prst="roundRect">
                <a:avLst>
                  <a:gd name="adj" fmla="val 20678"/>
                </a:avLst>
              </a:prstGeom>
              <a:solidFill>
                <a:srgbClr val="171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06992"/>
                <a:ext cx="1224136" cy="961770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351584" y="548680"/>
              <a:ext cx="9433048" cy="1171377"/>
            </a:xfrm>
            <a:prstGeom prst="rect">
              <a:avLst/>
            </a:prstGeom>
            <a:noFill/>
            <a:ln w="3175">
              <a:solidFill>
                <a:srgbClr val="174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9266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876</Words>
  <Application>Microsoft Office PowerPoint</Application>
  <PresentationFormat>Широкоэкранный</PresentationFormat>
  <Paragraphs>105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 Unicode MS</vt:lpstr>
      <vt:lpstr>Arial</vt:lpstr>
      <vt:lpstr>Arial Black</vt:lpstr>
      <vt:lpstr>Calibri</vt:lpstr>
      <vt:lpstr>Calibri Light</vt:lpstr>
      <vt:lpstr>Century Gothic</vt:lpstr>
      <vt:lpstr>Times New Roman</vt:lpstr>
      <vt:lpstr>Wingdings 3</vt:lpstr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Кудрявцева Анна Анатольевна</cp:lastModifiedBy>
  <cp:revision>96</cp:revision>
  <dcterms:created xsi:type="dcterms:W3CDTF">2016-02-02T09:40:52Z</dcterms:created>
  <dcterms:modified xsi:type="dcterms:W3CDTF">2017-11-14T11:48:57Z</dcterms:modified>
</cp:coreProperties>
</file>