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Default Extension="tiff" ContentType="image/tif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62"/>
  </p:notesMasterIdLst>
  <p:sldIdLst>
    <p:sldId id="289" r:id="rId2"/>
    <p:sldId id="263" r:id="rId3"/>
    <p:sldId id="304" r:id="rId4"/>
    <p:sldId id="305" r:id="rId5"/>
    <p:sldId id="275" r:id="rId6"/>
    <p:sldId id="276" r:id="rId7"/>
    <p:sldId id="327" r:id="rId8"/>
    <p:sldId id="328" r:id="rId9"/>
    <p:sldId id="277" r:id="rId10"/>
    <p:sldId id="257" r:id="rId11"/>
    <p:sldId id="258" r:id="rId12"/>
    <p:sldId id="318" r:id="rId13"/>
    <p:sldId id="335" r:id="rId14"/>
    <p:sldId id="337" r:id="rId15"/>
    <p:sldId id="325" r:id="rId16"/>
    <p:sldId id="319" r:id="rId17"/>
    <p:sldId id="320" r:id="rId18"/>
    <p:sldId id="321" r:id="rId19"/>
    <p:sldId id="322" r:id="rId20"/>
    <p:sldId id="323" r:id="rId21"/>
    <p:sldId id="324" r:id="rId22"/>
    <p:sldId id="326" r:id="rId23"/>
    <p:sldId id="313" r:id="rId24"/>
    <p:sldId id="314" r:id="rId25"/>
    <p:sldId id="315" r:id="rId26"/>
    <p:sldId id="259" r:id="rId27"/>
    <p:sldId id="260" r:id="rId28"/>
    <p:sldId id="261" r:id="rId29"/>
    <p:sldId id="262" r:id="rId30"/>
    <p:sldId id="316" r:id="rId31"/>
    <p:sldId id="317" r:id="rId32"/>
    <p:sldId id="278" r:id="rId33"/>
    <p:sldId id="333" r:id="rId34"/>
    <p:sldId id="310" r:id="rId35"/>
    <p:sldId id="311" r:id="rId36"/>
    <p:sldId id="307" r:id="rId37"/>
    <p:sldId id="334" r:id="rId38"/>
    <p:sldId id="309" r:id="rId39"/>
    <p:sldId id="288" r:id="rId40"/>
    <p:sldId id="284" r:id="rId41"/>
    <p:sldId id="279" r:id="rId42"/>
    <p:sldId id="280" r:id="rId43"/>
    <p:sldId id="281" r:id="rId44"/>
    <p:sldId id="282" r:id="rId45"/>
    <p:sldId id="336" r:id="rId46"/>
    <p:sldId id="290" r:id="rId47"/>
    <p:sldId id="291" r:id="rId48"/>
    <p:sldId id="292" r:id="rId49"/>
    <p:sldId id="293" r:id="rId50"/>
    <p:sldId id="294" r:id="rId51"/>
    <p:sldId id="295" r:id="rId52"/>
    <p:sldId id="330" r:id="rId53"/>
    <p:sldId id="332" r:id="rId54"/>
    <p:sldId id="296" r:id="rId55"/>
    <p:sldId id="297" r:id="rId56"/>
    <p:sldId id="298" r:id="rId57"/>
    <p:sldId id="299" r:id="rId58"/>
    <p:sldId id="300" r:id="rId59"/>
    <p:sldId id="301" r:id="rId60"/>
    <p:sldId id="303" r:id="rId61"/>
  </p:sldIdLst>
  <p:sldSz cx="9144000" cy="6858000" type="screen4x3"/>
  <p:notesSz cx="6648450" cy="98504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5904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874D31-5034-4CD7-A190-37D0267F35C8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C0738-6799-4E6A-9432-9CCC72B72B84}">
      <dgm:prSet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 lIns="0" tIns="36000" rIns="0" bIns="36000"/>
        <a:lstStyle/>
        <a:p>
          <a:pPr rtl="0"/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СЕРВОУПРАВЛЕНИЕ ОСЯМИ</a:t>
          </a:r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(2)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B4CC24-7553-4DB4-85DC-EA97ED18B307}" type="parTrans" cxnId="{34E4FC46-2F42-4F95-A449-AF2552EF9269}">
      <dgm:prSet/>
      <dgm:spPr/>
      <dgm:t>
        <a:bodyPr/>
        <a:lstStyle/>
        <a:p>
          <a:endParaRPr lang="ru-RU" sz="2000"/>
        </a:p>
      </dgm:t>
    </dgm:pt>
    <dgm:pt modelId="{A8E3CE81-5AC9-4E24-ACB5-045A64F5F2E3}" type="sibTrans" cxnId="{34E4FC46-2F42-4F95-A449-AF2552EF9269}">
      <dgm:prSet/>
      <dgm:spPr/>
      <dgm:t>
        <a:bodyPr/>
        <a:lstStyle/>
        <a:p>
          <a:endParaRPr lang="ru-RU" sz="2000" dirty="0"/>
        </a:p>
      </dgm:t>
    </dgm:pt>
    <dgm:pt modelId="{1B3A2AA8-9B43-4356-AFAE-74461378CCE6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 lIns="0" tIns="36000" rIns="0" bIns="36000"/>
        <a:lstStyle/>
        <a:p>
          <a:pPr algn="ctr"/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ИНТЕРПОЛЯТОРЫ</a:t>
          </a:r>
          <a:endParaRPr lang="en-US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(3)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0494C9-EF3D-4307-809F-048005A0D64E}" type="parTrans" cxnId="{BDF39267-ED8B-4881-913F-A092FA561F24}">
      <dgm:prSet/>
      <dgm:spPr/>
      <dgm:t>
        <a:bodyPr/>
        <a:lstStyle/>
        <a:p>
          <a:endParaRPr lang="ru-RU" sz="2000"/>
        </a:p>
      </dgm:t>
    </dgm:pt>
    <dgm:pt modelId="{E371F87E-11FC-42C7-BE7D-C0A4BD09EB90}" type="sibTrans" cxnId="{BDF39267-ED8B-4881-913F-A092FA561F24}">
      <dgm:prSet/>
      <dgm:spPr/>
      <dgm:t>
        <a:bodyPr/>
        <a:lstStyle/>
        <a:p>
          <a:endParaRPr lang="ru-RU" sz="2000" dirty="0"/>
        </a:p>
      </dgm:t>
    </dgm:pt>
    <dgm:pt modelId="{7C3DB3B6-593B-43FF-89C7-863668275287}">
      <dgm:prSet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ПРОГРАММА ПЛС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(4)</a:t>
          </a:r>
        </a:p>
      </dgm:t>
    </dgm:pt>
    <dgm:pt modelId="{9C09E71E-7183-41A9-B861-25DFD65BDFA7}" type="sibTrans" cxnId="{4495D515-7558-45D4-849D-EDD1ADD1AD58}">
      <dgm:prSet/>
      <dgm:spPr/>
      <dgm:t>
        <a:bodyPr/>
        <a:lstStyle/>
        <a:p>
          <a:endParaRPr lang="ru-RU" sz="2000" dirty="0"/>
        </a:p>
      </dgm:t>
    </dgm:pt>
    <dgm:pt modelId="{BF5CCC7E-F58B-4C8F-A62C-63C9F1CACCD6}" type="parTrans" cxnId="{4495D515-7558-45D4-849D-EDD1ADD1AD58}">
      <dgm:prSet/>
      <dgm:spPr/>
      <dgm:t>
        <a:bodyPr/>
        <a:lstStyle/>
        <a:p>
          <a:endParaRPr lang="ru-RU" sz="2000"/>
        </a:p>
      </dgm:t>
    </dgm:pt>
    <dgm:pt modelId="{F476F9BE-1551-4775-898C-0CF2F6624075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МОНИТОРИНГ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3BD82B-6478-49BE-87F8-F77B625F2D89}" type="parTrans" cxnId="{12C0FA8C-BBBC-457E-9F78-D953EE949BAA}">
      <dgm:prSet/>
      <dgm:spPr/>
      <dgm:t>
        <a:bodyPr/>
        <a:lstStyle/>
        <a:p>
          <a:endParaRPr lang="ru-RU"/>
        </a:p>
      </dgm:t>
    </dgm:pt>
    <dgm:pt modelId="{28BA2525-F5DD-4DAE-AD19-BC824538773A}" type="sibTrans" cxnId="{12C0FA8C-BBBC-457E-9F78-D953EE949BAA}">
      <dgm:prSet/>
      <dgm:spPr/>
      <dgm:t>
        <a:bodyPr/>
        <a:lstStyle/>
        <a:p>
          <a:endParaRPr lang="ru-RU" dirty="0"/>
        </a:p>
      </dgm:t>
    </dgm:pt>
    <dgm:pt modelId="{4D8ECC3A-26D0-4802-A1B7-F454E9D906D3}">
      <dgm:prSet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КОНФИГУРАТОР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6019FE-1A2B-49CA-ACFA-CA441045BA76}" type="sibTrans" cxnId="{30EA661A-1D2F-49F5-A7FC-57693390048E}">
      <dgm:prSet/>
      <dgm:spPr/>
      <dgm:t>
        <a:bodyPr/>
        <a:lstStyle/>
        <a:p>
          <a:endParaRPr lang="ru-RU" sz="2000" dirty="0"/>
        </a:p>
      </dgm:t>
    </dgm:pt>
    <dgm:pt modelId="{5ABA4E6F-DB8E-47D1-80CE-A0A5F21471EB}" type="parTrans" cxnId="{30EA661A-1D2F-49F5-A7FC-57693390048E}">
      <dgm:prSet/>
      <dgm:spPr/>
      <dgm:t>
        <a:bodyPr/>
        <a:lstStyle/>
        <a:p>
          <a:endParaRPr lang="ru-RU" sz="2000"/>
        </a:p>
      </dgm:t>
    </dgm:pt>
    <dgm:pt modelId="{F565A187-C5DD-4196-8E4E-39577CAC3869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 lIns="0" tIns="360000" rIns="0" bIns="360000"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УПРАВЛЕНИЕ</a:t>
          </a:r>
          <a:r>
            <a:rPr lang="ru-RU" sz="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ПОРТАМИ </a:t>
          </a:r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I/O (1)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A4D77C-C5C9-4561-A1AD-7290EBCDE206}" type="parTrans" cxnId="{B9D5611D-2F7A-4E86-BCD6-5B7A9F52FCCC}">
      <dgm:prSet/>
      <dgm:spPr/>
      <dgm:t>
        <a:bodyPr/>
        <a:lstStyle/>
        <a:p>
          <a:endParaRPr lang="ru-RU"/>
        </a:p>
      </dgm:t>
    </dgm:pt>
    <dgm:pt modelId="{63354014-3EA3-4D75-9F85-9535B2304BA9}" type="sibTrans" cxnId="{B9D5611D-2F7A-4E86-BCD6-5B7A9F52FCCC}">
      <dgm:prSet/>
      <dgm:spPr/>
      <dgm:t>
        <a:bodyPr/>
        <a:lstStyle/>
        <a:p>
          <a:endParaRPr lang="ru-RU" dirty="0"/>
        </a:p>
      </dgm:t>
    </dgm:pt>
    <dgm:pt modelId="{43833B4E-04F9-43A4-8B78-81E65253D35D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ПОДГОТОВКА КАДРОВ</a:t>
          </a:r>
        </a:p>
      </dgm:t>
    </dgm:pt>
    <dgm:pt modelId="{5C48B632-5878-4A5B-B9C8-FECB6B34F1E9}" type="parTrans" cxnId="{865E79DE-BF9A-4AD2-AABD-92DD7BD452A5}">
      <dgm:prSet/>
      <dgm:spPr/>
      <dgm:t>
        <a:bodyPr/>
        <a:lstStyle/>
        <a:p>
          <a:endParaRPr lang="ru-RU"/>
        </a:p>
      </dgm:t>
    </dgm:pt>
    <dgm:pt modelId="{A293CFD5-455A-4808-8E20-6F65D2E24028}" type="sibTrans" cxnId="{865E79DE-BF9A-4AD2-AABD-92DD7BD452A5}">
      <dgm:prSet/>
      <dgm:spPr/>
      <dgm:t>
        <a:bodyPr/>
        <a:lstStyle/>
        <a:p>
          <a:endParaRPr lang="ru-RU" dirty="0"/>
        </a:p>
      </dgm:t>
    </dgm:pt>
    <dgm:pt modelId="{9DC223F1-9B22-4F6C-80FD-4DA960AE567F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 С ФАЙЛАМИ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3307EA-6180-412F-94A1-31D2096EBBDD}" type="parTrans" cxnId="{0E529FBB-240C-4E16-B26B-2A8C398440B3}">
      <dgm:prSet/>
      <dgm:spPr/>
      <dgm:t>
        <a:bodyPr/>
        <a:lstStyle/>
        <a:p>
          <a:endParaRPr lang="ru-RU"/>
        </a:p>
      </dgm:t>
    </dgm:pt>
    <dgm:pt modelId="{87A3E0E7-7417-4F1D-922C-14A6FE7E1BE1}" type="sibTrans" cxnId="{0E529FBB-240C-4E16-B26B-2A8C398440B3}">
      <dgm:prSet/>
      <dgm:spPr/>
      <dgm:t>
        <a:bodyPr/>
        <a:lstStyle/>
        <a:p>
          <a:endParaRPr lang="ru-RU" dirty="0"/>
        </a:p>
      </dgm:t>
    </dgm:pt>
    <dgm:pt modelId="{E16C8E37-E939-4C7A-8AF9-5DBCCB1ADC3D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ВИДЕО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4E0CE7-FAF8-4A59-A59E-E78BF03D5260}" type="parTrans" cxnId="{61E17C5C-B7BA-4291-AEAC-735955097E17}">
      <dgm:prSet/>
      <dgm:spPr/>
      <dgm:t>
        <a:bodyPr/>
        <a:lstStyle/>
        <a:p>
          <a:endParaRPr lang="ru-RU"/>
        </a:p>
      </dgm:t>
    </dgm:pt>
    <dgm:pt modelId="{31989BBB-2037-427C-99F5-E653C6E9CD9A}" type="sibTrans" cxnId="{61E17C5C-B7BA-4291-AEAC-735955097E17}">
      <dgm:prSet/>
      <dgm:spPr/>
      <dgm:t>
        <a:bodyPr/>
        <a:lstStyle/>
        <a:p>
          <a:endParaRPr lang="ru-RU" dirty="0"/>
        </a:p>
      </dgm:t>
    </dgm:pt>
    <dgm:pt modelId="{C20F5076-804B-4FA6-A06F-B6318B614AE5}">
      <dgm:prSet custT="1"/>
      <dgm:spPr/>
      <dgm:t>
        <a:bodyPr/>
        <a:lstStyle/>
        <a:p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ЯЗЫКИ ПРОГРАММИРОВАНИЯ</a:t>
          </a:r>
          <a:endParaRPr lang="ru-RU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97C006-4808-4FF5-9AC9-7E71EA6A1F5A}" type="parTrans" cxnId="{1402DCC6-442F-47ED-9E2A-E81532F0EEA0}">
      <dgm:prSet/>
      <dgm:spPr/>
      <dgm:t>
        <a:bodyPr/>
        <a:lstStyle/>
        <a:p>
          <a:endParaRPr lang="ru-RU"/>
        </a:p>
      </dgm:t>
    </dgm:pt>
    <dgm:pt modelId="{461A086A-15B7-4620-8924-3AA1BD23C3FD}" type="sibTrans" cxnId="{1402DCC6-442F-47ED-9E2A-E81532F0EEA0}">
      <dgm:prSet/>
      <dgm:spPr/>
      <dgm:t>
        <a:bodyPr/>
        <a:lstStyle/>
        <a:p>
          <a:endParaRPr lang="ru-RU" dirty="0"/>
        </a:p>
      </dgm:t>
    </dgm:pt>
    <dgm:pt modelId="{96CD293C-B72C-4B20-84BD-8A51A780493A}">
      <dgm:prSet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КОМПИЛЯТОР С ЯЗЫКА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PLC+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ОТЛАДЧИК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331259-D4A1-45FB-9031-AF873A254DA7}" type="parTrans" cxnId="{35FC722B-E29E-441F-A238-04067C90CBF3}">
      <dgm:prSet/>
      <dgm:spPr/>
      <dgm:t>
        <a:bodyPr/>
        <a:lstStyle/>
        <a:p>
          <a:endParaRPr lang="ru-RU"/>
        </a:p>
      </dgm:t>
    </dgm:pt>
    <dgm:pt modelId="{BB3D0F44-E363-4E8A-82B6-8768BE48ABD2}" type="sibTrans" cxnId="{35FC722B-E29E-441F-A238-04067C90CBF3}">
      <dgm:prSet/>
      <dgm:spPr/>
      <dgm:t>
        <a:bodyPr/>
        <a:lstStyle/>
        <a:p>
          <a:endParaRPr lang="ru-RU" dirty="0"/>
        </a:p>
      </dgm:t>
    </dgm:pt>
    <dgm:pt modelId="{9C9EDBC9-5818-4077-95A3-5854C42E532E}">
      <dgm:prSet custT="1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ИНТЕРФЕЙС</a:t>
          </a:r>
          <a:r>
            <a: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PLC</a:t>
          </a:r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493BF7-6C5A-4829-892E-54F544042D3F}" type="parTrans" cxnId="{D9BF4519-8339-4DCB-966B-30031A00317E}">
      <dgm:prSet/>
      <dgm:spPr/>
      <dgm:t>
        <a:bodyPr/>
        <a:lstStyle/>
        <a:p>
          <a:endParaRPr lang="ru-RU"/>
        </a:p>
      </dgm:t>
    </dgm:pt>
    <dgm:pt modelId="{CA605AE4-C08A-40B4-BA90-786E46AF2F9A}" type="sibTrans" cxnId="{D9BF4519-8339-4DCB-966B-30031A00317E}">
      <dgm:prSet/>
      <dgm:spPr/>
      <dgm:t>
        <a:bodyPr/>
        <a:lstStyle/>
        <a:p>
          <a:endParaRPr lang="ru-RU" dirty="0"/>
        </a:p>
      </dgm:t>
    </dgm:pt>
    <dgm:pt modelId="{1FA0E4E8-D6C9-4606-8AAA-91D0818AB0FC}" type="pres">
      <dgm:prSet presAssocID="{62874D31-5034-4CD7-A190-37D0267F35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0B003B-EDC3-4B69-B410-B97229C935BE}" type="pres">
      <dgm:prSet presAssocID="{4D8ECC3A-26D0-4802-A1B7-F454E9D906D3}" presName="node" presStyleLbl="node1" presStyleIdx="0" presStyleCnt="12" custScaleX="272615" custScaleY="90917" custRadScaleRad="115426" custRadScaleInc="454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BFB46-915B-42A2-B9BA-CAFE42FA79A4}" type="pres">
      <dgm:prSet presAssocID="{4D8ECC3A-26D0-4802-A1B7-F454E9D906D3}" presName="spNode" presStyleCnt="0"/>
      <dgm:spPr/>
    </dgm:pt>
    <dgm:pt modelId="{7412CC55-117E-460A-96CB-D28721D95FCF}" type="pres">
      <dgm:prSet presAssocID="{1A6019FE-1A2B-49CA-ACFA-CA441045BA76}" presName="sibTrans" presStyleLbl="sibTrans1D1" presStyleIdx="0" presStyleCnt="12"/>
      <dgm:spPr/>
      <dgm:t>
        <a:bodyPr/>
        <a:lstStyle/>
        <a:p>
          <a:endParaRPr lang="ru-RU"/>
        </a:p>
      </dgm:t>
    </dgm:pt>
    <dgm:pt modelId="{14543428-6E15-4956-99CD-0E266AE00A53}" type="pres">
      <dgm:prSet presAssocID="{9DC223F1-9B22-4F6C-80FD-4DA960AE567F}" presName="node" presStyleLbl="node1" presStyleIdx="1" presStyleCnt="12" custScaleX="259562" custScaleY="114487" custRadScaleRad="118958" custRadScaleInc="368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A536C2-5D3B-4A28-9947-FE04A0D58BF2}" type="pres">
      <dgm:prSet presAssocID="{9DC223F1-9B22-4F6C-80FD-4DA960AE567F}" presName="spNode" presStyleCnt="0"/>
      <dgm:spPr/>
    </dgm:pt>
    <dgm:pt modelId="{E8168E58-BCAD-4DC7-97B4-E22E15FBFE8E}" type="pres">
      <dgm:prSet presAssocID="{87A3E0E7-7417-4F1D-922C-14A6FE7E1BE1}" presName="sibTrans" presStyleLbl="sibTrans1D1" presStyleIdx="1" presStyleCnt="12"/>
      <dgm:spPr/>
      <dgm:t>
        <a:bodyPr/>
        <a:lstStyle/>
        <a:p>
          <a:endParaRPr lang="ru-RU"/>
        </a:p>
      </dgm:t>
    </dgm:pt>
    <dgm:pt modelId="{C3F1F971-06C4-4AD2-9938-2DDF76D5AC53}" type="pres">
      <dgm:prSet presAssocID="{C20F5076-804B-4FA6-A06F-B6318B614AE5}" presName="node" presStyleLbl="node1" presStyleIdx="2" presStyleCnt="12" custScaleX="320995" custScaleY="136703" custRadScaleRad="120501" custRadScaleInc="265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0D16E-E4CE-487B-837D-1903100641B6}" type="pres">
      <dgm:prSet presAssocID="{C20F5076-804B-4FA6-A06F-B6318B614AE5}" presName="spNode" presStyleCnt="0"/>
      <dgm:spPr/>
    </dgm:pt>
    <dgm:pt modelId="{9E2CF791-DF7E-4537-A322-41A0739C1D2E}" type="pres">
      <dgm:prSet presAssocID="{461A086A-15B7-4620-8924-3AA1BD23C3FD}" presName="sibTrans" presStyleLbl="sibTrans1D1" presStyleIdx="2" presStyleCnt="12"/>
      <dgm:spPr/>
      <dgm:t>
        <a:bodyPr/>
        <a:lstStyle/>
        <a:p>
          <a:endParaRPr lang="ru-RU"/>
        </a:p>
      </dgm:t>
    </dgm:pt>
    <dgm:pt modelId="{FD8A0FFE-2D40-44D8-8541-18BA3558EA3A}" type="pres">
      <dgm:prSet presAssocID="{96CD293C-B72C-4B20-84BD-8A51A780493A}" presName="node" presStyleLbl="node1" presStyleIdx="3" presStyleCnt="12" custScaleX="294829" custScaleY="144569" custRadScaleRad="121188" custRadScaleInc="185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A07DE-6389-46F6-B992-85FFA713C221}" type="pres">
      <dgm:prSet presAssocID="{96CD293C-B72C-4B20-84BD-8A51A780493A}" presName="spNode" presStyleCnt="0"/>
      <dgm:spPr/>
    </dgm:pt>
    <dgm:pt modelId="{E3C15457-F8C5-4B25-9E6B-72E54DADB611}" type="pres">
      <dgm:prSet presAssocID="{BB3D0F44-E363-4E8A-82B6-8768BE48ABD2}" presName="sibTrans" presStyleLbl="sibTrans1D1" presStyleIdx="3" presStyleCnt="12"/>
      <dgm:spPr/>
      <dgm:t>
        <a:bodyPr/>
        <a:lstStyle/>
        <a:p>
          <a:endParaRPr lang="ru-RU"/>
        </a:p>
      </dgm:t>
    </dgm:pt>
    <dgm:pt modelId="{3B4B2835-4BBB-4EC1-9891-EC297A9D03ED}" type="pres">
      <dgm:prSet presAssocID="{E16C8E37-E939-4C7A-8AF9-5DBCCB1ADC3D}" presName="node" presStyleLbl="node1" presStyleIdx="4" presStyleCnt="12" custScaleX="151741" custScaleY="76320" custRadScaleRad="120740" custRadScaleInc="47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CF5E8-84E0-43EE-B0EF-4B2E8DC9FFCC}" type="pres">
      <dgm:prSet presAssocID="{E16C8E37-E939-4C7A-8AF9-5DBCCB1ADC3D}" presName="spNode" presStyleCnt="0"/>
      <dgm:spPr/>
    </dgm:pt>
    <dgm:pt modelId="{83CC1366-8A1F-43DB-86AB-7EE3B5A6ABC1}" type="pres">
      <dgm:prSet presAssocID="{31989BBB-2037-427C-99F5-E653C6E9CD9A}" presName="sibTrans" presStyleLbl="sibTrans1D1" presStyleIdx="4" presStyleCnt="12"/>
      <dgm:spPr/>
      <dgm:t>
        <a:bodyPr/>
        <a:lstStyle/>
        <a:p>
          <a:endParaRPr lang="ru-RU"/>
        </a:p>
      </dgm:t>
    </dgm:pt>
    <dgm:pt modelId="{0292E414-0462-4E2A-A615-D912D00E8E14}" type="pres">
      <dgm:prSet presAssocID="{F476F9BE-1551-4775-898C-0CF2F6624075}" presName="node" presStyleLbl="node1" presStyleIdx="5" presStyleCnt="12" custScaleX="267855" custScaleY="102992" custRadScaleRad="116784" custRadScaleInc="-73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8FBBD-DFF0-4AC0-AFE6-88F4D6108AE4}" type="pres">
      <dgm:prSet presAssocID="{F476F9BE-1551-4775-898C-0CF2F6624075}" presName="spNode" presStyleCnt="0"/>
      <dgm:spPr/>
    </dgm:pt>
    <dgm:pt modelId="{2B050881-5095-419E-836E-41CF1F7C5807}" type="pres">
      <dgm:prSet presAssocID="{28BA2525-F5DD-4DAE-AD19-BC824538773A}" presName="sibTrans" presStyleLbl="sibTrans1D1" presStyleIdx="5" presStyleCnt="12"/>
      <dgm:spPr/>
      <dgm:t>
        <a:bodyPr/>
        <a:lstStyle/>
        <a:p>
          <a:endParaRPr lang="ru-RU"/>
        </a:p>
      </dgm:t>
    </dgm:pt>
    <dgm:pt modelId="{E58D9F2E-A3D6-4006-9A83-B529B763E005}" type="pres">
      <dgm:prSet presAssocID="{43833B4E-04F9-43A4-8B78-81E65253D35D}" presName="node" presStyleLbl="node1" presStyleIdx="6" presStyleCnt="12" custScaleX="339033" custScaleY="117946" custRadScaleRad="105102" custRadScaleInc="186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FF731-4D5D-4D2B-928F-26D9F364C701}" type="pres">
      <dgm:prSet presAssocID="{43833B4E-04F9-43A4-8B78-81E65253D35D}" presName="spNode" presStyleCnt="0"/>
      <dgm:spPr/>
    </dgm:pt>
    <dgm:pt modelId="{5FD7F2A7-B84F-4DBD-9040-DA915F593255}" type="pres">
      <dgm:prSet presAssocID="{A293CFD5-455A-4808-8E20-6F65D2E24028}" presName="sibTrans" presStyleLbl="sibTrans1D1" presStyleIdx="6" presStyleCnt="12"/>
      <dgm:spPr/>
      <dgm:t>
        <a:bodyPr/>
        <a:lstStyle/>
        <a:p>
          <a:endParaRPr lang="ru-RU"/>
        </a:p>
      </dgm:t>
    </dgm:pt>
    <dgm:pt modelId="{6E213500-893F-4D1C-8DFB-05B3929C3306}" type="pres">
      <dgm:prSet presAssocID="{9C9EDBC9-5818-4077-95A3-5854C42E532E}" presName="node" presStyleLbl="node1" presStyleIdx="7" presStyleCnt="12" custScaleX="299918" custScaleY="135670" custRadScaleRad="124464" custRadScaleInc="308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6E341-0BAC-4048-AC84-E0BBCC0A984E}" type="pres">
      <dgm:prSet presAssocID="{9C9EDBC9-5818-4077-95A3-5854C42E532E}" presName="spNode" presStyleCnt="0"/>
      <dgm:spPr/>
    </dgm:pt>
    <dgm:pt modelId="{5D0F82F5-97E5-452B-A53F-0D7536418A0D}" type="pres">
      <dgm:prSet presAssocID="{CA605AE4-C08A-40B4-BA90-786E46AF2F9A}" presName="sibTrans" presStyleLbl="sibTrans1D1" presStyleIdx="7" presStyleCnt="12"/>
      <dgm:spPr/>
      <dgm:t>
        <a:bodyPr/>
        <a:lstStyle/>
        <a:p>
          <a:endParaRPr lang="ru-RU"/>
        </a:p>
      </dgm:t>
    </dgm:pt>
    <dgm:pt modelId="{9101F45C-09E6-40BC-8F89-B67596545B5B}" type="pres">
      <dgm:prSet presAssocID="{7C3DB3B6-593B-43FF-89C7-863668275287}" presName="node" presStyleLbl="node1" presStyleIdx="8" presStyleCnt="12" custScaleX="289973" custScaleY="176133" custRadScaleRad="126773" custRadScaleInc="169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CABC4E-1D7D-4E83-97D6-35C2209A3A63}" type="pres">
      <dgm:prSet presAssocID="{7C3DB3B6-593B-43FF-89C7-863668275287}" presName="spNode" presStyleCnt="0"/>
      <dgm:spPr/>
    </dgm:pt>
    <dgm:pt modelId="{4FA21714-5B87-40B3-81CF-9B615EC29EA8}" type="pres">
      <dgm:prSet presAssocID="{9C09E71E-7183-41A9-B861-25DFD65BDFA7}" presName="sibTrans" presStyleLbl="sibTrans1D1" presStyleIdx="8" presStyleCnt="12"/>
      <dgm:spPr/>
      <dgm:t>
        <a:bodyPr/>
        <a:lstStyle/>
        <a:p>
          <a:endParaRPr lang="ru-RU"/>
        </a:p>
      </dgm:t>
    </dgm:pt>
    <dgm:pt modelId="{14E869F7-F307-436F-B8AA-D95B0B111BFD}" type="pres">
      <dgm:prSet presAssocID="{1B3A2AA8-9B43-4356-AFAE-74461378CCE6}" presName="node" presStyleLbl="node1" presStyleIdx="9" presStyleCnt="12" custScaleX="279801" custScaleY="171888" custRadScaleRad="125659" custRadScaleInc="53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387A7-B128-4641-9A06-DFE012E78350}" type="pres">
      <dgm:prSet presAssocID="{1B3A2AA8-9B43-4356-AFAE-74461378CCE6}" presName="spNode" presStyleCnt="0"/>
      <dgm:spPr/>
    </dgm:pt>
    <dgm:pt modelId="{B70BAE82-1846-4BC7-924E-E131E18AE90A}" type="pres">
      <dgm:prSet presAssocID="{E371F87E-11FC-42C7-BE7D-C0A4BD09EB90}" presName="sibTrans" presStyleLbl="sibTrans1D1" presStyleIdx="9" presStyleCnt="12"/>
      <dgm:spPr/>
      <dgm:t>
        <a:bodyPr/>
        <a:lstStyle/>
        <a:p>
          <a:endParaRPr lang="ru-RU"/>
        </a:p>
      </dgm:t>
    </dgm:pt>
    <dgm:pt modelId="{035BE7D2-B7E8-4198-AA79-0536B8F84F0D}" type="pres">
      <dgm:prSet presAssocID="{10EC0738-6799-4E6A-9432-9CCC72B72B84}" presName="node" presStyleLbl="node1" presStyleIdx="10" presStyleCnt="12" custScaleX="292367" custScaleY="185121" custRadScaleRad="126742" custRadScaleInc="-53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3FE1D-D623-4EED-94B9-77AE46A7226A}" type="pres">
      <dgm:prSet presAssocID="{10EC0738-6799-4E6A-9432-9CCC72B72B84}" presName="spNode" presStyleCnt="0"/>
      <dgm:spPr/>
    </dgm:pt>
    <dgm:pt modelId="{3D1B6115-21A0-4798-9CEF-6311AD4DF7D5}" type="pres">
      <dgm:prSet presAssocID="{A8E3CE81-5AC9-4E24-ACB5-045A64F5F2E3}" presName="sibTrans" presStyleLbl="sibTrans1D1" presStyleIdx="10" presStyleCnt="12"/>
      <dgm:spPr/>
      <dgm:t>
        <a:bodyPr/>
        <a:lstStyle/>
        <a:p>
          <a:endParaRPr lang="ru-RU"/>
        </a:p>
      </dgm:t>
    </dgm:pt>
    <dgm:pt modelId="{EA5A9005-808C-4519-B28F-EB3A4198D55B}" type="pres">
      <dgm:prSet presAssocID="{F565A187-C5DD-4196-8E4E-39577CAC3869}" presName="node" presStyleLbl="node1" presStyleIdx="11" presStyleCnt="12" custScaleX="339095" custScaleY="118477" custRadScaleRad="97416" custRadScaleInc="140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614351-7AFD-441F-8BE5-AE9579A9FD62}" type="pres">
      <dgm:prSet presAssocID="{F565A187-C5DD-4196-8E4E-39577CAC3869}" presName="spNode" presStyleCnt="0"/>
      <dgm:spPr/>
    </dgm:pt>
    <dgm:pt modelId="{E09527C0-BFD9-4CB3-8BC5-DE1734769FE9}" type="pres">
      <dgm:prSet presAssocID="{63354014-3EA3-4D75-9F85-9535B2304BA9}" presName="sibTrans" presStyleLbl="sibTrans1D1" presStyleIdx="11" presStyleCnt="12"/>
      <dgm:spPr/>
      <dgm:t>
        <a:bodyPr/>
        <a:lstStyle/>
        <a:p>
          <a:endParaRPr lang="ru-RU"/>
        </a:p>
      </dgm:t>
    </dgm:pt>
  </dgm:ptLst>
  <dgm:cxnLst>
    <dgm:cxn modelId="{0DF51586-5F20-4EE4-B239-CFE18DE8FE21}" type="presOf" srcId="{C20F5076-804B-4FA6-A06F-B6318B614AE5}" destId="{C3F1F971-06C4-4AD2-9938-2DDF76D5AC53}" srcOrd="0" destOrd="0" presId="urn:microsoft.com/office/officeart/2005/8/layout/cycle6"/>
    <dgm:cxn modelId="{1402DCC6-442F-47ED-9E2A-E81532F0EEA0}" srcId="{62874D31-5034-4CD7-A190-37D0267F35C8}" destId="{C20F5076-804B-4FA6-A06F-B6318B614AE5}" srcOrd="2" destOrd="0" parTransId="{EF97C006-4808-4FF5-9AC9-7E71EA6A1F5A}" sibTransId="{461A086A-15B7-4620-8924-3AA1BD23C3FD}"/>
    <dgm:cxn modelId="{12C0FA8C-BBBC-457E-9F78-D953EE949BAA}" srcId="{62874D31-5034-4CD7-A190-37D0267F35C8}" destId="{F476F9BE-1551-4775-898C-0CF2F6624075}" srcOrd="5" destOrd="0" parTransId="{B83BD82B-6478-49BE-87F8-F77B625F2D89}" sibTransId="{28BA2525-F5DD-4DAE-AD19-BC824538773A}"/>
    <dgm:cxn modelId="{2524408B-E886-4F2A-BAC9-BDF6C50ABD11}" type="presOf" srcId="{461A086A-15B7-4620-8924-3AA1BD23C3FD}" destId="{9E2CF791-DF7E-4537-A322-41A0739C1D2E}" srcOrd="0" destOrd="0" presId="urn:microsoft.com/office/officeart/2005/8/layout/cycle6"/>
    <dgm:cxn modelId="{35FC722B-E29E-441F-A238-04067C90CBF3}" srcId="{62874D31-5034-4CD7-A190-37D0267F35C8}" destId="{96CD293C-B72C-4B20-84BD-8A51A780493A}" srcOrd="3" destOrd="0" parTransId="{52331259-D4A1-45FB-9031-AF873A254DA7}" sibTransId="{BB3D0F44-E363-4E8A-82B6-8768BE48ABD2}"/>
    <dgm:cxn modelId="{34E4FC46-2F42-4F95-A449-AF2552EF9269}" srcId="{62874D31-5034-4CD7-A190-37D0267F35C8}" destId="{10EC0738-6799-4E6A-9432-9CCC72B72B84}" srcOrd="10" destOrd="0" parTransId="{92B4CC24-7553-4DB4-85DC-EA97ED18B307}" sibTransId="{A8E3CE81-5AC9-4E24-ACB5-045A64F5F2E3}"/>
    <dgm:cxn modelId="{F4252D28-B301-481F-B472-12F4B2B8A610}" type="presOf" srcId="{CA605AE4-C08A-40B4-BA90-786E46AF2F9A}" destId="{5D0F82F5-97E5-452B-A53F-0D7536418A0D}" srcOrd="0" destOrd="0" presId="urn:microsoft.com/office/officeart/2005/8/layout/cycle6"/>
    <dgm:cxn modelId="{3F6FEB7E-DD6B-4113-AC52-351420594077}" type="presOf" srcId="{63354014-3EA3-4D75-9F85-9535B2304BA9}" destId="{E09527C0-BFD9-4CB3-8BC5-DE1734769FE9}" srcOrd="0" destOrd="0" presId="urn:microsoft.com/office/officeart/2005/8/layout/cycle6"/>
    <dgm:cxn modelId="{D30898C3-39F9-4B24-B754-00FA5E49D083}" type="presOf" srcId="{1A6019FE-1A2B-49CA-ACFA-CA441045BA76}" destId="{7412CC55-117E-460A-96CB-D28721D95FCF}" srcOrd="0" destOrd="0" presId="urn:microsoft.com/office/officeart/2005/8/layout/cycle6"/>
    <dgm:cxn modelId="{6EBDCDD9-4D33-4D9E-8FB7-6427B842AC91}" type="presOf" srcId="{9C9EDBC9-5818-4077-95A3-5854C42E532E}" destId="{6E213500-893F-4D1C-8DFB-05B3929C3306}" srcOrd="0" destOrd="0" presId="urn:microsoft.com/office/officeart/2005/8/layout/cycle6"/>
    <dgm:cxn modelId="{B9D5611D-2F7A-4E86-BCD6-5B7A9F52FCCC}" srcId="{62874D31-5034-4CD7-A190-37D0267F35C8}" destId="{F565A187-C5DD-4196-8E4E-39577CAC3869}" srcOrd="11" destOrd="0" parTransId="{31A4D77C-C5C9-4561-A1AD-7290EBCDE206}" sibTransId="{63354014-3EA3-4D75-9F85-9535B2304BA9}"/>
    <dgm:cxn modelId="{D9BF4519-8339-4DCB-966B-30031A00317E}" srcId="{62874D31-5034-4CD7-A190-37D0267F35C8}" destId="{9C9EDBC9-5818-4077-95A3-5854C42E532E}" srcOrd="7" destOrd="0" parTransId="{C6493BF7-6C5A-4829-892E-54F544042D3F}" sibTransId="{CA605AE4-C08A-40B4-BA90-786E46AF2F9A}"/>
    <dgm:cxn modelId="{DAC1E8FB-AD30-425D-AE50-952A54CFC809}" type="presOf" srcId="{31989BBB-2037-427C-99F5-E653C6E9CD9A}" destId="{83CC1366-8A1F-43DB-86AB-7EE3B5A6ABC1}" srcOrd="0" destOrd="0" presId="urn:microsoft.com/office/officeart/2005/8/layout/cycle6"/>
    <dgm:cxn modelId="{4495D515-7558-45D4-849D-EDD1ADD1AD58}" srcId="{62874D31-5034-4CD7-A190-37D0267F35C8}" destId="{7C3DB3B6-593B-43FF-89C7-863668275287}" srcOrd="8" destOrd="0" parTransId="{BF5CCC7E-F58B-4C8F-A62C-63C9F1CACCD6}" sibTransId="{9C09E71E-7183-41A9-B861-25DFD65BDFA7}"/>
    <dgm:cxn modelId="{8D2C8DB8-9D1B-4AC1-A80E-D5C903510CB5}" type="presOf" srcId="{4D8ECC3A-26D0-4802-A1B7-F454E9D906D3}" destId="{230B003B-EDC3-4B69-B410-B97229C935BE}" srcOrd="0" destOrd="0" presId="urn:microsoft.com/office/officeart/2005/8/layout/cycle6"/>
    <dgm:cxn modelId="{82F98178-CBA3-40C2-9A00-C836D7186630}" type="presOf" srcId="{E16C8E37-E939-4C7A-8AF9-5DBCCB1ADC3D}" destId="{3B4B2835-4BBB-4EC1-9891-EC297A9D03ED}" srcOrd="0" destOrd="0" presId="urn:microsoft.com/office/officeart/2005/8/layout/cycle6"/>
    <dgm:cxn modelId="{BDF39267-ED8B-4881-913F-A092FA561F24}" srcId="{62874D31-5034-4CD7-A190-37D0267F35C8}" destId="{1B3A2AA8-9B43-4356-AFAE-74461378CCE6}" srcOrd="9" destOrd="0" parTransId="{EE0494C9-EF3D-4307-809F-048005A0D64E}" sibTransId="{E371F87E-11FC-42C7-BE7D-C0A4BD09EB90}"/>
    <dgm:cxn modelId="{A3A973B7-FF37-4C13-81ED-23AA4A3422CF}" type="presOf" srcId="{F476F9BE-1551-4775-898C-0CF2F6624075}" destId="{0292E414-0462-4E2A-A615-D912D00E8E14}" srcOrd="0" destOrd="0" presId="urn:microsoft.com/office/officeart/2005/8/layout/cycle6"/>
    <dgm:cxn modelId="{34BF4FDD-4A5E-4F68-A572-127CB18D1DBE}" type="presOf" srcId="{9DC223F1-9B22-4F6C-80FD-4DA960AE567F}" destId="{14543428-6E15-4956-99CD-0E266AE00A53}" srcOrd="0" destOrd="0" presId="urn:microsoft.com/office/officeart/2005/8/layout/cycle6"/>
    <dgm:cxn modelId="{76C34535-FCD4-4B7A-A76E-9FD998DC1F90}" type="presOf" srcId="{A293CFD5-455A-4808-8E20-6F65D2E24028}" destId="{5FD7F2A7-B84F-4DBD-9040-DA915F593255}" srcOrd="0" destOrd="0" presId="urn:microsoft.com/office/officeart/2005/8/layout/cycle6"/>
    <dgm:cxn modelId="{E5B78B6D-623D-4C18-92EF-9E7A4F9248AF}" type="presOf" srcId="{E371F87E-11FC-42C7-BE7D-C0A4BD09EB90}" destId="{B70BAE82-1846-4BC7-924E-E131E18AE90A}" srcOrd="0" destOrd="0" presId="urn:microsoft.com/office/officeart/2005/8/layout/cycle6"/>
    <dgm:cxn modelId="{BB5175BA-3468-4C87-AC99-F733E46FA45C}" type="presOf" srcId="{1B3A2AA8-9B43-4356-AFAE-74461378CCE6}" destId="{14E869F7-F307-436F-B8AA-D95B0B111BFD}" srcOrd="0" destOrd="0" presId="urn:microsoft.com/office/officeart/2005/8/layout/cycle6"/>
    <dgm:cxn modelId="{80816975-F9ED-44D0-A4C6-AD6BF334E202}" type="presOf" srcId="{28BA2525-F5DD-4DAE-AD19-BC824538773A}" destId="{2B050881-5095-419E-836E-41CF1F7C5807}" srcOrd="0" destOrd="0" presId="urn:microsoft.com/office/officeart/2005/8/layout/cycle6"/>
    <dgm:cxn modelId="{D32CA699-4608-453B-8384-B84FDF3E07F9}" type="presOf" srcId="{A8E3CE81-5AC9-4E24-ACB5-045A64F5F2E3}" destId="{3D1B6115-21A0-4798-9CEF-6311AD4DF7D5}" srcOrd="0" destOrd="0" presId="urn:microsoft.com/office/officeart/2005/8/layout/cycle6"/>
    <dgm:cxn modelId="{78E92699-5DD4-4491-A7F3-E4E85FF5788B}" type="presOf" srcId="{7C3DB3B6-593B-43FF-89C7-863668275287}" destId="{9101F45C-09E6-40BC-8F89-B67596545B5B}" srcOrd="0" destOrd="0" presId="urn:microsoft.com/office/officeart/2005/8/layout/cycle6"/>
    <dgm:cxn modelId="{5F719335-44F3-44DC-8776-A58992B82926}" type="presOf" srcId="{9C09E71E-7183-41A9-B861-25DFD65BDFA7}" destId="{4FA21714-5B87-40B3-81CF-9B615EC29EA8}" srcOrd="0" destOrd="0" presId="urn:microsoft.com/office/officeart/2005/8/layout/cycle6"/>
    <dgm:cxn modelId="{E5A55FBD-4FEF-4EDA-9AFE-338152270317}" type="presOf" srcId="{62874D31-5034-4CD7-A190-37D0267F35C8}" destId="{1FA0E4E8-D6C9-4606-8AAA-91D0818AB0FC}" srcOrd="0" destOrd="0" presId="urn:microsoft.com/office/officeart/2005/8/layout/cycle6"/>
    <dgm:cxn modelId="{30EA661A-1D2F-49F5-A7FC-57693390048E}" srcId="{62874D31-5034-4CD7-A190-37D0267F35C8}" destId="{4D8ECC3A-26D0-4802-A1B7-F454E9D906D3}" srcOrd="0" destOrd="0" parTransId="{5ABA4E6F-DB8E-47D1-80CE-A0A5F21471EB}" sibTransId="{1A6019FE-1A2B-49CA-ACFA-CA441045BA76}"/>
    <dgm:cxn modelId="{B6654B6D-0970-4EBD-BAB8-732E7B21E36C}" type="presOf" srcId="{43833B4E-04F9-43A4-8B78-81E65253D35D}" destId="{E58D9F2E-A3D6-4006-9A83-B529B763E005}" srcOrd="0" destOrd="0" presId="urn:microsoft.com/office/officeart/2005/8/layout/cycle6"/>
    <dgm:cxn modelId="{865E79DE-BF9A-4AD2-AABD-92DD7BD452A5}" srcId="{62874D31-5034-4CD7-A190-37D0267F35C8}" destId="{43833B4E-04F9-43A4-8B78-81E65253D35D}" srcOrd="6" destOrd="0" parTransId="{5C48B632-5878-4A5B-B9C8-FECB6B34F1E9}" sibTransId="{A293CFD5-455A-4808-8E20-6F65D2E24028}"/>
    <dgm:cxn modelId="{0C08CEDE-FD56-4B98-96AA-192303275DFF}" type="presOf" srcId="{96CD293C-B72C-4B20-84BD-8A51A780493A}" destId="{FD8A0FFE-2D40-44D8-8541-18BA3558EA3A}" srcOrd="0" destOrd="0" presId="urn:microsoft.com/office/officeart/2005/8/layout/cycle6"/>
    <dgm:cxn modelId="{DFB7A5BD-2FBB-48D1-9E92-216F1CF51189}" type="presOf" srcId="{BB3D0F44-E363-4E8A-82B6-8768BE48ABD2}" destId="{E3C15457-F8C5-4B25-9E6B-72E54DADB611}" srcOrd="0" destOrd="0" presId="urn:microsoft.com/office/officeart/2005/8/layout/cycle6"/>
    <dgm:cxn modelId="{AE710FD4-B06A-424C-B4BC-06038CF4952D}" type="presOf" srcId="{F565A187-C5DD-4196-8E4E-39577CAC3869}" destId="{EA5A9005-808C-4519-B28F-EB3A4198D55B}" srcOrd="0" destOrd="0" presId="urn:microsoft.com/office/officeart/2005/8/layout/cycle6"/>
    <dgm:cxn modelId="{0E529FBB-240C-4E16-B26B-2A8C398440B3}" srcId="{62874D31-5034-4CD7-A190-37D0267F35C8}" destId="{9DC223F1-9B22-4F6C-80FD-4DA960AE567F}" srcOrd="1" destOrd="0" parTransId="{533307EA-6180-412F-94A1-31D2096EBBDD}" sibTransId="{87A3E0E7-7417-4F1D-922C-14A6FE7E1BE1}"/>
    <dgm:cxn modelId="{9BA1BFD5-80C2-439F-9E3E-F4DC64D488BD}" type="presOf" srcId="{87A3E0E7-7417-4F1D-922C-14A6FE7E1BE1}" destId="{E8168E58-BCAD-4DC7-97B4-E22E15FBFE8E}" srcOrd="0" destOrd="0" presId="urn:microsoft.com/office/officeart/2005/8/layout/cycle6"/>
    <dgm:cxn modelId="{EB9CF9DC-EA6F-4BCC-A69D-64274C0B5A4D}" type="presOf" srcId="{10EC0738-6799-4E6A-9432-9CCC72B72B84}" destId="{035BE7D2-B7E8-4198-AA79-0536B8F84F0D}" srcOrd="0" destOrd="0" presId="urn:microsoft.com/office/officeart/2005/8/layout/cycle6"/>
    <dgm:cxn modelId="{61E17C5C-B7BA-4291-AEAC-735955097E17}" srcId="{62874D31-5034-4CD7-A190-37D0267F35C8}" destId="{E16C8E37-E939-4C7A-8AF9-5DBCCB1ADC3D}" srcOrd="4" destOrd="0" parTransId="{254E0CE7-FAF8-4A59-A59E-E78BF03D5260}" sibTransId="{31989BBB-2037-427C-99F5-E653C6E9CD9A}"/>
    <dgm:cxn modelId="{78A877B8-A571-40CC-BF8C-6EAF2BA7288C}" type="presParOf" srcId="{1FA0E4E8-D6C9-4606-8AAA-91D0818AB0FC}" destId="{230B003B-EDC3-4B69-B410-B97229C935BE}" srcOrd="0" destOrd="0" presId="urn:microsoft.com/office/officeart/2005/8/layout/cycle6"/>
    <dgm:cxn modelId="{11816728-B714-4294-A365-993185CA8F17}" type="presParOf" srcId="{1FA0E4E8-D6C9-4606-8AAA-91D0818AB0FC}" destId="{2EEBFB46-915B-42A2-B9BA-CAFE42FA79A4}" srcOrd="1" destOrd="0" presId="urn:microsoft.com/office/officeart/2005/8/layout/cycle6"/>
    <dgm:cxn modelId="{D1DE6D74-E51E-4301-A729-D2868324BBC1}" type="presParOf" srcId="{1FA0E4E8-D6C9-4606-8AAA-91D0818AB0FC}" destId="{7412CC55-117E-460A-96CB-D28721D95FCF}" srcOrd="2" destOrd="0" presId="urn:microsoft.com/office/officeart/2005/8/layout/cycle6"/>
    <dgm:cxn modelId="{626CC50B-187C-4B0A-B453-043D81141B66}" type="presParOf" srcId="{1FA0E4E8-D6C9-4606-8AAA-91D0818AB0FC}" destId="{14543428-6E15-4956-99CD-0E266AE00A53}" srcOrd="3" destOrd="0" presId="urn:microsoft.com/office/officeart/2005/8/layout/cycle6"/>
    <dgm:cxn modelId="{097C1C9D-CBAF-4ABE-BF15-B18F9EABFF08}" type="presParOf" srcId="{1FA0E4E8-D6C9-4606-8AAA-91D0818AB0FC}" destId="{DEA536C2-5D3B-4A28-9947-FE04A0D58BF2}" srcOrd="4" destOrd="0" presId="urn:microsoft.com/office/officeart/2005/8/layout/cycle6"/>
    <dgm:cxn modelId="{94C35B11-FA6D-4C14-A370-78AB568416FA}" type="presParOf" srcId="{1FA0E4E8-D6C9-4606-8AAA-91D0818AB0FC}" destId="{E8168E58-BCAD-4DC7-97B4-E22E15FBFE8E}" srcOrd="5" destOrd="0" presId="urn:microsoft.com/office/officeart/2005/8/layout/cycle6"/>
    <dgm:cxn modelId="{5F8105DF-EC53-47D7-AEB0-E00A6F5BDF40}" type="presParOf" srcId="{1FA0E4E8-D6C9-4606-8AAA-91D0818AB0FC}" destId="{C3F1F971-06C4-4AD2-9938-2DDF76D5AC53}" srcOrd="6" destOrd="0" presId="urn:microsoft.com/office/officeart/2005/8/layout/cycle6"/>
    <dgm:cxn modelId="{1EA9B128-7D0A-4B33-9B86-41A97CFAB9F4}" type="presParOf" srcId="{1FA0E4E8-D6C9-4606-8AAA-91D0818AB0FC}" destId="{1BF0D16E-E4CE-487B-837D-1903100641B6}" srcOrd="7" destOrd="0" presId="urn:microsoft.com/office/officeart/2005/8/layout/cycle6"/>
    <dgm:cxn modelId="{4C317B21-8354-4A91-B626-F68F49A695B2}" type="presParOf" srcId="{1FA0E4E8-D6C9-4606-8AAA-91D0818AB0FC}" destId="{9E2CF791-DF7E-4537-A322-41A0739C1D2E}" srcOrd="8" destOrd="0" presId="urn:microsoft.com/office/officeart/2005/8/layout/cycle6"/>
    <dgm:cxn modelId="{34F0DB94-A970-4C6C-8946-586B56D8F260}" type="presParOf" srcId="{1FA0E4E8-D6C9-4606-8AAA-91D0818AB0FC}" destId="{FD8A0FFE-2D40-44D8-8541-18BA3558EA3A}" srcOrd="9" destOrd="0" presId="urn:microsoft.com/office/officeart/2005/8/layout/cycle6"/>
    <dgm:cxn modelId="{64FE4FA7-E0D3-424D-9B95-373CE877277A}" type="presParOf" srcId="{1FA0E4E8-D6C9-4606-8AAA-91D0818AB0FC}" destId="{57EA07DE-6389-46F6-B992-85FFA713C221}" srcOrd="10" destOrd="0" presId="urn:microsoft.com/office/officeart/2005/8/layout/cycle6"/>
    <dgm:cxn modelId="{F308E196-12B8-42A3-85C1-797F8DCDE921}" type="presParOf" srcId="{1FA0E4E8-D6C9-4606-8AAA-91D0818AB0FC}" destId="{E3C15457-F8C5-4B25-9E6B-72E54DADB611}" srcOrd="11" destOrd="0" presId="urn:microsoft.com/office/officeart/2005/8/layout/cycle6"/>
    <dgm:cxn modelId="{6AF7069F-8295-41E3-B3BA-476CAD505043}" type="presParOf" srcId="{1FA0E4E8-D6C9-4606-8AAA-91D0818AB0FC}" destId="{3B4B2835-4BBB-4EC1-9891-EC297A9D03ED}" srcOrd="12" destOrd="0" presId="urn:microsoft.com/office/officeart/2005/8/layout/cycle6"/>
    <dgm:cxn modelId="{F30DE119-3AF0-4025-B66E-E45FC2073FED}" type="presParOf" srcId="{1FA0E4E8-D6C9-4606-8AAA-91D0818AB0FC}" destId="{83FCF5E8-84E0-43EE-B0EF-4B2E8DC9FFCC}" srcOrd="13" destOrd="0" presId="urn:microsoft.com/office/officeart/2005/8/layout/cycle6"/>
    <dgm:cxn modelId="{4D9F742F-647D-4075-9CCF-29678F20A293}" type="presParOf" srcId="{1FA0E4E8-D6C9-4606-8AAA-91D0818AB0FC}" destId="{83CC1366-8A1F-43DB-86AB-7EE3B5A6ABC1}" srcOrd="14" destOrd="0" presId="urn:microsoft.com/office/officeart/2005/8/layout/cycle6"/>
    <dgm:cxn modelId="{107456BF-7FB3-4DEC-85D9-6A91E2D63917}" type="presParOf" srcId="{1FA0E4E8-D6C9-4606-8AAA-91D0818AB0FC}" destId="{0292E414-0462-4E2A-A615-D912D00E8E14}" srcOrd="15" destOrd="0" presId="urn:microsoft.com/office/officeart/2005/8/layout/cycle6"/>
    <dgm:cxn modelId="{7D2FB5BA-D7AB-4F45-854D-20AAB1E72092}" type="presParOf" srcId="{1FA0E4E8-D6C9-4606-8AAA-91D0818AB0FC}" destId="{6238FBBD-DFF0-4AC0-AFE6-88F4D6108AE4}" srcOrd="16" destOrd="0" presId="urn:microsoft.com/office/officeart/2005/8/layout/cycle6"/>
    <dgm:cxn modelId="{1624AB15-0423-44A1-A77F-F7039B296343}" type="presParOf" srcId="{1FA0E4E8-D6C9-4606-8AAA-91D0818AB0FC}" destId="{2B050881-5095-419E-836E-41CF1F7C5807}" srcOrd="17" destOrd="0" presId="urn:microsoft.com/office/officeart/2005/8/layout/cycle6"/>
    <dgm:cxn modelId="{25483A44-5CBF-4453-B810-37FD555CEB38}" type="presParOf" srcId="{1FA0E4E8-D6C9-4606-8AAA-91D0818AB0FC}" destId="{E58D9F2E-A3D6-4006-9A83-B529B763E005}" srcOrd="18" destOrd="0" presId="urn:microsoft.com/office/officeart/2005/8/layout/cycle6"/>
    <dgm:cxn modelId="{CA8F26E2-9054-41CC-B016-46D84AACDE5D}" type="presParOf" srcId="{1FA0E4E8-D6C9-4606-8AAA-91D0818AB0FC}" destId="{B0DFF731-4D5D-4D2B-928F-26D9F364C701}" srcOrd="19" destOrd="0" presId="urn:microsoft.com/office/officeart/2005/8/layout/cycle6"/>
    <dgm:cxn modelId="{9CF1F021-B09E-4637-8BE4-19D08CF8F984}" type="presParOf" srcId="{1FA0E4E8-D6C9-4606-8AAA-91D0818AB0FC}" destId="{5FD7F2A7-B84F-4DBD-9040-DA915F593255}" srcOrd="20" destOrd="0" presId="urn:microsoft.com/office/officeart/2005/8/layout/cycle6"/>
    <dgm:cxn modelId="{95F23A61-DE56-4735-9E44-FE7F27B6B94F}" type="presParOf" srcId="{1FA0E4E8-D6C9-4606-8AAA-91D0818AB0FC}" destId="{6E213500-893F-4D1C-8DFB-05B3929C3306}" srcOrd="21" destOrd="0" presId="urn:microsoft.com/office/officeart/2005/8/layout/cycle6"/>
    <dgm:cxn modelId="{8EA5D674-83AA-4276-822C-2E40D563FDE9}" type="presParOf" srcId="{1FA0E4E8-D6C9-4606-8AAA-91D0818AB0FC}" destId="{6A46E341-0BAC-4048-AC84-E0BBCC0A984E}" srcOrd="22" destOrd="0" presId="urn:microsoft.com/office/officeart/2005/8/layout/cycle6"/>
    <dgm:cxn modelId="{77DBAEB5-3D2C-47D1-BFC4-0828E5BE9DD3}" type="presParOf" srcId="{1FA0E4E8-D6C9-4606-8AAA-91D0818AB0FC}" destId="{5D0F82F5-97E5-452B-A53F-0D7536418A0D}" srcOrd="23" destOrd="0" presId="urn:microsoft.com/office/officeart/2005/8/layout/cycle6"/>
    <dgm:cxn modelId="{9FC39274-9254-4C04-B798-3E410FEF1295}" type="presParOf" srcId="{1FA0E4E8-D6C9-4606-8AAA-91D0818AB0FC}" destId="{9101F45C-09E6-40BC-8F89-B67596545B5B}" srcOrd="24" destOrd="0" presId="urn:microsoft.com/office/officeart/2005/8/layout/cycle6"/>
    <dgm:cxn modelId="{971276B6-DA19-40D2-83E7-E8BA2A3D9E00}" type="presParOf" srcId="{1FA0E4E8-D6C9-4606-8AAA-91D0818AB0FC}" destId="{29CABC4E-1D7D-4E83-97D6-35C2209A3A63}" srcOrd="25" destOrd="0" presId="urn:microsoft.com/office/officeart/2005/8/layout/cycle6"/>
    <dgm:cxn modelId="{587D2778-31F7-4131-953F-DB34A4CE3944}" type="presParOf" srcId="{1FA0E4E8-D6C9-4606-8AAA-91D0818AB0FC}" destId="{4FA21714-5B87-40B3-81CF-9B615EC29EA8}" srcOrd="26" destOrd="0" presId="urn:microsoft.com/office/officeart/2005/8/layout/cycle6"/>
    <dgm:cxn modelId="{CD3A5254-EB3D-4FD6-90CB-1EC53272CDD5}" type="presParOf" srcId="{1FA0E4E8-D6C9-4606-8AAA-91D0818AB0FC}" destId="{14E869F7-F307-436F-B8AA-D95B0B111BFD}" srcOrd="27" destOrd="0" presId="urn:microsoft.com/office/officeart/2005/8/layout/cycle6"/>
    <dgm:cxn modelId="{A761E828-D373-4232-B973-820B87C904C2}" type="presParOf" srcId="{1FA0E4E8-D6C9-4606-8AAA-91D0818AB0FC}" destId="{E70387A7-B128-4641-9A06-DFE012E78350}" srcOrd="28" destOrd="0" presId="urn:microsoft.com/office/officeart/2005/8/layout/cycle6"/>
    <dgm:cxn modelId="{D05FAD4D-BE21-48FA-BD37-87D742F68703}" type="presParOf" srcId="{1FA0E4E8-D6C9-4606-8AAA-91D0818AB0FC}" destId="{B70BAE82-1846-4BC7-924E-E131E18AE90A}" srcOrd="29" destOrd="0" presId="urn:microsoft.com/office/officeart/2005/8/layout/cycle6"/>
    <dgm:cxn modelId="{44D61381-B1B4-4F34-94CC-73154CD2A204}" type="presParOf" srcId="{1FA0E4E8-D6C9-4606-8AAA-91D0818AB0FC}" destId="{035BE7D2-B7E8-4198-AA79-0536B8F84F0D}" srcOrd="30" destOrd="0" presId="urn:microsoft.com/office/officeart/2005/8/layout/cycle6"/>
    <dgm:cxn modelId="{C41ECEB8-F5E0-41C2-88D2-E25FBEEDE2C0}" type="presParOf" srcId="{1FA0E4E8-D6C9-4606-8AAA-91D0818AB0FC}" destId="{D8D3FE1D-D623-4EED-94B9-77AE46A7226A}" srcOrd="31" destOrd="0" presId="urn:microsoft.com/office/officeart/2005/8/layout/cycle6"/>
    <dgm:cxn modelId="{7E8BDC84-9850-419F-90B5-05B4C207FCC7}" type="presParOf" srcId="{1FA0E4E8-D6C9-4606-8AAA-91D0818AB0FC}" destId="{3D1B6115-21A0-4798-9CEF-6311AD4DF7D5}" srcOrd="32" destOrd="0" presId="urn:microsoft.com/office/officeart/2005/8/layout/cycle6"/>
    <dgm:cxn modelId="{FBBACF3C-6C91-4576-B5DB-D42AF5E9A132}" type="presParOf" srcId="{1FA0E4E8-D6C9-4606-8AAA-91D0818AB0FC}" destId="{EA5A9005-808C-4519-B28F-EB3A4198D55B}" srcOrd="33" destOrd="0" presId="urn:microsoft.com/office/officeart/2005/8/layout/cycle6"/>
    <dgm:cxn modelId="{9F5511E2-29F2-4F6E-9BBC-BC728E8BDD0E}" type="presParOf" srcId="{1FA0E4E8-D6C9-4606-8AAA-91D0818AB0FC}" destId="{17614351-7AFD-441F-8BE5-AE9579A9FD62}" srcOrd="34" destOrd="0" presId="urn:microsoft.com/office/officeart/2005/8/layout/cycle6"/>
    <dgm:cxn modelId="{B250024D-921F-4F74-9F67-2FB5164C76BD}" type="presParOf" srcId="{1FA0E4E8-D6C9-4606-8AAA-91D0818AB0FC}" destId="{E09527C0-BFD9-4CB3-8BC5-DE1734769FE9}" srcOrd="35" destOrd="0" presId="urn:microsoft.com/office/officeart/2005/8/layout/cycle6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Визуальное программирование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3D8A92-6152-435F-A4F6-8368F40B1FDC}" type="presOf" srcId="{7ECFEE2C-96CF-40E8-813A-DAF11E9B8FE5}" destId="{5D95612D-4E19-4754-A940-88FF258FFB56}" srcOrd="0" destOrd="0" presId="urn:microsoft.com/office/officeart/2005/8/layout/process1"/>
    <dgm:cxn modelId="{C4A2977D-7713-40A2-A7AF-F96652239854}" type="presOf" srcId="{CC8B350E-C278-43FB-88B0-0392A4AFB828}" destId="{191AB26D-25DB-49AF-8D3F-05D3A4F519E1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B52875B2-096D-4B19-9E6B-7524B6151AA7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75730E-9B38-4546-9E84-0FF45A5DC1ED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 визуального программирования  УП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4139A4-5433-4A89-858F-8ED92346F523}" type="parTrans" cxnId="{45C6B5FE-EF0A-4BD2-A11F-528FEBA47B98}">
      <dgm:prSet/>
      <dgm:spPr/>
      <dgm:t>
        <a:bodyPr/>
        <a:lstStyle/>
        <a:p>
          <a:endParaRPr lang="ru-RU"/>
        </a:p>
      </dgm:t>
    </dgm:pt>
    <dgm:pt modelId="{59703F95-5F00-4C08-A66F-CFBE2CDB5329}" type="sibTrans" cxnId="{45C6B5FE-EF0A-4BD2-A11F-528FEBA47B98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916714-F874-48F5-94E8-7BF6ABB6F362}" type="pres">
      <dgm:prSet presAssocID="{4A75730E-9B38-4546-9E84-0FF45A5DC1E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C6B5FE-EF0A-4BD2-A11F-528FEBA47B98}" srcId="{CC8B350E-C278-43FB-88B0-0392A4AFB828}" destId="{4A75730E-9B38-4546-9E84-0FF45A5DC1ED}" srcOrd="0" destOrd="0" parTransId="{FC4139A4-5433-4A89-858F-8ED92346F523}" sibTransId="{59703F95-5F00-4C08-A66F-CFBE2CDB5329}"/>
    <dgm:cxn modelId="{2A41F6B7-1AEF-4532-B3B1-F26AAD4DCC36}" type="presOf" srcId="{4A75730E-9B38-4546-9E84-0FF45A5DC1ED}" destId="{77916714-F874-48F5-94E8-7BF6ABB6F362}" srcOrd="0" destOrd="0" presId="urn:microsoft.com/office/officeart/2005/8/layout/process1"/>
    <dgm:cxn modelId="{57C17EEE-39A8-4D51-B098-07A55AC1367E}" type="presOf" srcId="{CC8B350E-C278-43FB-88B0-0392A4AFB828}" destId="{191AB26D-25DB-49AF-8D3F-05D3A4F519E1}" srcOrd="0" destOrd="0" presId="urn:microsoft.com/office/officeart/2005/8/layout/process1"/>
    <dgm:cxn modelId="{2CE5C14A-4A5C-4A32-BBA1-4E927372447B}" type="presParOf" srcId="{191AB26D-25DB-49AF-8D3F-05D3A4F519E1}" destId="{77916714-F874-48F5-94E8-7BF6ABB6F362}" srcOrd="0" destOrd="0" presId="urn:microsoft.com/office/officeart/2005/8/layout/process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визуального программирования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Программирование свободного профиля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297CF2-9810-4C92-8206-5B9D01546CDF}" type="presOf" srcId="{CC8B350E-C278-43FB-88B0-0392A4AFB828}" destId="{191AB26D-25DB-49AF-8D3F-05D3A4F519E1}" srcOrd="0" destOrd="0" presId="urn:microsoft.com/office/officeart/2005/8/layout/process1"/>
    <dgm:cxn modelId="{D664738A-EFD5-424C-8E7C-242EFC15244C}" type="presOf" srcId="{7ECFEE2C-96CF-40E8-813A-DAF11E9B8FE5}" destId="{5D95612D-4E19-4754-A940-88FF258FFB56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7DB52872-83A8-4DD9-975F-43960A76DB8E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визуального программирования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Программирование свободного профиля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92A0E8-AF7D-4165-8CD3-A35295CEA1A8}" type="presOf" srcId="{7ECFEE2C-96CF-40E8-813A-DAF11E9B8FE5}" destId="{5D95612D-4E19-4754-A940-88FF258FFB56}" srcOrd="0" destOrd="0" presId="urn:microsoft.com/office/officeart/2005/8/layout/process1"/>
    <dgm:cxn modelId="{4CE67F43-A050-44DB-8858-3DF029E194FA}" type="presOf" srcId="{CC8B350E-C278-43FB-88B0-0392A4AFB828}" destId="{191AB26D-25DB-49AF-8D3F-05D3A4F519E1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2FE20EA8-6F05-42A4-81AE-F4D4C9282EEB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визуального программирования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Программирование свободного профиля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674688-CED8-47FF-B765-EA3EF4BE2496}" type="presOf" srcId="{7ECFEE2C-96CF-40E8-813A-DAF11E9B8FE5}" destId="{5D95612D-4E19-4754-A940-88FF258FFB56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4EF61511-D556-40A8-9A82-2C2DED27805E}" type="presOf" srcId="{CC8B350E-C278-43FB-88B0-0392A4AFB828}" destId="{191AB26D-25DB-49AF-8D3F-05D3A4F519E1}" srcOrd="0" destOrd="0" presId="urn:microsoft.com/office/officeart/2005/8/layout/process1"/>
    <dgm:cxn modelId="{CA7C164F-EDD9-4267-9605-EBE851868724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визуального программирования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Программирование свободного профиля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80E305-B6B8-4766-9BBF-3925495B04E9}" type="presOf" srcId="{7ECFEE2C-96CF-40E8-813A-DAF11E9B8FE5}" destId="{5D95612D-4E19-4754-A940-88FF258FFB56}" srcOrd="0" destOrd="0" presId="urn:microsoft.com/office/officeart/2005/8/layout/process1"/>
    <dgm:cxn modelId="{78D450FD-1953-4E4B-8052-97EB1C065A77}" type="presOf" srcId="{CC8B350E-C278-43FB-88B0-0392A4AFB828}" destId="{191AB26D-25DB-49AF-8D3F-05D3A4F519E1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EA9F7BB1-4590-4E60-B9C4-68085A96D242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визуального программирования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Программирование визуального фиксированного цикла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0CBF2B-1512-4AE7-B293-F9FB30D021F3}" type="presOf" srcId="{CC8B350E-C278-43FB-88B0-0392A4AFB828}" destId="{191AB26D-25DB-49AF-8D3F-05D3A4F519E1}" srcOrd="0" destOrd="0" presId="urn:microsoft.com/office/officeart/2005/8/layout/process1"/>
    <dgm:cxn modelId="{AC58BD8E-0B50-42EC-BEED-AF139D029C1B}" type="presOf" srcId="{7ECFEE2C-96CF-40E8-813A-DAF11E9B8FE5}" destId="{5D95612D-4E19-4754-A940-88FF258FFB56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F73AB678-A4A3-4659-A127-37B4C31DFBD8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визуального программирования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Программирование визуального фиксированного цикла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F44F40-7947-4166-BEE9-8AC69910ADCC}" type="presOf" srcId="{7ECFEE2C-96CF-40E8-813A-DAF11E9B8FE5}" destId="{5D95612D-4E19-4754-A940-88FF258FFB56}" srcOrd="0" destOrd="0" presId="urn:microsoft.com/office/officeart/2005/8/layout/process1"/>
    <dgm:cxn modelId="{3FA7A96A-CD8E-4F94-B5BB-A196E926D1C5}" type="presOf" srcId="{CC8B350E-C278-43FB-88B0-0392A4AFB828}" destId="{191AB26D-25DB-49AF-8D3F-05D3A4F519E1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4C6FC968-D2B5-428B-878D-CC99151C7C34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визуального программирования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Программирование визуального фиксированного цикла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BD3630-9CBC-46E0-8A6F-F1935FF94BDF}" type="presOf" srcId="{7ECFEE2C-96CF-40E8-813A-DAF11E9B8FE5}" destId="{5D95612D-4E19-4754-A940-88FF258FFB56}" srcOrd="0" destOrd="0" presId="urn:microsoft.com/office/officeart/2005/8/layout/process1"/>
    <dgm:cxn modelId="{10923ED4-5A86-4D61-A807-6CE79847FF5D}" type="presOf" srcId="{CC8B350E-C278-43FB-88B0-0392A4AFB828}" destId="{191AB26D-25DB-49AF-8D3F-05D3A4F519E1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4FEA7AD1-AD88-4165-A72D-31D64F2FAE45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Редактор визуального программирования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Программирование визуального фиксированного цикла</a:t>
          </a:r>
          <a:endParaRPr lang="en-US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ru-RU" dirty="0"/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3E0B12-EF13-4C71-A5B9-6E33F3171EC8}" type="presOf" srcId="{7ECFEE2C-96CF-40E8-813A-DAF11E9B8FE5}" destId="{5D95612D-4E19-4754-A940-88FF258FFB56}" srcOrd="0" destOrd="0" presId="urn:microsoft.com/office/officeart/2005/8/layout/process1"/>
    <dgm:cxn modelId="{2262C570-C8D7-48B8-8245-0350EF57CF9F}" type="presOf" srcId="{CC8B350E-C278-43FB-88B0-0392A4AFB828}" destId="{191AB26D-25DB-49AF-8D3F-05D3A4F519E1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D6044637-ACC4-4B7B-86C4-77DD7EE186F3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874D31-5034-4CD7-A190-37D0267F35C8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EC0738-6799-4E6A-9432-9CCC72B72B8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СТРУКТУРА ПРОГРАММНОГО ОБЕСПЕЧЕНИЯ</a:t>
          </a:r>
        </a:p>
        <a:p>
          <a:pPr rtl="0"/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Основные задачи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каждого процесса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B4CC24-7553-4DB4-85DC-EA97ED18B307}" type="parTrans" cxnId="{34E4FC46-2F42-4F95-A449-AF2552EF9269}">
      <dgm:prSet/>
      <dgm:spPr/>
      <dgm:t>
        <a:bodyPr/>
        <a:lstStyle/>
        <a:p>
          <a:endParaRPr lang="ru-RU"/>
        </a:p>
      </dgm:t>
    </dgm:pt>
    <dgm:pt modelId="{A8E3CE81-5AC9-4E24-ACB5-045A64F5F2E3}" type="sibTrans" cxnId="{34E4FC46-2F42-4F95-A449-AF2552EF9269}">
      <dgm:prSet/>
      <dgm:spPr/>
      <dgm:t>
        <a:bodyPr/>
        <a:lstStyle/>
        <a:p>
          <a:endParaRPr lang="ru-RU"/>
        </a:p>
      </dgm:t>
    </dgm:pt>
    <dgm:pt modelId="{1FA0E4E8-D6C9-4606-8AAA-91D0818AB0FC}" type="pres">
      <dgm:prSet presAssocID="{62874D31-5034-4CD7-A190-37D0267F35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5BE7D2-B7E8-4198-AA79-0536B8F84F0D}" type="pres">
      <dgm:prSet presAssocID="{10EC0738-6799-4E6A-9432-9CCC72B72B84}" presName="node" presStyleLbl="node1" presStyleIdx="0" presStyleCnt="1" custScaleX="694237" custRadScaleRad="101972" custRadScaleInc="-2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E4FC46-2F42-4F95-A449-AF2552EF9269}" srcId="{62874D31-5034-4CD7-A190-37D0267F35C8}" destId="{10EC0738-6799-4E6A-9432-9CCC72B72B84}" srcOrd="0" destOrd="0" parTransId="{92B4CC24-7553-4DB4-85DC-EA97ED18B307}" sibTransId="{A8E3CE81-5AC9-4E24-ACB5-045A64F5F2E3}"/>
    <dgm:cxn modelId="{03FACC7F-6FBC-4BA1-BE5A-9A7CBA8CD211}" type="presOf" srcId="{62874D31-5034-4CD7-A190-37D0267F35C8}" destId="{1FA0E4E8-D6C9-4606-8AAA-91D0818AB0FC}" srcOrd="0" destOrd="0" presId="urn:microsoft.com/office/officeart/2005/8/layout/cycle6"/>
    <dgm:cxn modelId="{09C7FFAD-9BDD-4811-A502-EB9F667B2FBA}" type="presOf" srcId="{10EC0738-6799-4E6A-9432-9CCC72B72B84}" destId="{035BE7D2-B7E8-4198-AA79-0536B8F84F0D}" srcOrd="0" destOrd="0" presId="urn:microsoft.com/office/officeart/2005/8/layout/cycle6"/>
    <dgm:cxn modelId="{82265565-B21D-4062-AFA2-35F101F6B338}" type="presParOf" srcId="{1FA0E4E8-D6C9-4606-8AAA-91D0818AB0FC}" destId="{035BE7D2-B7E8-4198-AA79-0536B8F84F0D}" srcOrd="0" destOrd="0" presId="urn:microsoft.com/office/officeart/2005/8/layout/cycle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8B350E-C278-43FB-88B0-0392A4AFB82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FEE2C-96CF-40E8-813A-DAF11E9B8FE5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pPr rtl="0"/>
          <a:r>
            <a:rPr lang="ru-R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Визуальные </a:t>
          </a:r>
          <a:r>
            <a:rPr lang="ru-RU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циклы</a:t>
          </a:r>
          <a:endParaRPr lang="ru-RU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69D416-9DBF-4871-BCB7-A8D35906DB71}" type="parTrans" cxnId="{24D61432-5BBE-4216-B1F6-AAEAB419595B}">
      <dgm:prSet/>
      <dgm:spPr/>
      <dgm:t>
        <a:bodyPr/>
        <a:lstStyle/>
        <a:p>
          <a:endParaRPr lang="ru-RU"/>
        </a:p>
      </dgm:t>
    </dgm:pt>
    <dgm:pt modelId="{624CF1D1-0D38-4363-B65C-ACA51FC53605}" type="sibTrans" cxnId="{24D61432-5BBE-4216-B1F6-AAEAB419595B}">
      <dgm:prSet/>
      <dgm:spPr/>
      <dgm:t>
        <a:bodyPr/>
        <a:lstStyle/>
        <a:p>
          <a:endParaRPr lang="ru-RU"/>
        </a:p>
      </dgm:t>
    </dgm:pt>
    <dgm:pt modelId="{191AB26D-25DB-49AF-8D3F-05D3A4F519E1}" type="pres">
      <dgm:prSet presAssocID="{CC8B350E-C278-43FB-88B0-0392A4AFB8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95612D-4E19-4754-A940-88FF258FFB56}" type="pres">
      <dgm:prSet presAssocID="{7ECFEE2C-96CF-40E8-813A-DAF11E9B8FE5}" presName="node" presStyleLbl="node1" presStyleIdx="0" presStyleCnt="1" custLinFactNeighborX="5595" custLinFactNeighborY="-24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25AA7D-5B2E-49B6-8561-FB10C1B5F125}" type="presOf" srcId="{7ECFEE2C-96CF-40E8-813A-DAF11E9B8FE5}" destId="{5D95612D-4E19-4754-A940-88FF258FFB56}" srcOrd="0" destOrd="0" presId="urn:microsoft.com/office/officeart/2005/8/layout/process1"/>
    <dgm:cxn modelId="{DA64F65D-5175-4740-AB2A-0AF95AFED1B5}" type="presOf" srcId="{CC8B350E-C278-43FB-88B0-0392A4AFB828}" destId="{191AB26D-25DB-49AF-8D3F-05D3A4F519E1}" srcOrd="0" destOrd="0" presId="urn:microsoft.com/office/officeart/2005/8/layout/process1"/>
    <dgm:cxn modelId="{24D61432-5BBE-4216-B1F6-AAEAB419595B}" srcId="{CC8B350E-C278-43FB-88B0-0392A4AFB828}" destId="{7ECFEE2C-96CF-40E8-813A-DAF11E9B8FE5}" srcOrd="0" destOrd="0" parTransId="{B569D416-9DBF-4871-BCB7-A8D35906DB71}" sibTransId="{624CF1D1-0D38-4363-B65C-ACA51FC53605}"/>
    <dgm:cxn modelId="{3614B7A7-F454-4B09-BD30-1F6783BCC00F}" type="presParOf" srcId="{191AB26D-25DB-49AF-8D3F-05D3A4F519E1}" destId="{5D95612D-4E19-4754-A940-88FF258FFB56}" srcOrd="0" destOrd="0" presId="urn:microsoft.com/office/officeart/2005/8/layout/process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2C99F6-078C-48A8-A6F2-7CAC2378B10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62D36E-D4B7-4210-93D2-0706A86364D5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ru-RU" sz="2800" b="0" i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Визуальные свободные </a:t>
          </a:r>
          <a:r>
            <a:rPr lang="ru-RU" sz="4000" b="0" i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профили</a:t>
          </a:r>
          <a:endParaRPr lang="ru-RU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6D4A44-1A99-4966-B620-500682A6E972}" type="parTrans" cxnId="{7E8B8CD4-CF9A-495B-88AF-1BF94264AA4E}">
      <dgm:prSet/>
      <dgm:spPr/>
      <dgm:t>
        <a:bodyPr/>
        <a:lstStyle/>
        <a:p>
          <a:endParaRPr lang="ru-RU"/>
        </a:p>
      </dgm:t>
    </dgm:pt>
    <dgm:pt modelId="{48A2984B-7847-455C-BA8E-3126C51BD089}" type="sibTrans" cxnId="{7E8B8CD4-CF9A-495B-88AF-1BF94264AA4E}">
      <dgm:prSet/>
      <dgm:spPr/>
      <dgm:t>
        <a:bodyPr/>
        <a:lstStyle/>
        <a:p>
          <a:endParaRPr lang="ru-RU"/>
        </a:p>
      </dgm:t>
    </dgm:pt>
    <dgm:pt modelId="{F25A8C4E-03BE-4642-B7FF-B1BD8150CA79}" type="pres">
      <dgm:prSet presAssocID="{702C99F6-078C-48A8-A6F2-7CAC2378B1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6D8CA9-CC72-4C16-A552-06952CAB5DBE}" type="pres">
      <dgm:prSet presAssocID="{D262D36E-D4B7-4210-93D2-0706A86364D5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8B8CD4-CF9A-495B-88AF-1BF94264AA4E}" srcId="{702C99F6-078C-48A8-A6F2-7CAC2378B104}" destId="{D262D36E-D4B7-4210-93D2-0706A86364D5}" srcOrd="0" destOrd="0" parTransId="{166D4A44-1A99-4966-B620-500682A6E972}" sibTransId="{48A2984B-7847-455C-BA8E-3126C51BD089}"/>
    <dgm:cxn modelId="{9CB31480-143E-40A5-ABE6-6E0606D2CF67}" type="presOf" srcId="{D262D36E-D4B7-4210-93D2-0706A86364D5}" destId="{8C6D8CA9-CC72-4C16-A552-06952CAB5DBE}" srcOrd="0" destOrd="0" presId="urn:microsoft.com/office/officeart/2005/8/layout/process1"/>
    <dgm:cxn modelId="{F6DFF58B-49F6-4645-B17A-96E6F60D5D1E}" type="presOf" srcId="{702C99F6-078C-48A8-A6F2-7CAC2378B104}" destId="{F25A8C4E-03BE-4642-B7FF-B1BD8150CA79}" srcOrd="0" destOrd="0" presId="urn:microsoft.com/office/officeart/2005/8/layout/process1"/>
    <dgm:cxn modelId="{ABB6E911-1F07-478C-8FE3-DFCE799E66AA}" type="presParOf" srcId="{F25A8C4E-03BE-4642-B7FF-B1BD8150CA79}" destId="{8C6D8CA9-CC72-4C16-A552-06952CAB5DBE}" srcOrd="0" destOrd="0" presId="urn:microsoft.com/office/officeart/2005/8/layout/process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278079-EB29-4608-9C7D-2B4A16FC84D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AAE76D-7A87-408F-B0A8-10C1612D782F}">
      <dgm:prSet/>
      <dgm:spPr/>
      <dgm:t>
        <a:bodyPr/>
        <a:lstStyle/>
        <a:p>
          <a:pPr rtl="0"/>
          <a:r>
            <a:rPr lang="ru-RU" b="0" i="0" baseline="0" dirty="0" smtClean="0"/>
            <a:t>Токарные </a:t>
          </a:r>
          <a:endParaRPr lang="ru-RU" dirty="0"/>
        </a:p>
      </dgm:t>
    </dgm:pt>
    <dgm:pt modelId="{F5FBBF66-ED50-46CD-9BE3-75B4908CD06C}" type="parTrans" cxnId="{E566FDF9-E0DD-471B-8F2A-B03E28E7DAAF}">
      <dgm:prSet/>
      <dgm:spPr/>
      <dgm:t>
        <a:bodyPr/>
        <a:lstStyle/>
        <a:p>
          <a:endParaRPr lang="ru-RU"/>
        </a:p>
      </dgm:t>
    </dgm:pt>
    <dgm:pt modelId="{A069A09C-99C2-43A0-A2C5-E8FB0E595C50}" type="sibTrans" cxnId="{E566FDF9-E0DD-471B-8F2A-B03E28E7DAAF}">
      <dgm:prSet/>
      <dgm:spPr/>
      <dgm:t>
        <a:bodyPr/>
        <a:lstStyle/>
        <a:p>
          <a:endParaRPr lang="ru-RU"/>
        </a:p>
      </dgm:t>
    </dgm:pt>
    <dgm:pt modelId="{7783161C-32B8-443A-8E04-E5A53514C315}" type="pres">
      <dgm:prSet presAssocID="{CC278079-EB29-4608-9C7D-2B4A16FC84D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9A4EBF-D6A6-4EC3-AC2E-E07D6763FC77}" type="pres">
      <dgm:prSet presAssocID="{8EAAE76D-7A87-408F-B0A8-10C1612D782F}" presName="composite" presStyleCnt="0"/>
      <dgm:spPr/>
    </dgm:pt>
    <dgm:pt modelId="{285EEDB4-729E-402F-A1B1-80D7856AD9EA}" type="pres">
      <dgm:prSet presAssocID="{8EAAE76D-7A87-408F-B0A8-10C1612D782F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B04198C-CE11-4A63-8B86-7BC51F2D506E}" type="pres">
      <dgm:prSet presAssocID="{8EAAE76D-7A87-408F-B0A8-10C1612D782F}" presName="txShp" presStyleLbl="node1" presStyleIdx="0" presStyleCnt="1" custScaleX="111167" custLinFactNeighborX="3811" custLinFactNeighborY="-23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66FDF9-E0DD-471B-8F2A-B03E28E7DAAF}" srcId="{CC278079-EB29-4608-9C7D-2B4A16FC84D6}" destId="{8EAAE76D-7A87-408F-B0A8-10C1612D782F}" srcOrd="0" destOrd="0" parTransId="{F5FBBF66-ED50-46CD-9BE3-75B4908CD06C}" sibTransId="{A069A09C-99C2-43A0-A2C5-E8FB0E595C50}"/>
    <dgm:cxn modelId="{B4F8BA78-498A-4B7B-B8D8-8E0A90214A0A}" type="presOf" srcId="{8EAAE76D-7A87-408F-B0A8-10C1612D782F}" destId="{5B04198C-CE11-4A63-8B86-7BC51F2D506E}" srcOrd="0" destOrd="0" presId="urn:microsoft.com/office/officeart/2005/8/layout/vList3"/>
    <dgm:cxn modelId="{F64AB39C-0523-485C-B889-76B85C720158}" type="presOf" srcId="{CC278079-EB29-4608-9C7D-2B4A16FC84D6}" destId="{7783161C-32B8-443A-8E04-E5A53514C315}" srcOrd="0" destOrd="0" presId="urn:microsoft.com/office/officeart/2005/8/layout/vList3"/>
    <dgm:cxn modelId="{D4D4D5E8-C182-43B2-B4AE-91525B5A6CDC}" type="presParOf" srcId="{7783161C-32B8-443A-8E04-E5A53514C315}" destId="{5C9A4EBF-D6A6-4EC3-AC2E-E07D6763FC77}" srcOrd="0" destOrd="0" presId="urn:microsoft.com/office/officeart/2005/8/layout/vList3"/>
    <dgm:cxn modelId="{5F012DF6-D54E-42DF-8A24-96A04ADD2458}" type="presParOf" srcId="{5C9A4EBF-D6A6-4EC3-AC2E-E07D6763FC77}" destId="{285EEDB4-729E-402F-A1B1-80D7856AD9EA}" srcOrd="0" destOrd="0" presId="urn:microsoft.com/office/officeart/2005/8/layout/vList3"/>
    <dgm:cxn modelId="{43B758D3-F00A-4FD6-A5A3-7AFBEE8A81DF}" type="presParOf" srcId="{5C9A4EBF-D6A6-4EC3-AC2E-E07D6763FC77}" destId="{5B04198C-CE11-4A63-8B86-7BC51F2D506E}" srcOrd="1" destOrd="0" presId="urn:microsoft.com/office/officeart/2005/8/layout/vList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05C8E7-FF45-4EE0-95D7-E31AC8F140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29F469-72CF-46B1-8F40-69AD5A254331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b="0" i="0" baseline="0" dirty="0" smtClean="0"/>
            <a:t>Фрезерные </a:t>
          </a:r>
          <a:endParaRPr lang="ru-RU" dirty="0"/>
        </a:p>
      </dgm:t>
    </dgm:pt>
    <dgm:pt modelId="{294B423F-C025-450D-B6CA-0B833B871C57}" type="parTrans" cxnId="{E513E623-C1DD-40F5-BAA6-717767C2802E}">
      <dgm:prSet/>
      <dgm:spPr/>
      <dgm:t>
        <a:bodyPr/>
        <a:lstStyle/>
        <a:p>
          <a:endParaRPr lang="ru-RU"/>
        </a:p>
      </dgm:t>
    </dgm:pt>
    <dgm:pt modelId="{12C6C1F3-0508-44BC-BEEB-56FA57470820}" type="sibTrans" cxnId="{E513E623-C1DD-40F5-BAA6-717767C2802E}">
      <dgm:prSet/>
      <dgm:spPr/>
      <dgm:t>
        <a:bodyPr/>
        <a:lstStyle/>
        <a:p>
          <a:endParaRPr lang="ru-RU"/>
        </a:p>
      </dgm:t>
    </dgm:pt>
    <dgm:pt modelId="{345642AD-7393-44FB-8937-6C7F0DB8F263}" type="pres">
      <dgm:prSet presAssocID="{2A05C8E7-FF45-4EE0-95D7-E31AC8F140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6B719D-AA1E-44B0-A02A-2D14517333C3}" type="pres">
      <dgm:prSet presAssocID="{FC29F469-72CF-46B1-8F40-69AD5A254331}" presName="composite" presStyleCnt="0"/>
      <dgm:spPr/>
    </dgm:pt>
    <dgm:pt modelId="{EAAABC18-039D-4534-BA91-EF30D6D12205}" type="pres">
      <dgm:prSet presAssocID="{FC29F469-72CF-46B1-8F40-69AD5A254331}" presName="imgShp" presStyleLbl="fgImgPlace1" presStyleIdx="0" presStyleCnt="1" custLinFactNeighborX="-170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732862F-7C82-4BC4-9707-8AB273460B75}" type="pres">
      <dgm:prSet presAssocID="{FC29F469-72CF-46B1-8F40-69AD5A254331}" presName="txShp" presStyleLbl="node1" presStyleIdx="0" presStyleCnt="1" custScaleX="150376" custLinFactNeighborX="8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13E623-C1DD-40F5-BAA6-717767C2802E}" srcId="{2A05C8E7-FF45-4EE0-95D7-E31AC8F14025}" destId="{FC29F469-72CF-46B1-8F40-69AD5A254331}" srcOrd="0" destOrd="0" parTransId="{294B423F-C025-450D-B6CA-0B833B871C57}" sibTransId="{12C6C1F3-0508-44BC-BEEB-56FA57470820}"/>
    <dgm:cxn modelId="{74735D01-DEE9-4D12-881D-5A87293475A0}" type="presOf" srcId="{FC29F469-72CF-46B1-8F40-69AD5A254331}" destId="{1732862F-7C82-4BC4-9707-8AB273460B75}" srcOrd="0" destOrd="0" presId="urn:microsoft.com/office/officeart/2005/8/layout/vList3"/>
    <dgm:cxn modelId="{2F214365-C103-4414-A0AB-5B121820019E}" type="presOf" srcId="{2A05C8E7-FF45-4EE0-95D7-E31AC8F14025}" destId="{345642AD-7393-44FB-8937-6C7F0DB8F263}" srcOrd="0" destOrd="0" presId="urn:microsoft.com/office/officeart/2005/8/layout/vList3"/>
    <dgm:cxn modelId="{09A6D64D-87CE-48F6-8E86-7050AF08E55A}" type="presParOf" srcId="{345642AD-7393-44FB-8937-6C7F0DB8F263}" destId="{F66B719D-AA1E-44B0-A02A-2D14517333C3}" srcOrd="0" destOrd="0" presId="urn:microsoft.com/office/officeart/2005/8/layout/vList3"/>
    <dgm:cxn modelId="{3ACFF311-37EA-4A73-8843-73DA739857DA}" type="presParOf" srcId="{F66B719D-AA1E-44B0-A02A-2D14517333C3}" destId="{EAAABC18-039D-4534-BA91-EF30D6D12205}" srcOrd="0" destOrd="0" presId="urn:microsoft.com/office/officeart/2005/8/layout/vList3"/>
    <dgm:cxn modelId="{E65FC366-F5A4-4A9D-BD24-B9B5FC1064EE}" type="presParOf" srcId="{F66B719D-AA1E-44B0-A02A-2D14517333C3}" destId="{1732862F-7C82-4BC4-9707-8AB273460B75}" srcOrd="1" destOrd="0" presId="urn:microsoft.com/office/officeart/2005/8/layout/vList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9811B5-AEE4-4170-9F08-2894695FFC4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BCCFA1-9F62-4AF0-8EE9-B4E0676054A7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b="0" i="0" baseline="0" dirty="0" smtClean="0"/>
            <a:t>Сверлильные </a:t>
          </a:r>
          <a:endParaRPr lang="ru-RU" dirty="0"/>
        </a:p>
      </dgm:t>
    </dgm:pt>
    <dgm:pt modelId="{4D8106A8-905F-47E9-A2B8-A0EE8E71CA7B}" type="parTrans" cxnId="{76C3F6C3-7493-4D5B-9251-6E4D4FF19F62}">
      <dgm:prSet/>
      <dgm:spPr/>
      <dgm:t>
        <a:bodyPr/>
        <a:lstStyle/>
        <a:p>
          <a:endParaRPr lang="ru-RU"/>
        </a:p>
      </dgm:t>
    </dgm:pt>
    <dgm:pt modelId="{F66461E9-41B1-431E-84C5-EAA7610D37D4}" type="sibTrans" cxnId="{76C3F6C3-7493-4D5B-9251-6E4D4FF19F62}">
      <dgm:prSet/>
      <dgm:spPr/>
      <dgm:t>
        <a:bodyPr/>
        <a:lstStyle/>
        <a:p>
          <a:endParaRPr lang="ru-RU"/>
        </a:p>
      </dgm:t>
    </dgm:pt>
    <dgm:pt modelId="{3604415C-F798-46B2-BA1A-13A2B0C895D7}" type="pres">
      <dgm:prSet presAssocID="{689811B5-AEE4-4170-9F08-2894695FFC4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BDB868-4A15-4EFB-A605-6A5C6CC8A580}" type="pres">
      <dgm:prSet presAssocID="{DBBCCFA1-9F62-4AF0-8EE9-B4E0676054A7}" presName="composite" presStyleCnt="0"/>
      <dgm:spPr/>
    </dgm:pt>
    <dgm:pt modelId="{DDDF45EF-D816-49ED-A401-AF8BE3BD3CB7}" type="pres">
      <dgm:prSet presAssocID="{DBBCCFA1-9F62-4AF0-8EE9-B4E0676054A7}" presName="imgShp" presStyleLbl="fgImgPlace1" presStyleIdx="0" presStyleCnt="1" custScaleX="12927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7BD0A3-ABB8-4507-8712-677B18358F81}" type="pres">
      <dgm:prSet presAssocID="{DBBCCFA1-9F62-4AF0-8EE9-B4E0676054A7}" presName="txShp" presStyleLbl="node1" presStyleIdx="0" presStyleCnt="1" custScaleX="120961" custScaleY="109654" custLinFactNeighborX="6644" custLinFactNeighborY="199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C3F6C3-7493-4D5B-9251-6E4D4FF19F62}" srcId="{689811B5-AEE4-4170-9F08-2894695FFC4A}" destId="{DBBCCFA1-9F62-4AF0-8EE9-B4E0676054A7}" srcOrd="0" destOrd="0" parTransId="{4D8106A8-905F-47E9-A2B8-A0EE8E71CA7B}" sibTransId="{F66461E9-41B1-431E-84C5-EAA7610D37D4}"/>
    <dgm:cxn modelId="{AD3D36CC-0510-47FD-A4A0-1B8E0B9D1546}" type="presOf" srcId="{689811B5-AEE4-4170-9F08-2894695FFC4A}" destId="{3604415C-F798-46B2-BA1A-13A2B0C895D7}" srcOrd="0" destOrd="0" presId="urn:microsoft.com/office/officeart/2005/8/layout/vList3"/>
    <dgm:cxn modelId="{232490E7-618A-4432-B788-1D161A6B5874}" type="presOf" srcId="{DBBCCFA1-9F62-4AF0-8EE9-B4E0676054A7}" destId="{567BD0A3-ABB8-4507-8712-677B18358F81}" srcOrd="0" destOrd="0" presId="urn:microsoft.com/office/officeart/2005/8/layout/vList3"/>
    <dgm:cxn modelId="{2F008F00-E8A4-4395-8643-FD9E6F4E13BC}" type="presParOf" srcId="{3604415C-F798-46B2-BA1A-13A2B0C895D7}" destId="{44BDB868-4A15-4EFB-A605-6A5C6CC8A580}" srcOrd="0" destOrd="0" presId="urn:microsoft.com/office/officeart/2005/8/layout/vList3"/>
    <dgm:cxn modelId="{1A81F2E6-A292-43E7-806B-BC88890304A9}" type="presParOf" srcId="{44BDB868-4A15-4EFB-A605-6A5C6CC8A580}" destId="{DDDF45EF-D816-49ED-A401-AF8BE3BD3CB7}" srcOrd="0" destOrd="0" presId="urn:microsoft.com/office/officeart/2005/8/layout/vList3"/>
    <dgm:cxn modelId="{F800BC7B-6B23-417E-9CAE-DFE8F0C04D70}" type="presParOf" srcId="{44BDB868-4A15-4EFB-A605-6A5C6CC8A580}" destId="{567BD0A3-ABB8-4507-8712-677B18358F81}" srcOrd="1" destOrd="0" presId="urn:microsoft.com/office/officeart/2005/8/layout/vList3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856B57-FECA-4162-9D93-1261A0D80EE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5B49A8-CD58-4629-9D6F-10E5A9512706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dirty="0" smtClean="0"/>
            <a:t>Токарные </a:t>
          </a:r>
          <a:endParaRPr lang="ru-RU" dirty="0"/>
        </a:p>
      </dgm:t>
    </dgm:pt>
    <dgm:pt modelId="{E41AE7A9-23F5-42D1-AA22-DD1886A16FD9}" type="parTrans" cxnId="{E8AA8F11-3E47-4816-A6C5-8B9B8E7DF962}">
      <dgm:prSet/>
      <dgm:spPr/>
      <dgm:t>
        <a:bodyPr/>
        <a:lstStyle/>
        <a:p>
          <a:endParaRPr lang="ru-RU"/>
        </a:p>
      </dgm:t>
    </dgm:pt>
    <dgm:pt modelId="{20C64FC5-7EE6-4E62-8A6C-3919FDE75560}" type="sibTrans" cxnId="{E8AA8F11-3E47-4816-A6C5-8B9B8E7DF962}">
      <dgm:prSet/>
      <dgm:spPr/>
      <dgm:t>
        <a:bodyPr/>
        <a:lstStyle/>
        <a:p>
          <a:endParaRPr lang="ru-RU"/>
        </a:p>
      </dgm:t>
    </dgm:pt>
    <dgm:pt modelId="{FA8706B3-CF04-4CC4-BBBE-3F1DF657958E}" type="pres">
      <dgm:prSet presAssocID="{5C856B57-FECA-4162-9D93-1261A0D80EE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971333-66D2-45DD-A280-2DCEBB96227D}" type="pres">
      <dgm:prSet presAssocID="{175B49A8-CD58-4629-9D6F-10E5A9512706}" presName="composite" presStyleCnt="0"/>
      <dgm:spPr/>
    </dgm:pt>
    <dgm:pt modelId="{1CBEF1C5-E60F-4847-884D-66CBE490B913}" type="pres">
      <dgm:prSet presAssocID="{175B49A8-CD58-4629-9D6F-10E5A9512706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F63070E-B61B-4805-9B4B-12AD85D03CC9}" type="pres">
      <dgm:prSet presAssocID="{175B49A8-CD58-4629-9D6F-10E5A9512706}" presName="txShp" presStyleLbl="node1" presStyleIdx="0" presStyleCnt="1" custScaleX="115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4E1DF8-B4B9-464E-85AC-C4DA81D24CCB}" type="presOf" srcId="{175B49A8-CD58-4629-9D6F-10E5A9512706}" destId="{6F63070E-B61B-4805-9B4B-12AD85D03CC9}" srcOrd="0" destOrd="0" presId="urn:microsoft.com/office/officeart/2005/8/layout/vList3"/>
    <dgm:cxn modelId="{1291681D-A351-458E-902F-1B923210191D}" type="presOf" srcId="{5C856B57-FECA-4162-9D93-1261A0D80EEF}" destId="{FA8706B3-CF04-4CC4-BBBE-3F1DF657958E}" srcOrd="0" destOrd="0" presId="urn:microsoft.com/office/officeart/2005/8/layout/vList3"/>
    <dgm:cxn modelId="{E8AA8F11-3E47-4816-A6C5-8B9B8E7DF962}" srcId="{5C856B57-FECA-4162-9D93-1261A0D80EEF}" destId="{175B49A8-CD58-4629-9D6F-10E5A9512706}" srcOrd="0" destOrd="0" parTransId="{E41AE7A9-23F5-42D1-AA22-DD1886A16FD9}" sibTransId="{20C64FC5-7EE6-4E62-8A6C-3919FDE75560}"/>
    <dgm:cxn modelId="{C31BC31B-1DBE-4F46-AA03-9E2F2AE57854}" type="presParOf" srcId="{FA8706B3-CF04-4CC4-BBBE-3F1DF657958E}" destId="{F0971333-66D2-45DD-A280-2DCEBB96227D}" srcOrd="0" destOrd="0" presId="urn:microsoft.com/office/officeart/2005/8/layout/vList3"/>
    <dgm:cxn modelId="{F512984E-AB35-4E89-8126-8DBADE128660}" type="presParOf" srcId="{F0971333-66D2-45DD-A280-2DCEBB96227D}" destId="{1CBEF1C5-E60F-4847-884D-66CBE490B913}" srcOrd="0" destOrd="0" presId="urn:microsoft.com/office/officeart/2005/8/layout/vList3"/>
    <dgm:cxn modelId="{131231A8-B6BE-4E55-802E-B47C824FD5C9}" type="presParOf" srcId="{F0971333-66D2-45DD-A280-2DCEBB96227D}" destId="{6F63070E-B61B-4805-9B4B-12AD85D03CC9}" srcOrd="1" destOrd="0" presId="urn:microsoft.com/office/officeart/2005/8/layout/vList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5EBB33-5CC6-4BA8-B251-659772CB2D5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D0BD23-5740-4271-ADD3-AA8902DDB3E0}">
      <dgm:prSet/>
      <dgm:spPr/>
      <dgm:t>
        <a:bodyPr/>
        <a:lstStyle/>
        <a:p>
          <a:pPr rtl="0"/>
          <a:r>
            <a:rPr lang="ru-RU" b="0" i="0" baseline="0" dirty="0" smtClean="0"/>
            <a:t>Фрезерные </a:t>
          </a:r>
          <a:endParaRPr lang="ru-RU" dirty="0"/>
        </a:p>
      </dgm:t>
    </dgm:pt>
    <dgm:pt modelId="{50028A0E-DCAE-41BD-8A74-CF6678C806D5}" type="parTrans" cxnId="{0FEC09FB-802E-4BB4-9D61-EC24AEAE876C}">
      <dgm:prSet/>
      <dgm:spPr/>
      <dgm:t>
        <a:bodyPr/>
        <a:lstStyle/>
        <a:p>
          <a:endParaRPr lang="ru-RU"/>
        </a:p>
      </dgm:t>
    </dgm:pt>
    <dgm:pt modelId="{D83B4C24-48CC-43A8-852F-142BCB035E55}" type="sibTrans" cxnId="{0FEC09FB-802E-4BB4-9D61-EC24AEAE876C}">
      <dgm:prSet/>
      <dgm:spPr/>
      <dgm:t>
        <a:bodyPr/>
        <a:lstStyle/>
        <a:p>
          <a:endParaRPr lang="ru-RU"/>
        </a:p>
      </dgm:t>
    </dgm:pt>
    <dgm:pt modelId="{B0C5B00F-8CBC-49BF-BE37-69D7FA90502D}" type="pres">
      <dgm:prSet presAssocID="{285EBB33-5CC6-4BA8-B251-659772CB2D5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CC9537-EF38-46BE-AEC6-C00377EEBD31}" type="pres">
      <dgm:prSet presAssocID="{1FD0BD23-5740-4271-ADD3-AA8902DDB3E0}" presName="composite" presStyleCnt="0"/>
      <dgm:spPr/>
    </dgm:pt>
    <dgm:pt modelId="{1F427C7C-26B6-4B65-B1F0-06A5D96C8242}" type="pres">
      <dgm:prSet presAssocID="{1FD0BD23-5740-4271-ADD3-AA8902DDB3E0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8F75209-A3E2-4870-A31B-DD4865EF8F32}" type="pres">
      <dgm:prSet presAssocID="{1FD0BD23-5740-4271-ADD3-AA8902DDB3E0}" presName="txShp" presStyleLbl="node1" presStyleIdx="0" presStyleCnt="1" custScaleX="113784" custScaleY="119403" custLinFactNeighborX="1879" custLinFactNeighborY="-14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EC09FB-802E-4BB4-9D61-EC24AEAE876C}" srcId="{285EBB33-5CC6-4BA8-B251-659772CB2D54}" destId="{1FD0BD23-5740-4271-ADD3-AA8902DDB3E0}" srcOrd="0" destOrd="0" parTransId="{50028A0E-DCAE-41BD-8A74-CF6678C806D5}" sibTransId="{D83B4C24-48CC-43A8-852F-142BCB035E55}"/>
    <dgm:cxn modelId="{B48CF42E-43C0-463C-9CF7-6A9C34320062}" type="presOf" srcId="{1FD0BD23-5740-4271-ADD3-AA8902DDB3E0}" destId="{E8F75209-A3E2-4870-A31B-DD4865EF8F32}" srcOrd="0" destOrd="0" presId="urn:microsoft.com/office/officeart/2005/8/layout/vList3"/>
    <dgm:cxn modelId="{EE95E201-1787-4AFA-9E7D-A1FAEBB30945}" type="presOf" srcId="{285EBB33-5CC6-4BA8-B251-659772CB2D54}" destId="{B0C5B00F-8CBC-49BF-BE37-69D7FA90502D}" srcOrd="0" destOrd="0" presId="urn:microsoft.com/office/officeart/2005/8/layout/vList3"/>
    <dgm:cxn modelId="{1F59CD10-292E-443F-BFFD-213E89CB5DC0}" type="presParOf" srcId="{B0C5B00F-8CBC-49BF-BE37-69D7FA90502D}" destId="{C1CC9537-EF38-46BE-AEC6-C00377EEBD31}" srcOrd="0" destOrd="0" presId="urn:microsoft.com/office/officeart/2005/8/layout/vList3"/>
    <dgm:cxn modelId="{57674650-7873-428D-AA7D-2F4F65997C7B}" type="presParOf" srcId="{C1CC9537-EF38-46BE-AEC6-C00377EEBD31}" destId="{1F427C7C-26B6-4B65-B1F0-06A5D96C8242}" srcOrd="0" destOrd="0" presId="urn:microsoft.com/office/officeart/2005/8/layout/vList3"/>
    <dgm:cxn modelId="{D3A50D03-8E55-4BFE-9B47-CEA5D119A835}" type="presParOf" srcId="{C1CC9537-EF38-46BE-AEC6-C00377EEBD31}" destId="{E8F75209-A3E2-4870-A31B-DD4865EF8F32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1.png"/><Relationship Id="rId1" Type="http://schemas.openxmlformats.org/officeDocument/2006/relationships/image" Target="../media/image42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7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83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7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65916" y="0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15E5F-2B6E-41CF-A40A-A6B603351589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62013" y="738188"/>
            <a:ext cx="4924425" cy="3694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4845" y="4678958"/>
            <a:ext cx="5318760" cy="4432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56206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65916" y="9356206"/>
            <a:ext cx="2880995" cy="4925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20FDE-C2C2-4439-A10E-93A8A88833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 smtClean="0"/>
              <a:t>ПрО</a:t>
            </a:r>
            <a:r>
              <a:rPr lang="ru-RU" dirty="0" smtClean="0"/>
              <a:t> имеет развитую структуру задач, в основе которой размещена 32-х разрядная ОС жесткого реального времени (</a:t>
            </a:r>
            <a:r>
              <a:rPr lang="en-US" dirty="0" smtClean="0"/>
              <a:t>RTOS</a:t>
            </a:r>
            <a:r>
              <a:rPr lang="ru-RU" dirty="0" smtClean="0"/>
              <a:t>-</a:t>
            </a:r>
            <a:r>
              <a:rPr lang="en-US" dirty="0" smtClean="0"/>
              <a:t>32 </a:t>
            </a:r>
            <a:r>
              <a:rPr lang="ru-RU" dirty="0" smtClean="0"/>
              <a:t>от «</a:t>
            </a:r>
            <a:r>
              <a:rPr lang="en-US" dirty="0" smtClean="0"/>
              <a:t>On Time</a:t>
            </a:r>
            <a:r>
              <a:rPr lang="ru-RU" dirty="0" smtClean="0"/>
              <a:t>»). Это означает, что в структуре </a:t>
            </a:r>
            <a:r>
              <a:rPr lang="ru-RU" dirty="0" err="1" smtClean="0"/>
              <a:t>ПрО</a:t>
            </a:r>
            <a:r>
              <a:rPr lang="ru-RU" dirty="0" smtClean="0"/>
              <a:t> обеспечена  синхронизация  работы всех его задач в соответствии с их приоритетами в каждом единичном периоде времени (ТИК). На данный момент времени минимальный ТИК равен 1мс. В перспективе существует возможность сделать ТИК равным 200 мкс. Кроме этого </a:t>
            </a:r>
            <a:r>
              <a:rPr lang="en-US" dirty="0" smtClean="0"/>
              <a:t>RTOS-32</a:t>
            </a:r>
            <a:r>
              <a:rPr lang="ru-RU" dirty="0" smtClean="0"/>
              <a:t> имеет драйверы поддержки основных периферийных устройств, используемых в промышленных компьютерах для ввода</a:t>
            </a:r>
            <a:r>
              <a:rPr lang="en-US" dirty="0" smtClean="0"/>
              <a:t>/</a:t>
            </a:r>
            <a:r>
              <a:rPr lang="ru-RU" dirty="0" smtClean="0"/>
              <a:t>вывода данных.</a:t>
            </a:r>
          </a:p>
          <a:p>
            <a:r>
              <a:rPr lang="ru-RU" dirty="0" smtClean="0"/>
              <a:t>Такая структура </a:t>
            </a:r>
            <a:r>
              <a:rPr lang="ru-RU" dirty="0" err="1" smtClean="0"/>
              <a:t>ПрО</a:t>
            </a:r>
            <a:r>
              <a:rPr lang="ru-RU" dirty="0" smtClean="0"/>
              <a:t> позволяет корректно выполнять управление сложным оборудованием, и наращивать количество прикладных задач: графических задач, включая 3</a:t>
            </a:r>
            <a:r>
              <a:rPr lang="en-US" dirty="0" smtClean="0"/>
              <a:t>D-</a:t>
            </a:r>
            <a:r>
              <a:rPr lang="ru-RU" dirty="0" smtClean="0"/>
              <a:t>графику, окна пользователя, и задач мониторинга работы оборудования для определения эффективности его эксплуатации на предприятии.</a:t>
            </a:r>
          </a:p>
          <a:p>
            <a:r>
              <a:rPr lang="ru-RU" dirty="0" err="1" smtClean="0"/>
              <a:t>ПрО</a:t>
            </a:r>
            <a:r>
              <a:rPr lang="ru-RU" dirty="0" smtClean="0"/>
              <a:t> имеет все основные типы интерполяции в декартовой, полярной, цилиндрической, косоугольной или повернутой в пространстве системе координат, включая 2 типа сплайновой интерполяции (много осевой кубический сплайн; много осевой </a:t>
            </a:r>
            <a:r>
              <a:rPr lang="en-US" dirty="0" smtClean="0"/>
              <a:t>N-</a:t>
            </a:r>
            <a:r>
              <a:rPr lang="ru-RU" dirty="0" smtClean="0"/>
              <a:t>мерный </a:t>
            </a:r>
            <a:r>
              <a:rPr lang="en-US" dirty="0" smtClean="0"/>
              <a:t>NURBS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и сглаживание кадров линейной интерполяции на основе модифицированного кубического сплайна. </a:t>
            </a:r>
            <a:r>
              <a:rPr lang="ru-RU" dirty="0" err="1" smtClean="0"/>
              <a:t>ПрО</a:t>
            </a:r>
            <a:r>
              <a:rPr lang="ru-RU" dirty="0" smtClean="0"/>
              <a:t> поддерживает 5-ти осевое преобразование в  3-х различных случаях:</a:t>
            </a:r>
          </a:p>
          <a:p>
            <a:r>
              <a:rPr lang="ru-RU" dirty="0" smtClean="0"/>
              <a:t>- 2 оси вращения на столе;</a:t>
            </a:r>
          </a:p>
          <a:p>
            <a:r>
              <a:rPr lang="ru-RU" dirty="0" smtClean="0"/>
              <a:t>-2 оси вращения на инструменте;</a:t>
            </a:r>
          </a:p>
          <a:p>
            <a:r>
              <a:rPr lang="ru-RU" dirty="0" smtClean="0"/>
              <a:t>- 1 ось вращения на столе и 2-ая ось вращения на инструменте.</a:t>
            </a:r>
          </a:p>
          <a:p>
            <a:r>
              <a:rPr lang="ru-RU" dirty="0" smtClean="0"/>
              <a:t>Управление осями выполняется в контуре, замкнутом по ДОС, с коэффициентом усиления привода и  подключаемым элементом «скоростная компенсация» с фильтром низкочастотных шумов. В завершающей фазе  находится разработка  программы для автоматического  определения коэффициента  усиления и коэффициента скоростной компенсации  каждой оси , а так же определения ее резонансной частоты в </a:t>
            </a:r>
            <a:r>
              <a:rPr lang="ru-RU" dirty="0" err="1" smtClean="0"/>
              <a:t>шарико-винтовой</a:t>
            </a:r>
            <a:r>
              <a:rPr lang="ru-RU" dirty="0" smtClean="0"/>
              <a:t> паре для возможности ее фильтрования.</a:t>
            </a:r>
          </a:p>
          <a:p>
            <a:r>
              <a:rPr lang="ru-RU" dirty="0" smtClean="0"/>
              <a:t>В зависимости от модели УЧПУ датчиками обратной связи могут быть ФИД, в том числе, с координатными кодированными </a:t>
            </a:r>
            <a:r>
              <a:rPr lang="ru-RU" dirty="0" err="1" smtClean="0"/>
              <a:t>реф-метками</a:t>
            </a:r>
            <a:r>
              <a:rPr lang="ru-RU" dirty="0" smtClean="0"/>
              <a:t>, </a:t>
            </a:r>
            <a:r>
              <a:rPr lang="ru-RU" dirty="0" err="1" smtClean="0"/>
              <a:t>резольверы</a:t>
            </a:r>
            <a:r>
              <a:rPr lang="ru-RU" dirty="0" smtClean="0"/>
              <a:t>, </a:t>
            </a:r>
            <a:r>
              <a:rPr lang="ru-RU" dirty="0" err="1" smtClean="0"/>
              <a:t>индуктосины</a:t>
            </a:r>
            <a:r>
              <a:rPr lang="ru-RU" dirty="0" smtClean="0"/>
              <a:t> и  емкостные датчики, передающие в УЧПУ уровень напряжения на АЦП. В разработке находится модуль подключения абсолютных датчиков. Модели УЧПУ с ЦИП позволяют управлять осями с шаговыми двигателями с внешними ДОС и без них. В последнем случае ДОС заменяет его имитатор, расположенный на модуле датчиков.</a:t>
            </a:r>
          </a:p>
          <a:p>
            <a:r>
              <a:rPr lang="ru-RU" dirty="0" smtClean="0"/>
              <a:t>Разработка ПЛС, ее компиляция и отладка может выполняться непосредственно в УЧПУ, а так же в эмуляторе УЧПУ, установленном  на ПК. Для более удобного представления логических выражений на экране УЧПУ в релейно-контактном виде нашим пользователям предлагается </a:t>
            </a:r>
            <a:r>
              <a:rPr lang="en-US" dirty="0" smtClean="0"/>
              <a:t>LADDER</a:t>
            </a:r>
            <a:r>
              <a:rPr lang="ru-RU" dirty="0" smtClean="0"/>
              <a:t>, встроенный в </a:t>
            </a:r>
            <a:r>
              <a:rPr lang="ru-RU" dirty="0" err="1" smtClean="0"/>
              <a:t>ПрО</a:t>
            </a:r>
            <a:r>
              <a:rPr lang="ru-RU" dirty="0" smtClean="0"/>
              <a:t>. </a:t>
            </a:r>
            <a:r>
              <a:rPr lang="en-US" dirty="0" smtClean="0"/>
              <a:t>LADDER</a:t>
            </a:r>
            <a:r>
              <a:rPr lang="ru-RU" dirty="0" smtClean="0"/>
              <a:t> позволяет не только редактировать ПЛС, но и выполнять мониторинг состояния элементов на </a:t>
            </a:r>
            <a:r>
              <a:rPr lang="en-US" dirty="0" smtClean="0"/>
              <a:t>LADDER-</a:t>
            </a:r>
            <a:r>
              <a:rPr lang="ru-RU" dirty="0" smtClean="0"/>
              <a:t>диаграмме. Изначально, ПЛС, как задача, не существует  в </a:t>
            </a:r>
            <a:r>
              <a:rPr lang="ru-RU" dirty="0" err="1" smtClean="0"/>
              <a:t>ПрО</a:t>
            </a:r>
            <a:r>
              <a:rPr lang="ru-RU" dirty="0" smtClean="0"/>
              <a:t>, т.к. является внешней. После компиляции исходных текстов  ПЛС эта задача подключается к </a:t>
            </a:r>
            <a:r>
              <a:rPr lang="ru-RU" dirty="0" err="1" smtClean="0"/>
              <a:t>ПрО</a:t>
            </a:r>
            <a:r>
              <a:rPr lang="ru-RU" dirty="0" smtClean="0"/>
              <a:t> со своим ТИК. Для связи ПЛС с </a:t>
            </a:r>
            <a:r>
              <a:rPr lang="ru-RU" dirty="0" err="1" smtClean="0"/>
              <a:t>ПрО</a:t>
            </a:r>
            <a:r>
              <a:rPr lang="ru-RU" dirty="0" smtClean="0"/>
              <a:t> может быть использовано до 1600 дискретных сигналов.</a:t>
            </a:r>
          </a:p>
          <a:p>
            <a:r>
              <a:rPr lang="ru-RU" dirty="0" smtClean="0"/>
              <a:t>УЧПУ со встроенным АЦП позволяют реализовать адаптивное управление режимами резания в зависимости от нагрузки на шпинделе.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управления машинами лазерной и плазменной резки реализована возможность поддержания рабочего зазора между резаком и материалом , а так же управления мощностью резания в зависимости от изменения контурной  скорости.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94A65-5AC4-4C2B-91FB-1A5E3095B50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EE62D-983D-4A0D-B3C1-58639E48E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0657A-A567-47E5-BE6D-266B23F4F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CD0A1A-921B-4AF3-B053-10767600B896}" type="datetimeFigureOut">
              <a:rPr lang="ru-RU" smtClean="0"/>
              <a:pPr/>
              <a:t>16.10.2015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10EFD3-6CAC-4071-9C10-9569C723D14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diagramColors" Target="../diagrams/colors1.xml"/><Relationship Id="rId11" Type="http://schemas.openxmlformats.org/officeDocument/2006/relationships/oleObject" Target="../embeddings/oleObject14.bin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Colors" Target="../diagrams/colors5.xml"/><Relationship Id="rId18" Type="http://schemas.openxmlformats.org/officeDocument/2006/relationships/diagramData" Target="../diagrams/data7.xml"/><Relationship Id="rId26" Type="http://schemas.openxmlformats.org/officeDocument/2006/relationships/diagramData" Target="../diagrams/data9.xml"/><Relationship Id="rId3" Type="http://schemas.openxmlformats.org/officeDocument/2006/relationships/diagramLayout" Target="../diagrams/layout3.xml"/><Relationship Id="rId21" Type="http://schemas.openxmlformats.org/officeDocument/2006/relationships/diagramColors" Target="../diagrams/colors7.xml"/><Relationship Id="rId34" Type="http://schemas.openxmlformats.org/officeDocument/2006/relationships/diagramData" Target="../diagrams/data11.xml"/><Relationship Id="rId7" Type="http://schemas.openxmlformats.org/officeDocument/2006/relationships/diagramLayout" Target="../diagrams/layout4.xml"/><Relationship Id="rId12" Type="http://schemas.openxmlformats.org/officeDocument/2006/relationships/diagramQuickStyle" Target="../diagrams/quickStyle5.xml"/><Relationship Id="rId17" Type="http://schemas.openxmlformats.org/officeDocument/2006/relationships/diagramColors" Target="../diagrams/colors6.xml"/><Relationship Id="rId25" Type="http://schemas.openxmlformats.org/officeDocument/2006/relationships/diagramColors" Target="../diagrams/colors8.xml"/><Relationship Id="rId33" Type="http://schemas.openxmlformats.org/officeDocument/2006/relationships/diagramColors" Target="../diagrams/colors10.xml"/><Relationship Id="rId2" Type="http://schemas.openxmlformats.org/officeDocument/2006/relationships/diagramData" Target="../diagrams/data3.xml"/><Relationship Id="rId16" Type="http://schemas.openxmlformats.org/officeDocument/2006/relationships/diagramQuickStyle" Target="../diagrams/quickStyle6.xml"/><Relationship Id="rId20" Type="http://schemas.openxmlformats.org/officeDocument/2006/relationships/diagramQuickStyle" Target="../diagrams/quickStyle7.xml"/><Relationship Id="rId29" Type="http://schemas.openxmlformats.org/officeDocument/2006/relationships/diagramColors" Target="../diagrams/colors9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openxmlformats.org/officeDocument/2006/relationships/diagramLayout" Target="../diagrams/layout5.xml"/><Relationship Id="rId24" Type="http://schemas.openxmlformats.org/officeDocument/2006/relationships/diagramQuickStyle" Target="../diagrams/quickStyle8.xml"/><Relationship Id="rId32" Type="http://schemas.openxmlformats.org/officeDocument/2006/relationships/diagramQuickStyle" Target="../diagrams/quickStyle10.xml"/><Relationship Id="rId37" Type="http://schemas.openxmlformats.org/officeDocument/2006/relationships/diagramColors" Target="../diagrams/colors11.xml"/><Relationship Id="rId5" Type="http://schemas.openxmlformats.org/officeDocument/2006/relationships/diagramColors" Target="../diagrams/colors3.xml"/><Relationship Id="rId15" Type="http://schemas.openxmlformats.org/officeDocument/2006/relationships/diagramLayout" Target="../diagrams/layout6.xml"/><Relationship Id="rId23" Type="http://schemas.openxmlformats.org/officeDocument/2006/relationships/diagramLayout" Target="../diagrams/layout8.xml"/><Relationship Id="rId28" Type="http://schemas.openxmlformats.org/officeDocument/2006/relationships/diagramQuickStyle" Target="../diagrams/quickStyle9.xml"/><Relationship Id="rId36" Type="http://schemas.openxmlformats.org/officeDocument/2006/relationships/diagramQuickStyle" Target="../diagrams/quickStyle11.xml"/><Relationship Id="rId10" Type="http://schemas.openxmlformats.org/officeDocument/2006/relationships/diagramData" Target="../diagrams/data5.xml"/><Relationship Id="rId19" Type="http://schemas.openxmlformats.org/officeDocument/2006/relationships/diagramLayout" Target="../diagrams/layout7.xml"/><Relationship Id="rId31" Type="http://schemas.openxmlformats.org/officeDocument/2006/relationships/diagramLayout" Target="../diagrams/layout10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Relationship Id="rId14" Type="http://schemas.openxmlformats.org/officeDocument/2006/relationships/diagramData" Target="../diagrams/data6.xml"/><Relationship Id="rId22" Type="http://schemas.openxmlformats.org/officeDocument/2006/relationships/diagramData" Target="../diagrams/data8.xml"/><Relationship Id="rId27" Type="http://schemas.openxmlformats.org/officeDocument/2006/relationships/diagramLayout" Target="../diagrams/layout9.xml"/><Relationship Id="rId30" Type="http://schemas.openxmlformats.org/officeDocument/2006/relationships/diagramData" Target="../diagrams/data10.xml"/><Relationship Id="rId35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2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22.bin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24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oleObject" Target="../embeddings/oleObject2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2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3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9.jpeg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3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3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1.vml"/><Relationship Id="rId5" Type="http://schemas.openxmlformats.org/officeDocument/2006/relationships/oleObject" Target="../embeddings/oleObject38.bin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85.jpeg"/><Relationship Id="rId4" Type="http://schemas.openxmlformats.org/officeDocument/2006/relationships/oleObject" Target="../embeddings/oleObject3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3.vml"/><Relationship Id="rId5" Type="http://schemas.openxmlformats.org/officeDocument/2006/relationships/oleObject" Target="../embeddings/oleObject41.bin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89.jpeg"/><Relationship Id="rId4" Type="http://schemas.openxmlformats.org/officeDocument/2006/relationships/image" Target="file:///D:\photo\IMGP0219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43.bin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6.vml"/><Relationship Id="rId5" Type="http://schemas.openxmlformats.org/officeDocument/2006/relationships/oleObject" Target="../embeddings/oleObject44.bin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4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9.vml"/><Relationship Id="rId5" Type="http://schemas.openxmlformats.org/officeDocument/2006/relationships/oleObject" Target="../embeddings/oleObject48.bin"/><Relationship Id="rId4" Type="http://schemas.openxmlformats.org/officeDocument/2006/relationships/oleObject" Target="../embeddings/oleObject47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0.vml"/><Relationship Id="rId5" Type="http://schemas.openxmlformats.org/officeDocument/2006/relationships/oleObject" Target="../embeddings/oleObject49.bin"/><Relationship Id="rId4" Type="http://schemas.openxmlformats.org/officeDocument/2006/relationships/image" Target="../media/image9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1.vml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02.jpeg"/><Relationship Id="rId4" Type="http://schemas.openxmlformats.org/officeDocument/2006/relationships/oleObject" Target="../embeddings/oleObject5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52.bin"/><Relationship Id="rId5" Type="http://schemas.openxmlformats.org/officeDocument/2006/relationships/image" Target="file:///D:\photo\IMGP0219.JPG" TargetMode="External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4.vml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1040;&#1085;&#1076;&#1088;&#1077;&#1081;\Desktop\&#1084;&#1086;&#1089;&#1082;&#1074;&#1072;%20&#1084;&#1080;&#1085;&#1077;&#1089;&#1090;&#1077;&#1088;&#1089;&#1090;&#1074;&#1086;\&#1042;&#1077;&#1075;&#1072;3.avi" TargetMode="External"/><Relationship Id="rId7" Type="http://schemas.openxmlformats.org/officeDocument/2006/relationships/image" Target="../media/image108.png"/><Relationship Id="rId2" Type="http://schemas.openxmlformats.org/officeDocument/2006/relationships/video" Target="file:///C:\Users\&#1040;&#1085;&#1076;&#1088;&#1077;&#1081;\Desktop\&#1084;&#1086;&#1089;&#1082;&#1074;&#1072;%20&#1084;&#1080;&#1085;&#1077;&#1089;&#1090;&#1077;&#1088;&#1089;&#1090;&#1074;&#1086;\VID_20140116_124314.3gp" TargetMode="Externa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54.bin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071546"/>
            <a:ext cx="6429420" cy="171451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Комплексная поставка электрооборудования для с танков</a:t>
            </a:r>
            <a:endParaRPr lang="ru-RU" sz="2800" dirty="0"/>
          </a:p>
        </p:txBody>
      </p:sp>
      <p:graphicFrame>
        <p:nvGraphicFramePr>
          <p:cNvPr id="48130" name="Object 10"/>
          <p:cNvGraphicFramePr>
            <a:graphicFrameLocks noChangeAspect="1"/>
          </p:cNvGraphicFramePr>
          <p:nvPr/>
        </p:nvGraphicFramePr>
        <p:xfrm>
          <a:off x="7358063" y="285750"/>
          <a:ext cx="1490662" cy="833438"/>
        </p:xfrm>
        <a:graphic>
          <a:graphicData uri="http://schemas.openxmlformats.org/presentationml/2006/ole">
            <p:oleObj spid="_x0000_s48130" name="Рисунок" r:id="rId3" imgW="914400" imgH="511920" progId="Word.Picture.8">
              <p:embed/>
            </p:oleObj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285720" y="5286388"/>
            <a:ext cx="2068218" cy="68105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000372"/>
            <a:ext cx="3143272" cy="164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000372"/>
            <a:ext cx="2531503" cy="169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786322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3143248"/>
            <a:ext cx="197734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3174" y="1285860"/>
            <a:ext cx="2928958" cy="100013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 fontScale="77500" lnSpcReduction="2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</a:t>
            </a: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(17 осей</a:t>
            </a:r>
            <a:r>
              <a:rPr lang="ru-RU" dirty="0" smtClean="0"/>
              <a:t>)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00" cy="1214422"/>
            <a:chOff x="856245" y="223"/>
            <a:chExt cx="6625895" cy="999884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856245" y="223"/>
              <a:ext cx="6625895" cy="99988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1061171" y="49033"/>
              <a:ext cx="5126863" cy="90226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9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Структура программного обеспечения</a:t>
              </a:r>
              <a:endParaRPr lang="ru-RU" sz="29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Скругленный прямоугольник 4"/>
          <p:cNvSpPr/>
          <p:nvPr/>
        </p:nvSpPr>
        <p:spPr>
          <a:xfrm>
            <a:off x="0" y="1285860"/>
            <a:ext cx="2571736" cy="55721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spcFirstLastPara="0" vert="wordArtVert" wrap="square" lIns="110490" tIns="110490" rIns="110490" bIns="110490" numCol="1" spcCol="1270" anchor="ctr" anchorCtr="0">
            <a:noAutofit/>
          </a:bodyPr>
          <a:lstStyle/>
          <a:p>
            <a:pPr lvl="0" algn="ctr" defTabSz="12890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900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СУПЕРВИЗОР</a:t>
            </a:r>
            <a:endParaRPr lang="ru-RU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5643570" y="1285860"/>
            <a:ext cx="3500430" cy="10001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anchor="ctr">
            <a:normAutofit fontScale="55000" lnSpcReduction="20000"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скоординированных осей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осей позиционных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шпиндель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2643174" y="2428868"/>
            <a:ext cx="2928958" cy="10001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rmAutofit lnSpcReduction="10000"/>
          </a:bodyPr>
          <a:lstStyle/>
          <a:p>
            <a:pPr marL="411480" marR="0" lvl="0" indent="-342900" algn="ctr" defTabSz="914400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</a:t>
            </a:r>
            <a:r>
              <a:rPr lang="ru-RU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411480" marR="0" lvl="0" indent="-342900" algn="ctr" defTabSz="914400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осей)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5643570" y="2428868"/>
            <a:ext cx="3500430" cy="10001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rmAutofit fontScale="55000" lnSpcReduction="20000"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скоординированных осей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осей позиционных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шпиндель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2643174" y="3571876"/>
            <a:ext cx="2928958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anchor="ctr">
            <a:normAutofit lnSpcReduction="10000"/>
          </a:bodyPr>
          <a:lstStyle/>
          <a:p>
            <a:pPr marL="411480" marR="0" lvl="0" indent="-342900" algn="ctr" defTabSz="914400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</a:t>
            </a:r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411480" marR="0" lvl="0" indent="-342900" algn="ctr" defTabSz="914400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осей)</a:t>
            </a: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5643570" y="3571876"/>
            <a:ext cx="3500430" cy="10001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anchor="ctr">
            <a:normAutofit fontScale="55000" lnSpcReduction="20000"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скоординированных осей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осей позиционных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шпиндель</a:t>
            </a: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2643174" y="4714884"/>
            <a:ext cx="2928958" cy="10001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 lnSpcReduction="10000"/>
          </a:bodyPr>
          <a:lstStyle/>
          <a:p>
            <a:pPr marL="411480" marR="0" lvl="0" indent="-342900" algn="ctr" defTabSz="914400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</a:t>
            </a: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411480" marR="0" lvl="0" indent="-342900" algn="ctr" defTabSz="914400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осей)</a:t>
            </a: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5643570" y="4714884"/>
            <a:ext cx="3500430" cy="10001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anchor="ctr">
            <a:normAutofit fontScale="55000" lnSpcReduction="20000"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скоординированных осей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осей позиционных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шпиндель</a:t>
            </a:r>
          </a:p>
        </p:txBody>
      </p:sp>
      <p:sp>
        <p:nvSpPr>
          <p:cNvPr id="19" name="Содержимое 2"/>
          <p:cNvSpPr txBox="1">
            <a:spLocks/>
          </p:cNvSpPr>
          <p:nvPr/>
        </p:nvSpPr>
        <p:spPr>
          <a:xfrm>
            <a:off x="2643174" y="5857868"/>
            <a:ext cx="2928958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anchor="ctr">
            <a:normAutofit lnSpcReduction="10000"/>
          </a:bodyPr>
          <a:lstStyle/>
          <a:p>
            <a:pPr marL="411480" marR="0" lvl="0" indent="-342900" algn="ctr" defTabSz="914400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</a:t>
            </a:r>
            <a:r>
              <a:rPr lang="en-US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411480" marR="0" lvl="0" indent="-342900" algn="ctr" defTabSz="914400" fontAlgn="auto"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осей)</a:t>
            </a: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5643570" y="5857868"/>
            <a:ext cx="350043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anchor="ctr">
            <a:normAutofit fontScale="55000" lnSpcReduction="20000"/>
          </a:bodyPr>
          <a:lstStyle/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скоординированных осей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 осей позиционных</a:t>
            </a:r>
          </a:p>
          <a:p>
            <a:pPr marL="411480" marR="0" lvl="0" indent="-34290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шпиндель</a:t>
            </a:r>
          </a:p>
        </p:txBody>
      </p:sp>
      <p:graphicFrame>
        <p:nvGraphicFramePr>
          <p:cNvPr id="25601" name="Object 14"/>
          <p:cNvGraphicFramePr>
            <a:graphicFrameLocks noChangeAspect="1"/>
          </p:cNvGraphicFramePr>
          <p:nvPr/>
        </p:nvGraphicFramePr>
        <p:xfrm>
          <a:off x="7429520" y="214290"/>
          <a:ext cx="1490662" cy="833437"/>
        </p:xfrm>
        <a:graphic>
          <a:graphicData uri="http://schemas.openxmlformats.org/presentationml/2006/ole">
            <p:oleObj spid="_x0000_s25601" name="Рисунок" r:id="rId4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928670"/>
          <a:ext cx="9144000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Овал 13"/>
          <p:cNvSpPr/>
          <p:nvPr/>
        </p:nvSpPr>
        <p:spPr>
          <a:xfrm>
            <a:off x="2786050" y="2285992"/>
            <a:ext cx="3214710" cy="30718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RTOS32</a:t>
            </a:r>
            <a:endParaRPr lang="ru-RU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Time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85720" y="0"/>
          <a:ext cx="7572396" cy="85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3553" name="Object 14"/>
          <p:cNvGraphicFramePr>
            <a:graphicFrameLocks noChangeAspect="1"/>
          </p:cNvGraphicFramePr>
          <p:nvPr/>
        </p:nvGraphicFramePr>
        <p:xfrm>
          <a:off x="7929586" y="214290"/>
          <a:ext cx="1107346" cy="619123"/>
        </p:xfrm>
        <a:graphic>
          <a:graphicData uri="http://schemas.openxmlformats.org/presentationml/2006/ole">
            <p:oleObj spid="_x0000_s23553" name="Рисунок" r:id="rId11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0" y="2420888"/>
          <a:ext cx="3523928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4786314" y="2214554"/>
          <a:ext cx="392909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5500694" y="3500438"/>
          <a:ext cx="3357586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0" y="4572008"/>
          <a:ext cx="4572032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0" y="5572140"/>
          <a:ext cx="3500462" cy="1285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214282" y="3500438"/>
          <a:ext cx="4286280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5143504" y="4572008"/>
          <a:ext cx="357190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19" name="Схема 18"/>
          <p:cNvGraphicFramePr/>
          <p:nvPr/>
        </p:nvGraphicFramePr>
        <p:xfrm>
          <a:off x="0" y="142852"/>
          <a:ext cx="8715404" cy="199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2051720" y="1124744"/>
          <a:ext cx="5286412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247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u="sng" dirty="0" smtClean="0"/>
              <a:t>Новое программное </a:t>
            </a:r>
            <a:r>
              <a:rPr lang="ru-RU" sz="4400" u="sng" dirty="0" smtClean="0"/>
              <a:t>обеспечение</a:t>
            </a:r>
            <a:r>
              <a:rPr lang="en-US" sz="4400" u="sng" dirty="0" smtClean="0"/>
              <a:t/>
            </a:r>
            <a:br>
              <a:rPr lang="en-US" sz="4400" u="sng" dirty="0" smtClean="0"/>
            </a:br>
            <a:r>
              <a:rPr lang="ru-RU" sz="4400" u="sng" dirty="0" smtClean="0"/>
              <a:t>ОСУ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935480"/>
            <a:ext cx="4400552" cy="4136726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000" dirty="0" smtClean="0"/>
              <a:t>Работа с КБ </a:t>
            </a:r>
            <a:r>
              <a:rPr lang="ru-RU" sz="2000" dirty="0" smtClean="0">
                <a:solidFill>
                  <a:srgbClr val="FF0000"/>
                </a:solidFill>
              </a:rPr>
              <a:t>станкозавода САСТА </a:t>
            </a:r>
            <a:r>
              <a:rPr lang="ru-RU" sz="2000" dirty="0" smtClean="0"/>
              <a:t>позволила создать новое </a:t>
            </a:r>
            <a:r>
              <a:rPr lang="ru-RU" sz="2000" dirty="0" err="1" smtClean="0"/>
              <a:t>ПрО</a:t>
            </a:r>
            <a:r>
              <a:rPr lang="ru-RU" sz="2000" dirty="0" smtClean="0"/>
              <a:t> ОСУ </a:t>
            </a:r>
            <a:r>
              <a:rPr lang="ru-RU" sz="2000" dirty="0" smtClean="0"/>
              <a:t>(Оперативная система управления) для управления токарными станками</a:t>
            </a:r>
          </a:p>
          <a:p>
            <a:r>
              <a:rPr lang="ru-RU" sz="2000" dirty="0" smtClean="0"/>
              <a:t>Отличительным свойством ОСУ является доступность ее освоения операторами станков с минимальным опытом: выпускниками школ, работниками механических цехов, токарями низкой квалификации.</a:t>
            </a: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86124"/>
            <a:ext cx="292895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357298"/>
            <a:ext cx="3556393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u="sng" dirty="0" smtClean="0"/>
              <a:t>Новое программное обеспечение</a:t>
            </a:r>
            <a:r>
              <a:rPr lang="en-US" sz="4000" u="sng" dirty="0" smtClean="0"/>
              <a:t/>
            </a:r>
            <a:br>
              <a:rPr lang="en-US" sz="4000" u="sng" dirty="0" smtClean="0"/>
            </a:br>
            <a:r>
              <a:rPr lang="ru-RU" sz="4000" u="sng" dirty="0" smtClean="0"/>
              <a:t>ОСУ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4214818"/>
            <a:ext cx="4400552" cy="210978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Единственное </a:t>
            </a:r>
            <a:r>
              <a:rPr lang="ru-RU" dirty="0" err="1" smtClean="0"/>
              <a:t>ПрО</a:t>
            </a:r>
            <a:r>
              <a:rPr lang="ru-RU" dirty="0" smtClean="0"/>
              <a:t>, позволяющее работать как в режиме ОСУ, так и в режиме УЧПУ, в зависимости от подготовки пользователя </a:t>
            </a:r>
            <a:endParaRPr lang="ru-RU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2071679"/>
            <a:ext cx="276040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14818"/>
            <a:ext cx="2705117" cy="203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964318"/>
            <a:ext cx="2875482" cy="215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12"/>
            <a:ext cx="7048517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 descr="D:\0_DOC\РАЗНОЕ\prsc0010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12"/>
            <a:ext cx="7072330" cy="5304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3" descr="D:\0_DOC\РАЗНОЕ\prsc0016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12"/>
            <a:ext cx="7048518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D:\0_DOC\РАЗНОЕ\prsc001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12"/>
            <a:ext cx="7072330" cy="5304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D:\0_DOC\РАЗНОЕ\prsc0025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12"/>
            <a:ext cx="7048518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28604"/>
            <a:ext cx="6429420" cy="63184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4800" dirty="0" smtClean="0"/>
              <a:t>Разработка и производство</a:t>
            </a:r>
            <a:r>
              <a:rPr lang="ru-RU" sz="2800" dirty="0" smtClean="0"/>
              <a:t> </a:t>
            </a:r>
            <a:endParaRPr lang="ru-RU" dirty="0" smtClean="0">
              <a:solidFill>
                <a:srgbClr val="FF6600"/>
              </a:solidFill>
            </a:endParaRP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57364"/>
            <a:ext cx="5543560" cy="4667261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lnSpc>
                <a:spcPct val="80000"/>
              </a:lnSpc>
            </a:pPr>
            <a:r>
              <a:rPr lang="ru-RU" sz="1800" dirty="0" smtClean="0">
                <a:solidFill>
                  <a:srgbClr val="FF0000"/>
                </a:solidFill>
              </a:rPr>
              <a:t>УЧПУ серии </a:t>
            </a:r>
            <a:r>
              <a:rPr lang="en-US" sz="1800" dirty="0" smtClean="0">
                <a:solidFill>
                  <a:srgbClr val="FF0000"/>
                </a:solidFill>
              </a:rPr>
              <a:t>NC</a:t>
            </a:r>
            <a:r>
              <a:rPr lang="ru-RU" sz="1800" dirty="0" smtClean="0">
                <a:solidFill>
                  <a:srgbClr val="FF0000"/>
                </a:solidFill>
              </a:rPr>
              <a:t>: (за 15 лет)</a:t>
            </a:r>
          </a:p>
          <a:p>
            <a:pPr lvl="1" eaLnBrk="1" hangingPunct="1">
              <a:lnSpc>
                <a:spcPct val="80000"/>
              </a:lnSpc>
            </a:pPr>
            <a:endParaRPr lang="ru-RU" sz="1800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buNone/>
            </a:pPr>
            <a:r>
              <a:rPr lang="ru-RU" sz="1800" dirty="0" smtClean="0"/>
              <a:t>	Разработано  </a:t>
            </a:r>
            <a:br>
              <a:rPr lang="ru-RU" sz="1800" dirty="0" smtClean="0"/>
            </a:br>
            <a:r>
              <a:rPr lang="ru-RU" sz="1800" dirty="0" smtClean="0"/>
              <a:t>		моделей УЧПУ		1</a:t>
            </a:r>
            <a:r>
              <a:rPr lang="en-US" sz="1800" dirty="0" smtClean="0"/>
              <a:t>2</a:t>
            </a:r>
            <a:endParaRPr lang="ru-RU" sz="1800" dirty="0" smtClean="0"/>
          </a:p>
          <a:p>
            <a:pPr lvl="1">
              <a:lnSpc>
                <a:spcPct val="80000"/>
              </a:lnSpc>
              <a:buNone/>
            </a:pPr>
            <a:r>
              <a:rPr lang="ru-RU" sz="1800" dirty="0" smtClean="0"/>
              <a:t>Специальных функций	УЧПУ		2</a:t>
            </a:r>
            <a:r>
              <a:rPr lang="en-US" sz="1800" dirty="0" smtClean="0"/>
              <a:t>35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Выпущено </a:t>
            </a:r>
            <a:br>
              <a:rPr lang="ru-RU" sz="1800" dirty="0" smtClean="0"/>
            </a:br>
            <a:r>
              <a:rPr lang="ru-RU" sz="1800" dirty="0" smtClean="0"/>
              <a:t>		для ОЦ			</a:t>
            </a:r>
            <a:r>
              <a:rPr lang="en-US" sz="1800" dirty="0" smtClean="0"/>
              <a:t>3</a:t>
            </a:r>
            <a:r>
              <a:rPr lang="ru-RU" sz="1800" dirty="0" smtClean="0"/>
              <a:t>6</a:t>
            </a:r>
            <a:r>
              <a:rPr lang="en-US" sz="1800" dirty="0" smtClean="0"/>
              <a:t>50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		для сложных станков	</a:t>
            </a:r>
            <a:r>
              <a:rPr lang="ru-RU" sz="1800" dirty="0" smtClean="0"/>
              <a:t>48</a:t>
            </a:r>
            <a:r>
              <a:rPr lang="en-US" sz="1800" dirty="0" smtClean="0"/>
              <a:t>80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		для простых станков	</a:t>
            </a:r>
            <a:r>
              <a:rPr lang="en-US" sz="1800" dirty="0" smtClean="0"/>
              <a:t>9</a:t>
            </a:r>
            <a:r>
              <a:rPr lang="ru-RU" sz="1800" dirty="0" smtClean="0"/>
              <a:t>3</a:t>
            </a:r>
            <a:r>
              <a:rPr lang="en-US" sz="1800" dirty="0" smtClean="0"/>
              <a:t>50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		спец оборудование	</a:t>
            </a:r>
            <a:r>
              <a:rPr lang="ru-RU" sz="1800" dirty="0" smtClean="0"/>
              <a:t>318</a:t>
            </a:r>
            <a:endParaRPr lang="ru-RU" sz="1800" dirty="0" smtClean="0"/>
          </a:p>
          <a:p>
            <a:pPr lvl="1">
              <a:lnSpc>
                <a:spcPct val="80000"/>
              </a:lnSpc>
              <a:buNone/>
            </a:pPr>
            <a:endParaRPr lang="ru-RU" sz="1800" dirty="0" smtClean="0"/>
          </a:p>
          <a:p>
            <a:pPr lvl="1">
              <a:lnSpc>
                <a:spcPct val="80000"/>
              </a:lnSpc>
              <a:buNone/>
            </a:pPr>
            <a:r>
              <a:rPr lang="ru-RU" sz="1800" dirty="0" smtClean="0"/>
              <a:t>	ИТОГО УЧПУ 			</a:t>
            </a:r>
            <a:r>
              <a:rPr lang="ru-RU" sz="1800" dirty="0" smtClean="0"/>
              <a:t>18190</a:t>
            </a:r>
            <a:endParaRPr lang="ru-RU" sz="1800" dirty="0" smtClean="0"/>
          </a:p>
          <a:p>
            <a:pPr lvl="1" eaLnBrk="1" hangingPunct="1">
              <a:lnSpc>
                <a:spcPct val="80000"/>
              </a:lnSpc>
            </a:pPr>
            <a:endParaRPr lang="ru-RU" sz="1800" dirty="0" smtClean="0"/>
          </a:p>
          <a:p>
            <a:pPr lvl="1" eaLnBrk="1" hangingPunct="1">
              <a:lnSpc>
                <a:spcPct val="80000"/>
              </a:lnSpc>
            </a:pPr>
            <a:endParaRPr lang="ru-RU" sz="1800" dirty="0" smtClean="0"/>
          </a:p>
          <a:p>
            <a:pPr lvl="1" eaLnBrk="1" hangingPunct="1">
              <a:lnSpc>
                <a:spcPct val="80000"/>
              </a:lnSpc>
            </a:pPr>
            <a:endParaRPr lang="ru-RU" sz="1800" dirty="0" smtClean="0"/>
          </a:p>
          <a:p>
            <a:pPr lvl="1">
              <a:lnSpc>
                <a:spcPct val="80000"/>
              </a:lnSpc>
            </a:pPr>
            <a:r>
              <a:rPr lang="ru-RU" sz="1800" dirty="0" smtClean="0">
                <a:solidFill>
                  <a:srgbClr val="FF0000"/>
                </a:solidFill>
              </a:rPr>
              <a:t>Приводы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подач серии </a:t>
            </a:r>
            <a:r>
              <a:rPr lang="en-US" sz="1800" dirty="0" smtClean="0">
                <a:solidFill>
                  <a:srgbClr val="FF0000"/>
                </a:solidFill>
              </a:rPr>
              <a:t>CSD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-</a:t>
            </a:r>
            <a:r>
              <a:rPr lang="en-US" sz="1800" dirty="0" smtClean="0">
                <a:solidFill>
                  <a:srgbClr val="FF0000"/>
                </a:solidFill>
              </a:rPr>
              <a:t>BSD</a:t>
            </a:r>
            <a:r>
              <a:rPr lang="ru-RU" sz="1800" dirty="0" smtClean="0">
                <a:solidFill>
                  <a:srgbClr val="FF0000"/>
                </a:solidFill>
              </a:rPr>
              <a:t>(за </a:t>
            </a:r>
            <a:r>
              <a:rPr lang="ru-RU" sz="1800" dirty="0" smtClean="0">
                <a:solidFill>
                  <a:srgbClr val="FF0000"/>
                </a:solidFill>
              </a:rPr>
              <a:t>5 лет)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/>
              <a:t>Разработано  </a:t>
            </a:r>
            <a:br>
              <a:rPr lang="ru-RU" sz="1800" dirty="0" smtClean="0"/>
            </a:br>
            <a:r>
              <a:rPr lang="ru-RU" sz="1800" dirty="0" smtClean="0"/>
              <a:t>		моделей 		</a:t>
            </a:r>
            <a:r>
              <a:rPr lang="en-US" sz="1800" dirty="0" smtClean="0"/>
              <a:t>6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Выпущено </a:t>
            </a:r>
            <a:br>
              <a:rPr lang="ru-RU" sz="1800" dirty="0" smtClean="0"/>
            </a:br>
            <a:r>
              <a:rPr lang="ru-RU" sz="1800" dirty="0" smtClean="0"/>
              <a:t>                     ИТОГО			</a:t>
            </a:r>
            <a:r>
              <a:rPr lang="en-US" sz="1800" dirty="0" smtClean="0"/>
              <a:t>455</a:t>
            </a:r>
            <a:r>
              <a:rPr lang="ru-RU" sz="1800" dirty="0" smtClean="0"/>
              <a:t>0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endParaRPr lang="ru-RU" sz="10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200" dirty="0" smtClean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500813" y="1714500"/>
            <a:ext cx="2159000" cy="1584325"/>
            <a:chOff x="131" y="8951"/>
            <a:chExt cx="4140" cy="3294"/>
          </a:xfrm>
        </p:grpSpPr>
        <p:graphicFrame>
          <p:nvGraphicFramePr>
            <p:cNvPr id="1027" name="Object 18"/>
            <p:cNvGraphicFramePr>
              <a:graphicFrameLocks noChangeAspect="1"/>
            </p:cNvGraphicFramePr>
            <p:nvPr/>
          </p:nvGraphicFramePr>
          <p:xfrm>
            <a:off x="131" y="8951"/>
            <a:ext cx="4140" cy="3294"/>
          </p:xfrm>
          <a:graphic>
            <a:graphicData uri="http://schemas.openxmlformats.org/presentationml/2006/ole">
              <p:oleObj spid="_x0000_s1028" name="Photo Editor Photo" r:id="rId3" imgW="6571429" imgH="4982270" progId="">
                <p:embed/>
              </p:oleObj>
            </a:graphicData>
          </a:graphic>
        </p:graphicFrame>
        <p:pic>
          <p:nvPicPr>
            <p:cNvPr id="1034" name="Picture 19" descr="prsc000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2" y="9354"/>
              <a:ext cx="2057" cy="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7358082" y="285728"/>
          <a:ext cx="1490662" cy="833437"/>
        </p:xfrm>
        <a:graphic>
          <a:graphicData uri="http://schemas.openxmlformats.org/presentationml/2006/ole">
            <p:oleObj spid="_x0000_s1027" name="Рисунок" r:id="rId5" imgW="914400" imgH="511920" progId="Word.Picture.8">
              <p:embed/>
            </p:oleObj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5000636"/>
            <a:ext cx="23907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D:\0_DOC\РАЗНОЕ\prsc0036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12"/>
            <a:ext cx="7072330" cy="5304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D:\0_DOC\РАЗНОЕ\prsc0020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71612"/>
            <a:ext cx="7072330" cy="5304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/>
        </p:nvGraphicFramePr>
        <p:xfrm>
          <a:off x="0" y="0"/>
          <a:ext cx="9144000" cy="157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571612"/>
            <a:ext cx="7048517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Новые функции Программного обеспечения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857375"/>
            <a:ext cx="7859713" cy="4429145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Режим обучения (</a:t>
            </a:r>
            <a:r>
              <a:rPr lang="en-US" sz="1200" dirty="0" smtClean="0"/>
              <a:t>Teach In</a:t>
            </a:r>
            <a:r>
              <a:rPr lang="ru-RU" sz="1200" dirty="0" smtClean="0"/>
              <a:t>)</a:t>
            </a:r>
            <a:endParaRPr lang="en-US" sz="1200" dirty="0" smtClean="0"/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Компенсация прогиба оси (ось в ось)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Измерительные циклы (</a:t>
            </a:r>
            <a:r>
              <a:rPr lang="ru-RU" sz="1200" dirty="0" err="1" smtClean="0"/>
              <a:t>Ренишоу</a:t>
            </a:r>
            <a:r>
              <a:rPr lang="ru-RU" sz="1200" dirty="0" smtClean="0"/>
              <a:t>)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Визуальное программирование с использованием постоянных циклов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Создание своих постоянных циклов под технологические процессы и встраивание их в УЧПУ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Графическая отладка технологических программ с прорисовкой контура прохода инструмента и 3-х мерная визуализация детали.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Возможность использование компенсационного штурвала во время отработки технологических программ.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Управление высокоскоростным </a:t>
            </a:r>
            <a:r>
              <a:rPr lang="ru-RU" sz="1200" dirty="0" err="1" smtClean="0"/>
              <a:t>электрошпинделем</a:t>
            </a:r>
            <a:r>
              <a:rPr lang="ru-RU" sz="1200" dirty="0" smtClean="0"/>
              <a:t>.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 5-ти-осевое преобразование для станка с вращающимся инструментом 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 5-ти-осевое преобразование для станка с вращающимся столом</a:t>
            </a:r>
          </a:p>
          <a:p>
            <a:pPr eaLnBrk="1" hangingPunct="1">
              <a:buFont typeface="Arial" charset="0"/>
              <a:buAutoNum type="arabicPeriod"/>
            </a:pPr>
            <a:r>
              <a:rPr lang="en-US" sz="1200" dirty="0" smtClean="0"/>
              <a:t>N</a:t>
            </a:r>
            <a:r>
              <a:rPr lang="ru-RU" sz="1200" dirty="0" smtClean="0"/>
              <a:t>-мерная сплайн интерполяция 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 N-мерный NURBS + компенсация радиуса инструмента, включая </a:t>
            </a:r>
            <a:r>
              <a:rPr lang="ru-RU" sz="1200" dirty="0" err="1" smtClean="0"/>
              <a:t>торовую</a:t>
            </a:r>
            <a:r>
              <a:rPr lang="ru-RU" sz="1200" dirty="0" smtClean="0"/>
              <a:t> фрезу 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N-мерный С-сплайн + компенсация радиуса инструмента, включая </a:t>
            </a:r>
            <a:r>
              <a:rPr lang="ru-RU" sz="1200" dirty="0" err="1" smtClean="0"/>
              <a:t>торовую</a:t>
            </a:r>
            <a:r>
              <a:rPr lang="ru-RU" sz="1200" dirty="0" smtClean="0"/>
              <a:t> фрезу </a:t>
            </a:r>
          </a:p>
          <a:p>
            <a:pPr eaLnBrk="1" hangingPunct="1">
              <a:buFont typeface="Arial" charset="0"/>
              <a:buAutoNum type="arabicPeriod"/>
            </a:pPr>
            <a:r>
              <a:rPr lang="ru-RU" sz="1200" dirty="0" smtClean="0"/>
              <a:t>Оконный пользовательский интерфейс</a:t>
            </a:r>
            <a:endParaRPr lang="ru-RU" dirty="0" smtClean="0"/>
          </a:p>
        </p:txBody>
      </p:sp>
      <p:graphicFrame>
        <p:nvGraphicFramePr>
          <p:cNvPr id="13314" name="Object 14"/>
          <p:cNvGraphicFramePr>
            <a:graphicFrameLocks noChangeAspect="1"/>
          </p:cNvGraphicFramePr>
          <p:nvPr/>
        </p:nvGraphicFramePr>
        <p:xfrm>
          <a:off x="7358063" y="642938"/>
          <a:ext cx="1490662" cy="833437"/>
        </p:xfrm>
        <a:graphic>
          <a:graphicData uri="http://schemas.openxmlformats.org/presentationml/2006/ole">
            <p:oleObj spid="_x0000_s94210" name="Рисунок" r:id="rId3" imgW="914400" imgH="511920" progId="Word.Picture.8">
              <p:embed/>
            </p:oleObj>
          </a:graphicData>
        </a:graphic>
      </p:graphicFrame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5929322" y="3786190"/>
          <a:ext cx="998538" cy="752475"/>
        </p:xfrm>
        <a:graphic>
          <a:graphicData uri="http://schemas.openxmlformats.org/presentationml/2006/ole">
            <p:oleObj spid="_x0000_s94211" name="PHOTO-PAINT" r:id="rId4" imgW="3136508" imgH="2361905" progId="CorelPHOTOPAINT.Image.13">
              <p:embed/>
            </p:oleObj>
          </a:graphicData>
        </a:graphic>
      </p:graphicFrame>
      <p:graphicFrame>
        <p:nvGraphicFramePr>
          <p:cNvPr id="94212" name="Object 4"/>
          <p:cNvGraphicFramePr>
            <a:graphicFrameLocks noChangeAspect="1"/>
          </p:cNvGraphicFramePr>
          <p:nvPr/>
        </p:nvGraphicFramePr>
        <p:xfrm>
          <a:off x="7143768" y="3857628"/>
          <a:ext cx="1001713" cy="757237"/>
        </p:xfrm>
        <a:graphic>
          <a:graphicData uri="http://schemas.openxmlformats.org/presentationml/2006/ole">
            <p:oleObj spid="_x0000_s94212" name="PHOTO-PAINT" r:id="rId5" imgW="3136508" imgH="2374603" progId="CorelPHOTOPAINT.Image.1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mtClean="0"/>
              <a:t>Управление ускорением/замедлением</a:t>
            </a:r>
            <a:r>
              <a:rPr lang="ru-RU" smtClean="0"/>
              <a:t> 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570788" cy="4525963"/>
          </a:xfrm>
        </p:spPr>
        <p:txBody>
          <a:bodyPr/>
          <a:lstStyle/>
          <a:p>
            <a:pPr eaLnBrk="1" hangingPunct="1"/>
            <a:r>
              <a:rPr lang="ru-RU" altLang="zh-CN" sz="1800" smtClean="0"/>
              <a:t>Для улучшения динамических характеристик управления системой УЧПУ-СТАНОК дополнительно к уже существующему линейному закону введены </a:t>
            </a:r>
            <a:r>
              <a:rPr lang="en-US" altLang="zh-CN" sz="1800" smtClean="0"/>
              <a:t>S</a:t>
            </a:r>
            <a:r>
              <a:rPr lang="ru-RU" altLang="zh-CN" sz="1800" smtClean="0"/>
              <a:t>-образный и экспоненциальный законы разгона/торможения.</a:t>
            </a:r>
          </a:p>
          <a:p>
            <a:pPr eaLnBrk="1" hangingPunct="1"/>
            <a:r>
              <a:rPr lang="ru-RU" altLang="zh-CN" sz="1800" smtClean="0"/>
              <a:t>Параметры </a:t>
            </a:r>
            <a:r>
              <a:rPr lang="en-US" altLang="zh-CN" sz="1800" smtClean="0"/>
              <a:t>S</a:t>
            </a:r>
            <a:r>
              <a:rPr lang="ru-RU" altLang="zh-CN" sz="1800" smtClean="0"/>
              <a:t>-образного и экспоненциального законов разгона/торможения определяются на этапе параметризации УЧПУ.</a:t>
            </a:r>
            <a:endParaRPr lang="ru-RU" sz="1800" smtClean="0"/>
          </a:p>
        </p:txBody>
      </p:sp>
      <p:graphicFrame>
        <p:nvGraphicFramePr>
          <p:cNvPr id="14338" name="Object 14"/>
          <p:cNvGraphicFramePr>
            <a:graphicFrameLocks noChangeAspect="1"/>
          </p:cNvGraphicFramePr>
          <p:nvPr/>
        </p:nvGraphicFramePr>
        <p:xfrm>
          <a:off x="7358063" y="642938"/>
          <a:ext cx="1490662" cy="833437"/>
        </p:xfrm>
        <a:graphic>
          <a:graphicData uri="http://schemas.openxmlformats.org/presentationml/2006/ole">
            <p:oleObj spid="_x0000_s95234" name="Рисунок" r:id="rId3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Компенсация трения</a:t>
            </a:r>
            <a:r>
              <a:rPr lang="ru-RU" smtClean="0"/>
              <a:t> 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5971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zh-CN" sz="2000" smtClean="0"/>
              <a:t>При переходе из квадранта в квадрант по круговому контуру оси имеют точки смены направления движения. В этих точках скорость движения оси равна нулю и дальнейшее ее движение потребует преодоления силы трения покоя в механизмах станка (в редукторах, в направляющих осей), что приведет в этот момент к увеличению ошибки.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zh-CN" sz="2000" smtClean="0"/>
              <a:t>Правильно подобранная компенсация силы трения покоя уменьшит эту ошибку и улучшит точность кругового контура. Подбор параметров для компенсации трения выполняется с помощью осциллографирования ошибки кругового контура при выполнении кадра круговой интерполяции. Это осуществляется в режиме осциллографа.</a:t>
            </a:r>
            <a:r>
              <a:rPr lang="ru-RU" altLang="zh-CN" smtClean="0"/>
              <a:t> </a:t>
            </a:r>
            <a:endParaRPr lang="ru-RU" smtClean="0"/>
          </a:p>
        </p:txBody>
      </p:sp>
      <p:graphicFrame>
        <p:nvGraphicFramePr>
          <p:cNvPr id="15362" name="Object 14"/>
          <p:cNvGraphicFramePr>
            <a:graphicFrameLocks noChangeAspect="1"/>
          </p:cNvGraphicFramePr>
          <p:nvPr/>
        </p:nvGraphicFramePr>
        <p:xfrm>
          <a:off x="7358063" y="642938"/>
          <a:ext cx="1490662" cy="833437"/>
        </p:xfrm>
        <a:graphic>
          <a:graphicData uri="http://schemas.openxmlformats.org/presentationml/2006/ole">
            <p:oleObj spid="_x0000_s96258" name="Рисунок" r:id="rId3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86710" cy="42860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Сплайны.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NURBS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sz="half" idx="1"/>
          </p:nvPr>
        </p:nvSpPr>
        <p:spPr>
          <a:xfrm>
            <a:off x="0" y="1928802"/>
            <a:ext cx="5929322" cy="49291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4400" u="sng" dirty="0" smtClean="0">
                <a:solidFill>
                  <a:srgbClr val="FF0000"/>
                </a:solidFill>
              </a:rPr>
              <a:t>Особенности</a:t>
            </a:r>
            <a:r>
              <a:rPr lang="ru-RU" dirty="0" smtClean="0"/>
              <a:t>:</a:t>
            </a:r>
          </a:p>
          <a:p>
            <a:pPr lvl="0"/>
            <a:r>
              <a:rPr lang="ru-RU" dirty="0" smtClean="0"/>
              <a:t>Сокращение объема программы за счет значительного сокращения количества кадров;</a:t>
            </a:r>
          </a:p>
          <a:p>
            <a:pPr lvl="0"/>
            <a:r>
              <a:rPr lang="ru-RU" dirty="0" smtClean="0"/>
              <a:t>Отсутствие множества углов между линейными элементами, создаваемыми при аппроксимации кривой, что улучшает динамику станка, защищая его от части износа;</a:t>
            </a:r>
          </a:p>
          <a:p>
            <a:pPr lvl="0"/>
            <a:r>
              <a:rPr lang="ru-RU" dirty="0" smtClean="0"/>
              <a:t>Отсутствие возможности затормаживания станка при обработке множества линейных элементов с минимальной длиной;</a:t>
            </a:r>
          </a:p>
          <a:p>
            <a:pPr lvl="0"/>
            <a:r>
              <a:rPr lang="ru-RU" dirty="0" smtClean="0"/>
              <a:t>Возможность обработки прямых и острых углов профиля;</a:t>
            </a:r>
          </a:p>
          <a:p>
            <a:pPr lvl="0"/>
            <a:r>
              <a:rPr lang="ru-RU" dirty="0" smtClean="0"/>
              <a:t>Описываемый контур не проходит через описываемые координатами опорные точки.</a:t>
            </a:r>
          </a:p>
          <a:p>
            <a:pPr lvl="0"/>
            <a:r>
              <a:rPr lang="en-US" dirty="0" smtClean="0"/>
              <a:t>n</a:t>
            </a:r>
            <a:r>
              <a:rPr lang="ru-RU" dirty="0" smtClean="0"/>
              <a:t> – порядок сплайна </a:t>
            </a:r>
            <a:r>
              <a:rPr lang="ru-RU" b="1" dirty="0" smtClean="0"/>
              <a:t>(</a:t>
            </a:r>
            <a:r>
              <a:rPr lang="en-US" b="1" dirty="0" smtClean="0"/>
              <a:t>n</a:t>
            </a:r>
            <a:r>
              <a:rPr lang="ru-RU" b="1" dirty="0" smtClean="0"/>
              <a:t>=2÷8).</a:t>
            </a:r>
            <a:r>
              <a:rPr lang="ru-RU" dirty="0" smtClean="0"/>
              <a:t> Определяет порядок кривой как n-1. Таким образом, например, для построения окружности n=3, так как окружность – квадратичная кривая;</a:t>
            </a:r>
          </a:p>
          <a:p>
            <a:pPr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4127" y="2500306"/>
            <a:ext cx="3199873" cy="203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2198" y="4786298"/>
            <a:ext cx="2928958" cy="2071702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0" y="714356"/>
            <a:ext cx="9001156" cy="12144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Применяется для создания фигурных контуров, базируясь на трех основных параметрах – номер узла(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), координаты опорной точки(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и весовой коэффициент(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2529" name="Object 14"/>
          <p:cNvGraphicFramePr>
            <a:graphicFrameLocks noChangeAspect="1"/>
          </p:cNvGraphicFramePr>
          <p:nvPr/>
        </p:nvGraphicFramePr>
        <p:xfrm>
          <a:off x="7858148" y="0"/>
          <a:ext cx="1133454" cy="633720"/>
        </p:xfrm>
        <a:graphic>
          <a:graphicData uri="http://schemas.openxmlformats.org/presentationml/2006/ole">
            <p:oleObj spid="_x0000_s22529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215206" cy="42860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Сплайны. С-сплайн.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sz="half" idx="1"/>
          </p:nvPr>
        </p:nvSpPr>
        <p:spPr>
          <a:xfrm>
            <a:off x="0" y="1643050"/>
            <a:ext cx="5643570" cy="52149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4000" u="sng" dirty="0" smtClean="0">
                <a:solidFill>
                  <a:srgbClr val="FF0000"/>
                </a:solidFill>
              </a:rPr>
              <a:t>Особенности</a:t>
            </a:r>
            <a:r>
              <a:rPr lang="ru-RU" dirty="0" smtClean="0"/>
              <a:t>:</a:t>
            </a:r>
            <a:endParaRPr lang="en-US" dirty="0" smtClean="0"/>
          </a:p>
          <a:p>
            <a:r>
              <a:rPr lang="ru-RU" dirty="0" smtClean="0"/>
              <a:t>Отсутствие множества углов между</a:t>
            </a:r>
            <a:endParaRPr lang="en-US" dirty="0" smtClean="0"/>
          </a:p>
          <a:p>
            <a:pPr lvl="0">
              <a:buNone/>
            </a:pPr>
            <a:r>
              <a:rPr lang="en-US" dirty="0" smtClean="0"/>
              <a:t>     </a:t>
            </a:r>
            <a:r>
              <a:rPr lang="ru-RU" dirty="0" smtClean="0"/>
              <a:t> </a:t>
            </a:r>
            <a:r>
              <a:rPr lang="en-US" dirty="0" smtClean="0"/>
              <a:t>  </a:t>
            </a:r>
            <a:r>
              <a:rPr lang="ru-RU" dirty="0" smtClean="0"/>
              <a:t>линейными элементами, создаваемыми</a:t>
            </a:r>
            <a:endParaRPr lang="en-US" dirty="0" smtClean="0"/>
          </a:p>
          <a:p>
            <a:pPr lvl="0">
              <a:buNone/>
            </a:pPr>
            <a:r>
              <a:rPr lang="en-US" dirty="0" smtClean="0"/>
              <a:t>     </a:t>
            </a:r>
            <a:r>
              <a:rPr lang="ru-RU" dirty="0" smtClean="0"/>
              <a:t> </a:t>
            </a:r>
            <a:r>
              <a:rPr lang="en-US" dirty="0" smtClean="0"/>
              <a:t>  </a:t>
            </a:r>
            <a:r>
              <a:rPr lang="ru-RU" dirty="0" smtClean="0"/>
              <a:t>при аппроксимации кривой, что улучшает</a:t>
            </a:r>
            <a:endParaRPr lang="en-US" dirty="0" smtClean="0"/>
          </a:p>
          <a:p>
            <a:pPr lvl="0">
              <a:buNone/>
            </a:pPr>
            <a:r>
              <a:rPr lang="en-US" dirty="0" smtClean="0"/>
              <a:t>     </a:t>
            </a:r>
            <a:r>
              <a:rPr lang="ru-RU" dirty="0" smtClean="0"/>
              <a:t> </a:t>
            </a:r>
            <a:r>
              <a:rPr lang="en-US" dirty="0" smtClean="0"/>
              <a:t>  </a:t>
            </a:r>
            <a:r>
              <a:rPr lang="ru-RU" dirty="0" smtClean="0"/>
              <a:t>динамику станка, защищая его от части износа;</a:t>
            </a: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r>
              <a:rPr lang="ru-RU" sz="3300" dirty="0" smtClean="0"/>
              <a:t>Отсутствие возможности затормаживания станка</a:t>
            </a:r>
            <a:endParaRPr lang="en-US" sz="3300" dirty="0" smtClean="0"/>
          </a:p>
          <a:p>
            <a:pPr lvl="0">
              <a:buNone/>
            </a:pPr>
            <a:r>
              <a:rPr lang="ru-RU" sz="3300" dirty="0" smtClean="0"/>
              <a:t> </a:t>
            </a:r>
            <a:r>
              <a:rPr lang="en-US" sz="3300" dirty="0" smtClean="0"/>
              <a:t>       </a:t>
            </a:r>
            <a:r>
              <a:rPr lang="ru-RU" sz="3300" dirty="0" smtClean="0"/>
              <a:t>при обработке множества линейных элементов с</a:t>
            </a:r>
            <a:endParaRPr lang="en-US" sz="3300" dirty="0" smtClean="0"/>
          </a:p>
          <a:p>
            <a:pPr lvl="0">
              <a:buNone/>
            </a:pPr>
            <a:r>
              <a:rPr lang="ru-RU" sz="3300" dirty="0" smtClean="0"/>
              <a:t> </a:t>
            </a:r>
            <a:r>
              <a:rPr lang="en-US" sz="3300" dirty="0" smtClean="0"/>
              <a:t>       </a:t>
            </a:r>
            <a:r>
              <a:rPr lang="ru-RU" sz="3300" dirty="0" smtClean="0"/>
              <a:t>минимальной длиной;</a:t>
            </a:r>
            <a:endParaRPr lang="en-US" sz="3300" dirty="0" smtClean="0"/>
          </a:p>
          <a:p>
            <a:pPr lvl="0">
              <a:buNone/>
            </a:pPr>
            <a:endParaRPr lang="ru-RU" dirty="0" smtClean="0"/>
          </a:p>
          <a:p>
            <a:pPr lvl="0"/>
            <a:r>
              <a:rPr lang="ru-RU" dirty="0" smtClean="0"/>
              <a:t>Задаются координаты узлов сплайна</a:t>
            </a:r>
            <a:r>
              <a:rPr lang="en-US" dirty="0" smtClean="0"/>
              <a:t>.</a:t>
            </a:r>
            <a:endParaRPr lang="ru-RU" dirty="0" smtClean="0"/>
          </a:p>
          <a:p>
            <a:pPr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8" y="1714488"/>
            <a:ext cx="3286148" cy="2214578"/>
          </a:xfrm>
          <a:prstGeom prst="rect">
            <a:avLst/>
          </a:prstGeo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0" y="642918"/>
            <a:ext cx="8858280" cy="9286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Сплайновая интерполяция применяется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объединения последовательности отдельных точек в гладкий непрерывный контур.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3400" u="sng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1505" name="Object 14"/>
          <p:cNvGraphicFramePr>
            <a:graphicFrameLocks noChangeAspect="1"/>
          </p:cNvGraphicFramePr>
          <p:nvPr/>
        </p:nvGraphicFramePr>
        <p:xfrm>
          <a:off x="7858125" y="0"/>
          <a:ext cx="1133475" cy="633413"/>
        </p:xfrm>
        <a:graphic>
          <a:graphicData uri="http://schemas.openxmlformats.org/presentationml/2006/ole">
            <p:oleObj spid="_x0000_s21505" name="Рисунок" r:id="rId4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15272" cy="42860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Сплайны. Сглаживание.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sz="half" idx="1"/>
          </p:nvPr>
        </p:nvSpPr>
        <p:spPr>
          <a:xfrm>
            <a:off x="0" y="3143248"/>
            <a:ext cx="9144000" cy="371475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400" dirty="0" smtClean="0"/>
              <a:t>Сглаживание позволяет исключить из описываемого контура углы между линейными элементами, формируя плавный контур по заданным координатам. Основывается на C-сплайне. </a:t>
            </a:r>
          </a:p>
          <a:p>
            <a:r>
              <a:rPr lang="ru-RU" sz="1400" dirty="0" smtClean="0"/>
              <a:t> Параметры:</a:t>
            </a:r>
          </a:p>
          <a:p>
            <a:r>
              <a:rPr lang="ru-RU" sz="1400" dirty="0" smtClean="0"/>
              <a:t>X,Y,Z – оси интерполяции;</a:t>
            </a:r>
          </a:p>
          <a:p>
            <a:r>
              <a:rPr lang="en-US" sz="1400" dirty="0" smtClean="0"/>
              <a:t>S</a:t>
            </a:r>
            <a:r>
              <a:rPr lang="ru-RU" sz="1400" dirty="0" smtClean="0"/>
              <a:t> – параметр, определяющий тип интерполяции – сглаживание;</a:t>
            </a:r>
          </a:p>
          <a:p>
            <a:r>
              <a:rPr lang="en-US" sz="1400" dirty="0" smtClean="0"/>
              <a:t>TLR</a:t>
            </a:r>
            <a:r>
              <a:rPr lang="ru-RU" sz="1400" dirty="0" smtClean="0"/>
              <a:t>(0) – при размещении CAD/CAM-системой точек на кривой  </a:t>
            </a:r>
            <a:r>
              <a:rPr lang="en-US" sz="1400" dirty="0" smtClean="0"/>
              <a:t>TL</a:t>
            </a:r>
            <a:r>
              <a:rPr lang="ru-RU" sz="1400" dirty="0" smtClean="0"/>
              <a:t>R(0)=0; </a:t>
            </a:r>
          </a:p>
          <a:p>
            <a:r>
              <a:rPr lang="ru-RU" sz="1400" dirty="0" smtClean="0"/>
              <a:t>- при размещении CAD/CAM-системой точек на границах  области допустимой точности, равен ширине этой области;</a:t>
            </a:r>
          </a:p>
          <a:p>
            <a:r>
              <a:rPr lang="ru-RU" sz="1400" dirty="0" smtClean="0"/>
              <a:t>TLR(1) – точность выполнения сглаживания. Рекомендуется устанавливать  более или равной половине ширины области допустимой точности. Если дуга выходит за границы данного параметра – сглаживание не производится, перемещение производится линейно;</a:t>
            </a:r>
          </a:p>
          <a:p>
            <a:r>
              <a:rPr lang="ru-RU" sz="1400" dirty="0" smtClean="0"/>
              <a:t>TLR(2) – максимальное число сглаживаемых кадров.</a:t>
            </a:r>
          </a:p>
          <a:p>
            <a:r>
              <a:rPr lang="ru-RU" sz="1400" dirty="0" smtClean="0"/>
              <a:t> Для сглаживания требуется наличие 4 последовательных линейных кадров, иначе обработка производится линейными элементами.</a:t>
            </a:r>
          </a:p>
          <a:p>
            <a:r>
              <a:rPr lang="ru-RU" sz="1400" dirty="0" smtClean="0"/>
              <a:t>Для сглаживания возможно использование 3-х осей.</a:t>
            </a:r>
          </a:p>
          <a:p>
            <a:pPr>
              <a:buNone/>
            </a:pPr>
            <a:endParaRPr lang="ru-RU" sz="1400" dirty="0" smtClean="0"/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9388" y="1357298"/>
            <a:ext cx="2242639" cy="164307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571612"/>
            <a:ext cx="385495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0" y="500042"/>
            <a:ext cx="9144000" cy="7858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Сглаживание позволяет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исключить из описываемого контура углы между линейными элементами, формируя плавный контур по заданным координатам. Основывается на C-сплайне. </a:t>
            </a:r>
          </a:p>
        </p:txBody>
      </p:sp>
      <p:graphicFrame>
        <p:nvGraphicFramePr>
          <p:cNvPr id="20481" name="Object 14"/>
          <p:cNvGraphicFramePr>
            <a:graphicFrameLocks noChangeAspect="1"/>
          </p:cNvGraphicFramePr>
          <p:nvPr/>
        </p:nvGraphicFramePr>
        <p:xfrm>
          <a:off x="7858125" y="0"/>
          <a:ext cx="1133475" cy="633413"/>
        </p:xfrm>
        <a:graphic>
          <a:graphicData uri="http://schemas.openxmlformats.org/presentationml/2006/ole">
            <p:oleObj spid="_x0000_s20481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643834" cy="7857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5-ти осевое преобразование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sz="half" idx="1"/>
          </p:nvPr>
        </p:nvSpPr>
        <p:spPr>
          <a:xfrm>
            <a:off x="0" y="785794"/>
            <a:ext cx="9144000" cy="607220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Для вычисления значения этого дополнительного перемещения может быть </a:t>
            </a:r>
          </a:p>
          <a:p>
            <a:pPr>
              <a:buNone/>
            </a:pPr>
            <a:r>
              <a:rPr lang="ru-RU" sz="2000" dirty="0" smtClean="0"/>
              <a:t>использован постпроцессор </a:t>
            </a:r>
            <a:r>
              <a:rPr lang="en-US" sz="2000" dirty="0" smtClean="0"/>
              <a:t>CAD</a:t>
            </a:r>
            <a:r>
              <a:rPr lang="ru-RU" sz="2000" dirty="0" smtClean="0"/>
              <a:t>/</a:t>
            </a:r>
            <a:r>
              <a:rPr lang="en-US" sz="2000" dirty="0" smtClean="0"/>
              <a:t>CAM</a:t>
            </a:r>
            <a:r>
              <a:rPr lang="ru-RU" sz="2000" dirty="0" smtClean="0"/>
              <a:t> или функция «5-ти осевое </a:t>
            </a:r>
          </a:p>
          <a:p>
            <a:pPr>
              <a:buNone/>
            </a:pPr>
            <a:r>
              <a:rPr lang="ru-RU" sz="2000" dirty="0" smtClean="0"/>
              <a:t>преобразование» (</a:t>
            </a:r>
            <a:r>
              <a:rPr lang="en-US" sz="2000" b="1" dirty="0" smtClean="0"/>
              <a:t>CVU</a:t>
            </a:r>
            <a:r>
              <a:rPr lang="ru-RU" sz="2000" b="1" dirty="0" smtClean="0"/>
              <a:t>=1</a:t>
            </a:r>
            <a:r>
              <a:rPr lang="ru-RU" sz="2000" dirty="0" smtClean="0"/>
              <a:t>), встроенная в </a:t>
            </a:r>
            <a:r>
              <a:rPr lang="ru-RU" sz="2000" dirty="0" err="1" smtClean="0"/>
              <a:t>ПрО</a:t>
            </a:r>
            <a:r>
              <a:rPr lang="ru-RU" sz="2000" dirty="0" smtClean="0"/>
              <a:t> УЧПУ. 5-ти осевое преобразование </a:t>
            </a:r>
          </a:p>
          <a:p>
            <a:pPr>
              <a:buNone/>
            </a:pPr>
            <a:r>
              <a:rPr lang="ru-RU" sz="2000" dirty="0" smtClean="0"/>
              <a:t>позволяет вычислить и осуществить вышеназванное дополнительное </a:t>
            </a:r>
          </a:p>
          <a:p>
            <a:pPr>
              <a:buNone/>
            </a:pPr>
            <a:r>
              <a:rPr lang="ru-RU" sz="2000" dirty="0" smtClean="0"/>
              <a:t>перемещение центра инструмента в каждый тик интерполяции. Следовательно, </a:t>
            </a:r>
          </a:p>
          <a:p>
            <a:pPr>
              <a:buNone/>
            </a:pPr>
            <a:r>
              <a:rPr lang="ru-RU" sz="2000" dirty="0" smtClean="0"/>
              <a:t>положение торца инструмента корректируется в режиме реального времени. В </a:t>
            </a:r>
          </a:p>
          <a:p>
            <a:pPr>
              <a:buNone/>
            </a:pPr>
            <a:r>
              <a:rPr lang="ru-RU" sz="2000" dirty="0" smtClean="0"/>
              <a:t>случае использования постпроцессора эти расчеты и коррекции выполняются </a:t>
            </a:r>
          </a:p>
          <a:p>
            <a:pPr>
              <a:buNone/>
            </a:pPr>
            <a:r>
              <a:rPr lang="ru-RU" sz="2000" dirty="0" smtClean="0"/>
              <a:t>только один раз на кадр, поэтому встроенная функция 5-осевого </a:t>
            </a:r>
          </a:p>
          <a:p>
            <a:pPr>
              <a:buNone/>
            </a:pPr>
            <a:r>
              <a:rPr lang="ru-RU" sz="2000" dirty="0" smtClean="0"/>
              <a:t>преобразования обеспечивает более высокую точность</a:t>
            </a:r>
          </a:p>
          <a:p>
            <a:pPr>
              <a:buNone/>
            </a:pPr>
            <a:r>
              <a:rPr lang="ru-RU" sz="2000" dirty="0" smtClean="0"/>
              <a:t> обработки.</a:t>
            </a:r>
            <a:endParaRPr lang="ru-RU" sz="2000" i="1" dirty="0" smtClean="0"/>
          </a:p>
          <a:p>
            <a:r>
              <a:rPr lang="ru-RU" sz="2000" dirty="0" smtClean="0"/>
              <a:t>5-ти осевое преобразование позволяет  корректировать в</a:t>
            </a:r>
          </a:p>
          <a:p>
            <a:pPr>
              <a:buNone/>
            </a:pPr>
            <a:r>
              <a:rPr lang="ru-RU" sz="2000" dirty="0" smtClean="0"/>
              <a:t> файле корректоров длину инструмента во время отработки</a:t>
            </a:r>
          </a:p>
          <a:p>
            <a:pPr>
              <a:buNone/>
            </a:pPr>
            <a:r>
              <a:rPr lang="ru-RU" sz="2000" dirty="0" smtClean="0"/>
              <a:t> программы. Разработка программы в среде </a:t>
            </a:r>
            <a:r>
              <a:rPr lang="en-US" sz="2000" dirty="0" smtClean="0"/>
              <a:t>CAD</a:t>
            </a:r>
            <a:r>
              <a:rPr lang="ru-RU" sz="2000" dirty="0" smtClean="0"/>
              <a:t>/</a:t>
            </a:r>
            <a:r>
              <a:rPr lang="en-US" sz="2000" dirty="0" smtClean="0"/>
              <a:t>CAM</a:t>
            </a:r>
            <a:r>
              <a:rPr lang="ru-RU" sz="2000" dirty="0" smtClean="0"/>
              <a:t>  без</a:t>
            </a:r>
          </a:p>
          <a:p>
            <a:pPr>
              <a:buNone/>
            </a:pPr>
            <a:r>
              <a:rPr lang="ru-RU" sz="2000" dirty="0" smtClean="0"/>
              <a:t> использования  в УЧПУ 5-ти осевого преобразования требует повторного </a:t>
            </a:r>
          </a:p>
          <a:p>
            <a:pPr>
              <a:buNone/>
            </a:pPr>
            <a:r>
              <a:rPr lang="ru-RU" sz="2000" dirty="0" smtClean="0"/>
              <a:t>своего выполнения после каждого изменения длины </a:t>
            </a:r>
          </a:p>
          <a:p>
            <a:pPr>
              <a:buNone/>
            </a:pPr>
            <a:r>
              <a:rPr lang="ru-RU" sz="2000" dirty="0" smtClean="0"/>
              <a:t>инструмента. Таким образом использование встроенной функции 5-ти </a:t>
            </a:r>
          </a:p>
          <a:p>
            <a:pPr>
              <a:buNone/>
            </a:pPr>
            <a:r>
              <a:rPr lang="ru-RU" sz="2000" dirty="0" smtClean="0"/>
              <a:t>осевого преобразования имеет преимущество перед постпроцессором. </a:t>
            </a:r>
          </a:p>
          <a:p>
            <a:pPr>
              <a:buNone/>
            </a:pPr>
            <a:r>
              <a:rPr lang="ru-RU" sz="2000" dirty="0" smtClean="0"/>
              <a:t>Деактивация 5-ти осевого преобразования осуществляется командой CVU=0. </a:t>
            </a:r>
          </a:p>
          <a:p>
            <a:pPr>
              <a:buNone/>
            </a:pPr>
            <a:endParaRPr lang="ru-RU" sz="2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286124"/>
            <a:ext cx="1928826" cy="159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9458" name="Object 14"/>
          <p:cNvGraphicFramePr>
            <a:graphicFrameLocks noChangeAspect="1"/>
          </p:cNvGraphicFramePr>
          <p:nvPr/>
        </p:nvGraphicFramePr>
        <p:xfrm>
          <a:off x="7858148" y="142852"/>
          <a:ext cx="1133475" cy="633413"/>
        </p:xfrm>
        <a:graphic>
          <a:graphicData uri="http://schemas.openxmlformats.org/presentationml/2006/ole">
            <p:oleObj spid="_x0000_s19458" name="Рисунок" r:id="rId4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6858048" cy="1357322"/>
          </a:xfrm>
        </p:spPr>
        <p:txBody>
          <a:bodyPr>
            <a:normAutofit fontScale="90000"/>
          </a:bodyPr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4400" dirty="0" smtClean="0"/>
              <a:t>Консультации, обучение и пуско-наладочные работы</a:t>
            </a:r>
            <a:endParaRPr lang="ru-RU" sz="44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28802"/>
            <a:ext cx="5900738" cy="414338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dirty="0" smtClean="0"/>
              <a:t>     Обучено: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ru-RU" sz="1800" dirty="0" smtClean="0"/>
              <a:t>Технологов-программистов 		8</a:t>
            </a:r>
            <a:r>
              <a:rPr lang="en-US" sz="1800" dirty="0" smtClean="0"/>
              <a:t>10</a:t>
            </a:r>
            <a:endParaRPr lang="ru-RU" sz="1800" dirty="0" smtClean="0"/>
          </a:p>
          <a:p>
            <a:pPr lvl="1" eaLnBrk="1" hangingPunct="1">
              <a:lnSpc>
                <a:spcPct val="80000"/>
              </a:lnSpc>
              <a:buNone/>
            </a:pPr>
            <a:r>
              <a:rPr lang="ru-RU" sz="1800" dirty="0" smtClean="0"/>
              <a:t>Операторов станков с УЧПУ		1</a:t>
            </a:r>
            <a:r>
              <a:rPr lang="en-US" sz="1800" dirty="0" smtClean="0"/>
              <a:t>6</a:t>
            </a:r>
            <a:r>
              <a:rPr lang="ru-RU" sz="1800" dirty="0" smtClean="0"/>
              <a:t>00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ru-RU" sz="1800" dirty="0" smtClean="0"/>
              <a:t>Наладчиков-электронщиков 		2</a:t>
            </a:r>
            <a:r>
              <a:rPr lang="en-US" sz="1800" dirty="0" smtClean="0"/>
              <a:t>1</a:t>
            </a:r>
            <a:r>
              <a:rPr lang="ru-RU" sz="1800" dirty="0" smtClean="0"/>
              <a:t>00</a:t>
            </a:r>
          </a:p>
          <a:p>
            <a:pPr lvl="1" eaLnBrk="1" hangingPunct="1">
              <a:lnSpc>
                <a:spcPct val="80000"/>
              </a:lnSpc>
            </a:pPr>
            <a:endParaRPr lang="ru-RU" sz="1800" dirty="0" smtClean="0"/>
          </a:p>
          <a:p>
            <a:pPr lvl="1" eaLnBrk="1" hangingPunct="1">
              <a:lnSpc>
                <a:spcPct val="80000"/>
              </a:lnSpc>
            </a:pPr>
            <a:endParaRPr lang="ru-RU" sz="1800" dirty="0" smtClean="0"/>
          </a:p>
          <a:p>
            <a:pPr lvl="1">
              <a:lnSpc>
                <a:spcPct val="80000"/>
              </a:lnSpc>
              <a:buNone/>
            </a:pPr>
            <a:r>
              <a:rPr lang="ru-RU" dirty="0" smtClean="0"/>
              <a:t>Региональные представители</a:t>
            </a:r>
          </a:p>
          <a:p>
            <a:pPr lvl="1">
              <a:lnSpc>
                <a:spcPct val="80000"/>
              </a:lnSpc>
              <a:buNone/>
            </a:pPr>
            <a:r>
              <a:rPr lang="ru-RU" sz="1800" dirty="0" smtClean="0"/>
              <a:t>Партнёры интеграторы в РФ		</a:t>
            </a:r>
            <a:r>
              <a:rPr lang="en-US" sz="1800" dirty="0" smtClean="0"/>
              <a:t>78</a:t>
            </a:r>
            <a:endParaRPr lang="ru-RU" sz="1800" dirty="0" smtClean="0"/>
          </a:p>
          <a:p>
            <a:pPr lvl="1">
              <a:lnSpc>
                <a:spcPct val="80000"/>
              </a:lnSpc>
              <a:buNone/>
            </a:pPr>
            <a:r>
              <a:rPr lang="ru-RU" sz="1800" dirty="0" smtClean="0"/>
              <a:t>Партнёры интеграторы в СНГ		1</a:t>
            </a:r>
            <a:r>
              <a:rPr lang="en-US" sz="1800" dirty="0" smtClean="0"/>
              <a:t>7</a:t>
            </a:r>
            <a:endParaRPr lang="ru-RU" sz="1800" dirty="0" smtClean="0"/>
          </a:p>
          <a:p>
            <a:pPr lvl="1">
              <a:lnSpc>
                <a:spcPct val="80000"/>
              </a:lnSpc>
              <a:buNone/>
            </a:pPr>
            <a:r>
              <a:rPr lang="ru-RU" sz="1800" dirty="0" smtClean="0"/>
              <a:t>Партнёры интеграторы за рубежом	</a:t>
            </a:r>
            <a:r>
              <a:rPr lang="en-US" sz="1800" dirty="0" smtClean="0"/>
              <a:t>11</a:t>
            </a:r>
            <a:r>
              <a:rPr lang="ru-RU" sz="1800" dirty="0" smtClean="0"/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200" dirty="0" smtClean="0"/>
          </a:p>
        </p:txBody>
      </p: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6500813" y="1714500"/>
            <a:ext cx="2159000" cy="1584325"/>
            <a:chOff x="131" y="8951"/>
            <a:chExt cx="4140" cy="3294"/>
          </a:xfrm>
        </p:grpSpPr>
        <p:graphicFrame>
          <p:nvGraphicFramePr>
            <p:cNvPr id="8" name="Object 18"/>
            <p:cNvGraphicFramePr>
              <a:graphicFrameLocks noChangeAspect="1"/>
            </p:cNvGraphicFramePr>
            <p:nvPr/>
          </p:nvGraphicFramePr>
          <p:xfrm>
            <a:off x="131" y="8951"/>
            <a:ext cx="4140" cy="3294"/>
          </p:xfrm>
          <a:graphic>
            <a:graphicData uri="http://schemas.openxmlformats.org/presentationml/2006/ole">
              <p:oleObj spid="_x0000_s81922" name="Photo Editor Photo" r:id="rId3" imgW="6571429" imgH="4982270" progId="">
                <p:embed/>
              </p:oleObj>
            </a:graphicData>
          </a:graphic>
        </p:graphicFrame>
        <p:pic>
          <p:nvPicPr>
            <p:cNvPr id="9" name="Picture 19" descr="prsc000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2" y="9354"/>
              <a:ext cx="2057" cy="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3429000"/>
            <a:ext cx="2928938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23" name="Object 10"/>
          <p:cNvGraphicFramePr>
            <a:graphicFrameLocks noChangeAspect="1"/>
          </p:cNvGraphicFramePr>
          <p:nvPr/>
        </p:nvGraphicFramePr>
        <p:xfrm>
          <a:off x="7358063" y="285750"/>
          <a:ext cx="1490662" cy="833438"/>
        </p:xfrm>
        <a:graphic>
          <a:graphicData uri="http://schemas.openxmlformats.org/presentationml/2006/ole">
            <p:oleObj spid="_x0000_s81923" name="Рисунок" r:id="rId6" imgW="914400" imgH="511920" progId="Word.Picture.8">
              <p:embed/>
            </p:oleObj>
          </a:graphicData>
        </a:graphic>
      </p:graphicFrame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32" y="4786322"/>
            <a:ext cx="3448058" cy="18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7786710" cy="73344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Раскрой материала.  Поддержание зазора между инструментом и листом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142984"/>
            <a:ext cx="9144000" cy="571501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Переключение между режимами контроля оси по ДОС и по напряжению на АЦП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33625"/>
            <a:ext cx="7929618" cy="438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7105" name="Object 14"/>
          <p:cNvGraphicFramePr>
            <a:graphicFrameLocks noChangeAspect="1"/>
          </p:cNvGraphicFramePr>
          <p:nvPr/>
        </p:nvGraphicFramePr>
        <p:xfrm>
          <a:off x="7858148" y="142852"/>
          <a:ext cx="1133475" cy="633413"/>
        </p:xfrm>
        <a:graphic>
          <a:graphicData uri="http://schemas.openxmlformats.org/presentationml/2006/ole">
            <p:oleObj spid="_x0000_s97282" name="Рисунок" r:id="rId4" imgW="914400" imgH="511920" progId="Word.Picture.8">
              <p:embed/>
            </p:oleObj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7286676" cy="53341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lang="ru-RU" sz="4000" dirty="0" smtClean="0"/>
          </a:p>
          <a:p>
            <a:endParaRPr lang="ru-RU" sz="4000" dirty="0" smtClean="0"/>
          </a:p>
          <a:p>
            <a:r>
              <a:rPr lang="ru-RU" sz="4000" dirty="0" smtClean="0"/>
              <a:t> </a:t>
            </a:r>
            <a:r>
              <a:rPr lang="ru-RU" sz="4000" b="1" i="1" dirty="0" smtClean="0"/>
              <a:t>Новая разработка 2015 г.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80488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Раскрой материала.  Управления мощностью лазера от скорости на контуре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142984"/>
            <a:ext cx="9144000" cy="571501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sz="1600" dirty="0" smtClean="0"/>
              <a:t>Управление мощностью лазера в зависимости от скорости обработки контура  выполняется  формированием уровня напряжения в канале ЦАП или частоты в канале ЦИП на основании значений, введенных в следующие параметры инструкции </a:t>
            </a:r>
            <a:r>
              <a:rPr lang="en-US" sz="1600" b="1" dirty="0" smtClean="0"/>
              <a:t>LAS</a:t>
            </a:r>
            <a:r>
              <a:rPr lang="ru-RU" sz="1600" dirty="0" smtClean="0"/>
              <a:t>: </a:t>
            </a:r>
            <a:r>
              <a:rPr lang="en-US" sz="1600" b="1" dirty="0" smtClean="0"/>
              <a:t>P</a:t>
            </a:r>
            <a:r>
              <a:rPr lang="ru-RU" sz="1600" b="1" dirty="0" smtClean="0"/>
              <a:t>_</a:t>
            </a:r>
            <a:r>
              <a:rPr lang="en-US" sz="1600" b="1" dirty="0" smtClean="0"/>
              <a:t>min</a:t>
            </a:r>
            <a:r>
              <a:rPr lang="ru-RU" sz="1600" b="1" dirty="0" smtClean="0"/>
              <a:t>, </a:t>
            </a:r>
            <a:r>
              <a:rPr lang="en-US" sz="1600" b="1" dirty="0" smtClean="0"/>
              <a:t>V</a:t>
            </a:r>
            <a:r>
              <a:rPr lang="ru-RU" sz="1600" b="1" dirty="0" smtClean="0"/>
              <a:t>_</a:t>
            </a:r>
            <a:r>
              <a:rPr lang="en-US" sz="1600" b="1" dirty="0" err="1" smtClean="0"/>
              <a:t>lim</a:t>
            </a:r>
            <a:r>
              <a:rPr lang="ru-RU" sz="1600" b="1" dirty="0" smtClean="0"/>
              <a:t>_</a:t>
            </a:r>
            <a:r>
              <a:rPr lang="en-US" sz="1600" b="1" dirty="0" smtClean="0"/>
              <a:t>min</a:t>
            </a:r>
            <a:r>
              <a:rPr lang="ru-RU" sz="1600" b="1" dirty="0" smtClean="0"/>
              <a:t>, </a:t>
            </a:r>
            <a:r>
              <a:rPr lang="en-US" sz="1600" b="1" dirty="0" smtClean="0"/>
              <a:t>P</a:t>
            </a:r>
            <a:r>
              <a:rPr lang="ru-RU" sz="1600" b="1" dirty="0" smtClean="0"/>
              <a:t>_</a:t>
            </a:r>
            <a:r>
              <a:rPr lang="en-US" sz="1600" b="1" dirty="0" smtClean="0"/>
              <a:t>max</a:t>
            </a:r>
            <a:r>
              <a:rPr lang="ru-RU" sz="1600" b="1" dirty="0" smtClean="0"/>
              <a:t>, </a:t>
            </a:r>
            <a:r>
              <a:rPr lang="en-US" sz="1600" b="1" dirty="0" smtClean="0"/>
              <a:t>V</a:t>
            </a:r>
            <a:r>
              <a:rPr lang="ru-RU" sz="1600" b="1" dirty="0" smtClean="0"/>
              <a:t>_</a:t>
            </a:r>
            <a:r>
              <a:rPr lang="en-US" sz="1600" b="1" dirty="0" err="1" smtClean="0"/>
              <a:t>lim</a:t>
            </a:r>
            <a:r>
              <a:rPr lang="ru-RU" sz="1600" b="1" dirty="0" smtClean="0"/>
              <a:t>_</a:t>
            </a:r>
            <a:r>
              <a:rPr lang="en-US" sz="1600" b="1" dirty="0" smtClean="0"/>
              <a:t>max</a:t>
            </a:r>
            <a:r>
              <a:rPr lang="ru-RU" sz="1600" dirty="0" smtClean="0"/>
              <a:t>. Зависимость управляющего сигнала (напряжения </a:t>
            </a:r>
            <a:r>
              <a:rPr lang="en-US" sz="1600" dirty="0" smtClean="0"/>
              <a:t>U</a:t>
            </a:r>
            <a:r>
              <a:rPr lang="ru-RU" sz="1600" dirty="0" smtClean="0"/>
              <a:t>), используемого для установки мощности луча, от скорости на контуре (</a:t>
            </a:r>
            <a:r>
              <a:rPr lang="en-US" sz="1600" dirty="0" smtClean="0"/>
              <a:t>V</a:t>
            </a:r>
            <a:r>
              <a:rPr lang="ru-RU" sz="1600" dirty="0" smtClean="0"/>
              <a:t>) представлена на рисунке:</a:t>
            </a:r>
            <a:endParaRPr lang="ru-RU" sz="1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928934"/>
            <a:ext cx="785818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7286676" cy="53341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lang="ru-RU" sz="4000" dirty="0" smtClean="0"/>
          </a:p>
          <a:p>
            <a:endParaRPr lang="ru-RU" sz="4000" dirty="0" smtClean="0"/>
          </a:p>
          <a:p>
            <a:r>
              <a:rPr lang="ru-RU" sz="4000" dirty="0" smtClean="0"/>
              <a:t> </a:t>
            </a:r>
            <a:r>
              <a:rPr lang="ru-RU" sz="4000" b="1" i="1" dirty="0" smtClean="0"/>
              <a:t>Новая разработка 2015 г.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pPr algn="ctr" eaLnBrk="1" hangingPunct="1"/>
            <a:r>
              <a:rPr lang="en-US" sz="2800" b="1" dirty="0" smtClean="0"/>
              <a:t>    </a:t>
            </a:r>
            <a:r>
              <a:rPr lang="ru-RU" sz="2800" b="1" dirty="0" smtClean="0"/>
              <a:t>Цифровой электропривод переменного тока серии </a:t>
            </a:r>
            <a:r>
              <a:rPr lang="en-US" sz="2800" b="1" dirty="0" smtClean="0"/>
              <a:t>B</a:t>
            </a:r>
            <a:r>
              <a:rPr lang="en-US" sz="2800" b="1" dirty="0" smtClean="0"/>
              <a:t>SD</a:t>
            </a:r>
            <a:endParaRPr lang="ru-RU" sz="2800" b="1" dirty="0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29124" y="2786058"/>
            <a:ext cx="4500565" cy="2714644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32-разрядный процессор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Настройка и загрузка параметров с </a:t>
            </a:r>
            <a:r>
              <a:rPr lang="en-US" sz="1200" dirty="0" smtClean="0"/>
              <a:t>PC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Вывод осциллограмм на </a:t>
            </a:r>
            <a:r>
              <a:rPr lang="en-US" sz="1200" dirty="0" smtClean="0"/>
              <a:t>PC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Адаптивное управление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Высокие динамические характеристики 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Встроенный </a:t>
            </a:r>
            <a:r>
              <a:rPr lang="ru-RU" sz="1200" dirty="0" err="1" smtClean="0"/>
              <a:t>фотоимпульсный</a:t>
            </a:r>
            <a:r>
              <a:rPr lang="ru-RU" sz="1200" dirty="0" smtClean="0"/>
              <a:t> датчик 3000имп/об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Цифровой внутренний интерфейс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Управление по скорости и крутящему моменту 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Цифровое (ЦИП) управление приводом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Аналоговое (ЦАП) управление приводом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Высокая помехозащищенность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Отсутствие дрейфа при цифровом управлении</a:t>
            </a: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Питание привода 380В</a:t>
            </a:r>
          </a:p>
        </p:txBody>
      </p:sp>
      <p:graphicFrame>
        <p:nvGraphicFramePr>
          <p:cNvPr id="24578" name="Object 14"/>
          <p:cNvGraphicFramePr>
            <a:graphicFrameLocks noChangeAspect="1"/>
          </p:cNvGraphicFramePr>
          <p:nvPr/>
        </p:nvGraphicFramePr>
        <p:xfrm>
          <a:off x="7358063" y="642938"/>
          <a:ext cx="1490662" cy="833437"/>
        </p:xfrm>
        <a:graphic>
          <a:graphicData uri="http://schemas.openxmlformats.org/presentationml/2006/ole">
            <p:oleObj spid="_x0000_s33794" name="Рисунок" r:id="rId3" imgW="914400" imgH="511920" progId="Word.Picture.8">
              <p:embed/>
            </p:oleObj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714752"/>
            <a:ext cx="4143404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714488"/>
            <a:ext cx="36480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7286676" cy="11763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b="1" dirty="0" smtClean="0"/>
              <a:t>Программа для параметризации и отладки привода серии BSD от PC</a:t>
            </a:r>
            <a:endParaRPr lang="ru-RU" sz="3600" dirty="0"/>
          </a:p>
        </p:txBody>
      </p:sp>
      <p:graphicFrame>
        <p:nvGraphicFramePr>
          <p:cNvPr id="126979" name="Object 14"/>
          <p:cNvGraphicFramePr>
            <a:graphicFrameLocks noChangeAspect="1"/>
          </p:cNvGraphicFramePr>
          <p:nvPr/>
        </p:nvGraphicFramePr>
        <p:xfrm>
          <a:off x="7786688" y="285750"/>
          <a:ext cx="1133475" cy="633413"/>
        </p:xfrm>
        <a:graphic>
          <a:graphicData uri="http://schemas.openxmlformats.org/presentationml/2006/ole">
            <p:oleObj spid="_x0000_s133122" name="Рисунок" r:id="rId3" imgW="914400" imgH="511920" progId="Word.Picture.8">
              <p:embed/>
            </p:oleObj>
          </a:graphicData>
        </a:graphic>
      </p:graphicFrame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1676400"/>
            <a:ext cx="8472518" cy="1609724"/>
          </a:xfrm>
        </p:spPr>
        <p:txBody>
          <a:bodyPr>
            <a:normAutofit fontScale="400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 Быстрый ввод в эксплуатацию электроприводов BSD на объекте </a:t>
            </a:r>
          </a:p>
          <a:p>
            <a:r>
              <a:rPr lang="ru-RU" dirty="0" smtClean="0"/>
              <a:t>.Простая оптимизация параметров регуляторов тока, скорости и положения во временной и частотной области </a:t>
            </a:r>
          </a:p>
          <a:p>
            <a:r>
              <a:rPr lang="ru-RU" dirty="0" smtClean="0"/>
              <a:t>.Настраиваемые корректирующие фильтры, в том числе, </a:t>
            </a:r>
            <a:r>
              <a:rPr lang="ru-RU" dirty="0" err="1" smtClean="0"/>
              <a:t>антирезонансные</a:t>
            </a:r>
            <a:r>
              <a:rPr lang="ru-RU" dirty="0" smtClean="0"/>
              <a:t> </a:t>
            </a:r>
          </a:p>
          <a:p>
            <a:r>
              <a:rPr lang="ru-RU" dirty="0" smtClean="0"/>
              <a:t>.Задание управляющих воздействий на регуляторы, с помощью внутреннего функционального генератора </a:t>
            </a:r>
          </a:p>
          <a:p>
            <a:r>
              <a:rPr lang="ru-RU" dirty="0" smtClean="0"/>
              <a:t>.</a:t>
            </a:r>
            <a:r>
              <a:rPr lang="ru-RU" dirty="0" err="1" smtClean="0"/>
              <a:t>Осциллографирование</a:t>
            </a:r>
            <a:r>
              <a:rPr lang="ru-RU" dirty="0" smtClean="0"/>
              <a:t> данных с разрешением 2048 выборок </a:t>
            </a:r>
          </a:p>
          <a:p>
            <a:r>
              <a:rPr lang="ru-RU" dirty="0" smtClean="0"/>
              <a:t>.Построение АЧХ и ФЧХ, при помощи быстрого преобразования Фурье </a:t>
            </a:r>
          </a:p>
          <a:p>
            <a:r>
              <a:rPr lang="ru-RU" dirty="0" smtClean="0"/>
              <a:t>.Протоколирование результатов настройки и осциллограмм</a:t>
            </a:r>
            <a:endParaRPr lang="ru-RU" dirty="0"/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5357818" y="3357562"/>
            <a:ext cx="3257544" cy="1609724"/>
          </a:xfrm>
          <a:prstGeom prst="rect">
            <a:avLst/>
          </a:prstGeom>
        </p:spPr>
        <p:txBody>
          <a:bodyPr vert="horz" tIns="0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143248"/>
            <a:ext cx="4643470" cy="345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071810"/>
            <a:ext cx="3719509" cy="138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714884"/>
            <a:ext cx="3857653" cy="13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548679"/>
            <a:ext cx="8136904" cy="830997"/>
          </a:xfrm>
          <a:prstGeom prst="round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55576" y="548679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Простой ввод в эксплуатацию и настройка электроприводов  </a:t>
            </a:r>
          </a:p>
          <a:p>
            <a:r>
              <a:rPr lang="ru-RU" sz="2000" b="1" dirty="0"/>
              <a:t>с</a:t>
            </a:r>
            <a:r>
              <a:rPr lang="ru-RU" sz="2000" b="1" dirty="0" smtClean="0"/>
              <a:t> помощью компьют</a:t>
            </a:r>
            <a:r>
              <a:rPr lang="ru-RU" sz="2400" b="1" dirty="0" smtClean="0"/>
              <a:t>ера.</a:t>
            </a:r>
            <a:endParaRPr lang="ru-RU" sz="24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 flipV="1">
            <a:off x="1583667" y="1412776"/>
            <a:ext cx="6624737" cy="504056"/>
          </a:xfrm>
          <a:prstGeom prst="roundRect">
            <a:avLst>
              <a:gd name="adj" fmla="val 10905"/>
            </a:avLst>
          </a:prstGeom>
          <a:solidFill>
            <a:srgbClr val="FFE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08549" y="148480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этап : Определение типов преобразователя и электродвигателя.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 flipV="1">
            <a:off x="1583668" y="2069232"/>
            <a:ext cx="5904656" cy="691496"/>
          </a:xfrm>
          <a:prstGeom prst="roundRect">
            <a:avLst>
              <a:gd name="adj" fmla="val 10905"/>
            </a:avLst>
          </a:prstGeom>
          <a:solidFill>
            <a:srgbClr val="FFE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608549" y="2132856"/>
            <a:ext cx="587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 этап : Настройка регулятора тока, скорости и положения с помощью функционального генератора 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 flipV="1">
            <a:off x="539552" y="3266832"/>
            <a:ext cx="2664296" cy="504056"/>
          </a:xfrm>
          <a:prstGeom prst="roundRect">
            <a:avLst>
              <a:gd name="adj" fmla="val 10905"/>
            </a:avLst>
          </a:prstGeom>
          <a:solidFill>
            <a:srgbClr val="FFE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flipV="1">
            <a:off x="6012160" y="3328408"/>
            <a:ext cx="2664296" cy="504056"/>
          </a:xfrm>
          <a:prstGeom prst="roundRect">
            <a:avLst>
              <a:gd name="adj" fmla="val 10905"/>
            </a:avLst>
          </a:prstGeom>
          <a:solidFill>
            <a:srgbClr val="FFE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11560" y="333419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Во временной области</a:t>
            </a:r>
            <a:endParaRPr lang="ru-R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156176" y="339854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частотной области</a:t>
            </a:r>
            <a:endParaRPr lang="ru-RU" dirty="0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5" y="3933056"/>
            <a:ext cx="4212468" cy="268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17" t="4120" r="7291" b="3877"/>
          <a:stretch/>
        </p:blipFill>
        <p:spPr>
          <a:xfrm>
            <a:off x="4442343" y="3933056"/>
            <a:ext cx="4594153" cy="2808312"/>
          </a:xfrm>
          <a:prstGeom prst="rect">
            <a:avLst/>
          </a:prstGeom>
        </p:spPr>
      </p:pic>
      <p:cxnSp>
        <p:nvCxnSpPr>
          <p:cNvPr id="10" name="Прямая со стрелкой 9"/>
          <p:cNvCxnSpPr>
            <a:endCxn id="17" idx="2"/>
          </p:cNvCxnSpPr>
          <p:nvPr/>
        </p:nvCxnSpPr>
        <p:spPr>
          <a:xfrm flipH="1">
            <a:off x="1871700" y="2789619"/>
            <a:ext cx="1163251" cy="4772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18" idx="2"/>
          </p:cNvCxnSpPr>
          <p:nvPr/>
        </p:nvCxnSpPr>
        <p:spPr>
          <a:xfrm>
            <a:off x="6012160" y="2760728"/>
            <a:ext cx="1332148" cy="5676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5453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457200" y="500063"/>
            <a:ext cx="7186613" cy="917575"/>
          </a:xfrm>
        </p:spPr>
        <p:txBody>
          <a:bodyPr/>
          <a:lstStyle/>
          <a:p>
            <a:pPr eaLnBrk="1" hangingPunct="1"/>
            <a:r>
              <a:rPr lang="ru-RU" sz="1600" smtClean="0"/>
              <a:t>Настройка электропривода CSD-DH-NYS на линейной оси </a:t>
            </a:r>
            <a:r>
              <a:rPr lang="en-US" sz="1600" smtClean="0"/>
              <a:t>Z</a:t>
            </a:r>
            <a:r>
              <a:rPr lang="ru-RU" sz="1600" smtClean="0"/>
              <a:t> (движение стола по направляющим станины) фрезерного  станка модели 2622.</a:t>
            </a:r>
          </a:p>
        </p:txBody>
      </p:sp>
      <p:pic>
        <p:nvPicPr>
          <p:cNvPr id="23556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39306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3071813"/>
            <a:ext cx="3916363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Текст 2"/>
          <p:cNvSpPr txBox="1">
            <a:spLocks/>
          </p:cNvSpPr>
          <p:nvPr/>
        </p:nvSpPr>
        <p:spPr bwMode="auto">
          <a:xfrm>
            <a:off x="500063" y="2786063"/>
            <a:ext cx="29289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1200">
                <a:ea typeface="Calibri" pitchFamily="34" charset="0"/>
                <a:cs typeface="Times New Roman" pitchFamily="18" charset="0"/>
              </a:rPr>
              <a:t>АЧХ и ФЧХ регулятора скорости при </a:t>
            </a:r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88" y="2857500"/>
            <a:ext cx="10810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Текст 2"/>
          <p:cNvSpPr txBox="1">
            <a:spLocks/>
          </p:cNvSpPr>
          <p:nvPr/>
        </p:nvSpPr>
        <p:spPr bwMode="auto">
          <a:xfrm>
            <a:off x="642938" y="6000750"/>
            <a:ext cx="3857625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1200">
                <a:ea typeface="Calibri" pitchFamily="34" charset="0"/>
                <a:cs typeface="Times New Roman" pitchFamily="18" charset="0"/>
              </a:rPr>
              <a:t>АЧХ и ФЧХ  регулятора тока при </a:t>
            </a:r>
          </a:p>
        </p:txBody>
      </p:sp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88" y="6000750"/>
            <a:ext cx="1090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Текст 2"/>
          <p:cNvSpPr txBox="1">
            <a:spLocks/>
          </p:cNvSpPr>
          <p:nvPr/>
        </p:nvSpPr>
        <p:spPr bwMode="auto">
          <a:xfrm>
            <a:off x="571500" y="6215063"/>
            <a:ext cx="3857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1200">
                <a:ea typeface="Calibri" pitchFamily="34" charset="0"/>
                <a:cs typeface="Times New Roman" pitchFamily="18" charset="0"/>
              </a:rPr>
              <a:t> и 1-го полосно-задерживающего фильтра</a:t>
            </a:r>
          </a:p>
        </p:txBody>
      </p:sp>
      <p:pic>
        <p:nvPicPr>
          <p:cNvPr id="23563" name="Рисунок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0588" y="1428750"/>
            <a:ext cx="387826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Текст 2"/>
          <p:cNvSpPr txBox="1">
            <a:spLocks/>
          </p:cNvSpPr>
          <p:nvPr/>
        </p:nvSpPr>
        <p:spPr bwMode="auto">
          <a:xfrm>
            <a:off x="4714875" y="6000750"/>
            <a:ext cx="3857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1200"/>
              <a:t>АЧХ  регулятора скорости при </a:t>
            </a:r>
          </a:p>
        </p:txBody>
      </p:sp>
      <p:sp>
        <p:nvSpPr>
          <p:cNvPr id="23565" name="Текст 2"/>
          <p:cNvSpPr txBox="1">
            <a:spLocks/>
          </p:cNvSpPr>
          <p:nvPr/>
        </p:nvSpPr>
        <p:spPr bwMode="auto">
          <a:xfrm>
            <a:off x="4714875" y="6215063"/>
            <a:ext cx="3857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1200"/>
              <a:t>и 1-го полосно-задерживающего фильтра</a:t>
            </a:r>
          </a:p>
        </p:txBody>
      </p:sp>
      <p:pic>
        <p:nvPicPr>
          <p:cNvPr id="23566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38" y="6037263"/>
            <a:ext cx="129222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4" name="Object 14"/>
          <p:cNvGraphicFramePr>
            <a:graphicFrameLocks noChangeAspect="1"/>
          </p:cNvGraphicFramePr>
          <p:nvPr/>
        </p:nvGraphicFramePr>
        <p:xfrm>
          <a:off x="7358063" y="642938"/>
          <a:ext cx="1490662" cy="833437"/>
        </p:xfrm>
        <a:graphic>
          <a:graphicData uri="http://schemas.openxmlformats.org/presentationml/2006/ole">
            <p:oleObj spid="_x0000_s92162" name="Рисунок" r:id="rId9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Заголовок 1"/>
          <p:cNvSpPr>
            <a:spLocks noGrp="1"/>
          </p:cNvSpPr>
          <p:nvPr>
            <p:ph type="title"/>
          </p:nvPr>
        </p:nvSpPr>
        <p:spPr>
          <a:xfrm>
            <a:off x="142875" y="642938"/>
            <a:ext cx="7043738" cy="1066800"/>
          </a:xfrm>
        </p:spPr>
        <p:txBody>
          <a:bodyPr/>
          <a:lstStyle/>
          <a:p>
            <a:pPr algn="ctr"/>
            <a:r>
              <a:rPr lang="ru-RU" sz="3200" b="1" dirty="0" smtClean="0"/>
              <a:t>Асинхронный двигатель главного движения  Серии DH</a:t>
            </a:r>
            <a:endParaRPr lang="en-US" sz="3200" b="1" dirty="0" smtClean="0"/>
          </a:p>
        </p:txBody>
      </p:sp>
      <p:sp>
        <p:nvSpPr>
          <p:cNvPr id="27652" name="Содержимое 2"/>
          <p:cNvSpPr>
            <a:spLocks noGrp="1"/>
          </p:cNvSpPr>
          <p:nvPr>
            <p:ph idx="1"/>
          </p:nvPr>
        </p:nvSpPr>
        <p:spPr>
          <a:xfrm>
            <a:off x="500034" y="1785926"/>
            <a:ext cx="4471987" cy="1785941"/>
          </a:xfrm>
        </p:spPr>
        <p:txBody>
          <a:bodyPr/>
          <a:lstStyle/>
          <a:p>
            <a:r>
              <a:rPr lang="ru-RU" sz="1400" dirty="0" smtClean="0"/>
              <a:t>Имеет высокие динамические и скоростные характеристики </a:t>
            </a:r>
          </a:p>
          <a:p>
            <a:r>
              <a:rPr lang="ru-RU" sz="1400" dirty="0" smtClean="0"/>
              <a:t>- Инкрементальный встроенный датчик типа </a:t>
            </a:r>
            <a:r>
              <a:rPr lang="ru-RU" sz="1400" dirty="0" err="1" smtClean="0"/>
              <a:t>энкодер</a:t>
            </a:r>
            <a:r>
              <a:rPr lang="ru-RU" sz="1400" dirty="0" smtClean="0"/>
              <a:t> </a:t>
            </a:r>
          </a:p>
          <a:p>
            <a:r>
              <a:rPr lang="ru-RU" sz="1400" dirty="0" smtClean="0"/>
              <a:t>- Защита IP-55 </a:t>
            </a:r>
          </a:p>
          <a:p>
            <a:r>
              <a:rPr lang="ru-RU" sz="1400" dirty="0" smtClean="0"/>
              <a:t>- Встроенный вентилятор охлаждения </a:t>
            </a:r>
          </a:p>
          <a:p>
            <a:r>
              <a:rPr lang="ru-RU" sz="1400" dirty="0" smtClean="0"/>
              <a:t>- Крепление фланцевое и на лапах (</a:t>
            </a:r>
            <a:r>
              <a:rPr lang="en-US" sz="1400" dirty="0" smtClean="0"/>
              <a:t>B35</a:t>
            </a:r>
            <a:r>
              <a:rPr lang="ru-RU" sz="1400" dirty="0" smtClean="0"/>
              <a:t>)</a:t>
            </a:r>
          </a:p>
        </p:txBody>
      </p:sp>
      <p:graphicFrame>
        <p:nvGraphicFramePr>
          <p:cNvPr id="27650" name="Object 14"/>
          <p:cNvGraphicFramePr>
            <a:graphicFrameLocks noChangeAspect="1"/>
          </p:cNvGraphicFramePr>
          <p:nvPr/>
        </p:nvGraphicFramePr>
        <p:xfrm>
          <a:off x="7358063" y="642938"/>
          <a:ext cx="1490662" cy="833437"/>
        </p:xfrm>
        <a:graphic>
          <a:graphicData uri="http://schemas.openxmlformats.org/presentationml/2006/ole">
            <p:oleObj spid="_x0000_s89090" name="Рисунок" r:id="rId3" imgW="914400" imgH="511920" progId="Word.Picture.8">
              <p:embed/>
            </p:oleObj>
          </a:graphicData>
        </a:graphic>
      </p:graphicFrame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643051"/>
            <a:ext cx="364331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714752"/>
            <a:ext cx="8858312" cy="294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214313" y="785813"/>
            <a:ext cx="7000875" cy="1066800"/>
          </a:xfrm>
        </p:spPr>
        <p:txBody>
          <a:bodyPr/>
          <a:lstStyle/>
          <a:p>
            <a:pPr algn="ctr"/>
            <a:r>
              <a:rPr lang="ru-RU" sz="2800" b="1" smtClean="0"/>
              <a:t>Преобразователи частоты </a:t>
            </a:r>
            <a:r>
              <a:rPr lang="en-US" sz="2800" b="1" smtClean="0"/>
              <a:t>YASKAWA</a:t>
            </a:r>
            <a:r>
              <a:rPr lang="ru-RU" sz="2800" b="1" smtClean="0"/>
              <a:t> Серии А-1000</a:t>
            </a:r>
            <a:endParaRPr lang="ru-RU" sz="2800" smtClean="0"/>
          </a:p>
        </p:txBody>
      </p:sp>
      <p:sp>
        <p:nvSpPr>
          <p:cNvPr id="25604" name="Содержимое 2"/>
          <p:cNvSpPr>
            <a:spLocks noGrp="1"/>
          </p:cNvSpPr>
          <p:nvPr>
            <p:ph idx="1"/>
          </p:nvPr>
        </p:nvSpPr>
        <p:spPr>
          <a:xfrm>
            <a:off x="4357688" y="2249488"/>
            <a:ext cx="4329112" cy="4108450"/>
          </a:xfrm>
        </p:spPr>
        <p:txBody>
          <a:bodyPr/>
          <a:lstStyle/>
          <a:p>
            <a:r>
              <a:rPr lang="ru-RU" sz="1400" smtClean="0"/>
              <a:t>Управление асинхронными и синхронными двигателями.</a:t>
            </a:r>
          </a:p>
          <a:p>
            <a:r>
              <a:rPr lang="ru-RU" sz="1400" smtClean="0"/>
              <a:t>Векторное управление с разомкнутым контуром для синхронных двигателей.</a:t>
            </a:r>
          </a:p>
          <a:p>
            <a:r>
              <a:rPr lang="ru-RU" sz="1400" smtClean="0"/>
              <a:t>Технология бесшумной работы при низкой несущей частоте.</a:t>
            </a:r>
          </a:p>
          <a:p>
            <a:r>
              <a:rPr lang="ru-RU" sz="1400" smtClean="0"/>
              <a:t>Дополнительный источник питания 24В для платы управления </a:t>
            </a:r>
          </a:p>
          <a:p>
            <a:r>
              <a:rPr lang="ru-RU" sz="1400" smtClean="0"/>
              <a:t>Высокий пусковой момент </a:t>
            </a:r>
            <a:br>
              <a:rPr lang="ru-RU" sz="1400" smtClean="0"/>
            </a:br>
            <a:r>
              <a:rPr lang="ru-RU" sz="1400" smtClean="0"/>
              <a:t>вект. с разомкн. конт. 200% при 0,3 гц, диап. скор. 1:200</a:t>
            </a:r>
          </a:p>
          <a:p>
            <a:r>
              <a:rPr lang="ru-RU" sz="1400" smtClean="0"/>
              <a:t>вект. с замкн. конт.: 200% при 0 об/мин, диап. скор. 1:1500</a:t>
            </a:r>
          </a:p>
          <a:p>
            <a:r>
              <a:rPr lang="pl-PL" sz="1400" smtClean="0"/>
              <a:t>Мощности:</a:t>
            </a:r>
            <a:br>
              <a:rPr lang="pl-PL" sz="1400" smtClean="0"/>
            </a:br>
            <a:r>
              <a:rPr lang="pl-PL" sz="1400" smtClean="0"/>
              <a:t>3 ~ 380V …. 480V +10%/-15%, 0.4kW to 630kW</a:t>
            </a:r>
            <a:endParaRPr lang="ru-RU" sz="1400" smtClean="0"/>
          </a:p>
          <a:p>
            <a:endParaRPr lang="ru-RU" smtClean="0"/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286000"/>
            <a:ext cx="18923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02" name="Object 14"/>
          <p:cNvGraphicFramePr>
            <a:graphicFrameLocks noChangeAspect="1"/>
          </p:cNvGraphicFramePr>
          <p:nvPr/>
        </p:nvGraphicFramePr>
        <p:xfrm>
          <a:off x="7358063" y="857250"/>
          <a:ext cx="1490662" cy="833438"/>
        </p:xfrm>
        <a:graphic>
          <a:graphicData uri="http://schemas.openxmlformats.org/presentationml/2006/ole">
            <p:oleObj spid="_x0000_s134146" name="Рисунок" r:id="rId4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928688"/>
            <a:ext cx="8229600" cy="965200"/>
          </a:xfrm>
        </p:spPr>
        <p:txBody>
          <a:bodyPr/>
          <a:lstStyle/>
          <a:p>
            <a:pPr eaLnBrk="1" hangingPunct="1">
              <a:buFont typeface="Georgia" pitchFamily="18" charset="0"/>
              <a:buNone/>
            </a:pPr>
            <a:r>
              <a:rPr lang="ru-RU" smtClean="0"/>
              <a:t>Преобразователи линейных и круговых перемещений </a:t>
            </a:r>
          </a:p>
          <a:p>
            <a:pPr eaLnBrk="1" hangingPunct="1"/>
            <a:endParaRPr lang="ru-RU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571750"/>
            <a:ext cx="70008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4" name="Object 14"/>
          <p:cNvGraphicFramePr>
            <a:graphicFrameLocks noChangeAspect="1"/>
          </p:cNvGraphicFramePr>
          <p:nvPr/>
        </p:nvGraphicFramePr>
        <p:xfrm>
          <a:off x="7358063" y="642938"/>
          <a:ext cx="1490662" cy="833437"/>
        </p:xfrm>
        <a:graphic>
          <a:graphicData uri="http://schemas.openxmlformats.org/presentationml/2006/ole">
            <p:oleObj spid="_x0000_s91138" name="Рисунок" r:id="rId4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43890" cy="584182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 smtClean="0"/>
              <a:t>Многосуппортные станки</a:t>
            </a:r>
            <a:endParaRPr lang="ru-RU" sz="3600" b="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57158" y="1000108"/>
            <a:ext cx="3857652" cy="1928826"/>
          </a:xfrm>
        </p:spPr>
        <p:txBody>
          <a:bodyPr>
            <a:normAutofit lnSpcReduction="10000"/>
          </a:bodyPr>
          <a:lstStyle/>
          <a:p>
            <a:r>
              <a:rPr lang="ru-RU" sz="1700" dirty="0" err="1" smtClean="0">
                <a:solidFill>
                  <a:srgbClr val="FF0000"/>
                </a:solidFill>
              </a:rPr>
              <a:t>Улан-Удэнский</a:t>
            </a:r>
            <a:r>
              <a:rPr lang="ru-RU" sz="1700" dirty="0" smtClean="0">
                <a:solidFill>
                  <a:srgbClr val="FF0000"/>
                </a:solidFill>
              </a:rPr>
              <a:t> ЛВРЗ </a:t>
            </a:r>
            <a:r>
              <a:rPr lang="ru-RU" dirty="0" smtClean="0"/>
              <a:t>приобрел</a:t>
            </a:r>
            <a:r>
              <a:rPr lang="en-US" dirty="0" smtClean="0"/>
              <a:t> </a:t>
            </a:r>
            <a:r>
              <a:rPr lang="ru-RU" dirty="0" smtClean="0"/>
              <a:t>и внедрил в производство новые </a:t>
            </a:r>
            <a:r>
              <a:rPr lang="ru-RU" dirty="0" err="1" smtClean="0"/>
              <a:t>двухсуппортных</a:t>
            </a:r>
            <a:r>
              <a:rPr lang="ru-RU" dirty="0" smtClean="0"/>
              <a:t> полуавтоматы модели 1А740РФ3.92 </a:t>
            </a:r>
            <a:br>
              <a:rPr lang="ru-RU" dirty="0" smtClean="0"/>
            </a:br>
            <a:r>
              <a:rPr lang="ru-RU" dirty="0" smtClean="0"/>
              <a:t>с ЧПУ </a:t>
            </a:r>
            <a:r>
              <a:rPr lang="en-US" dirty="0" smtClean="0"/>
              <a:t>NC-310 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>	Это позволило в </a:t>
            </a:r>
            <a:r>
              <a:rPr lang="ru-RU" dirty="0" err="1" smtClean="0"/>
              <a:t>вагоноколесном</a:t>
            </a:r>
            <a:r>
              <a:rPr lang="ru-RU" dirty="0" smtClean="0"/>
              <a:t> и механическом цехах увеличить выпуск локомотивных, вагонных и тепловозных осей за счет сокращения машинного времени и повысить качество выпускаемой продукции.</a:t>
            </a:r>
            <a:endParaRPr lang="ru-RU" dirty="0"/>
          </a:p>
        </p:txBody>
      </p:sp>
      <p:pic>
        <p:nvPicPr>
          <p:cNvPr id="45058" name="Picture 2" descr="D:\Old_disk2\C\станки\Многосуппортные\1Б5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857884" y="3143248"/>
            <a:ext cx="2925739" cy="2099475"/>
          </a:xfrm>
          <a:prstGeom prst="rect">
            <a:avLst/>
          </a:prstGeom>
          <a:noFill/>
        </p:spPr>
      </p:pic>
      <p:pic>
        <p:nvPicPr>
          <p:cNvPr id="45060" name="Picture 4" descr="http://www.advis.ru/images/3B8995D8-5659-3045-9A7D-7B57589A1AB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143248"/>
            <a:ext cx="2762269" cy="2071702"/>
          </a:xfrm>
          <a:prstGeom prst="rect">
            <a:avLst/>
          </a:prstGeom>
          <a:noFill/>
        </p:spPr>
      </p:pic>
      <p:sp>
        <p:nvSpPr>
          <p:cNvPr id="7" name="Текст 3"/>
          <p:cNvSpPr txBox="1">
            <a:spLocks/>
          </p:cNvSpPr>
          <p:nvPr/>
        </p:nvSpPr>
        <p:spPr>
          <a:xfrm>
            <a:off x="5286380" y="1500174"/>
            <a:ext cx="2828915" cy="1500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5000628" y="1285860"/>
            <a:ext cx="2828915" cy="1500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4429124" y="928670"/>
            <a:ext cx="4357718" cy="1928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>
              <a:spcBef>
                <a:spcPct val="20000"/>
              </a:spcBef>
            </a:pPr>
            <a:r>
              <a:rPr lang="ru-RU" sz="1700" dirty="0" smtClean="0">
                <a:solidFill>
                  <a:srgbClr val="FF0000"/>
                </a:solidFill>
              </a:rPr>
              <a:t>ОАО "</a:t>
            </a:r>
            <a:r>
              <a:rPr lang="ru-RU" sz="1700" dirty="0" err="1" smtClean="0">
                <a:solidFill>
                  <a:srgbClr val="FF0000"/>
                </a:solidFill>
              </a:rPr>
              <a:t>Выксунский</a:t>
            </a:r>
            <a:r>
              <a:rPr lang="ru-RU" sz="1700" dirty="0" smtClean="0">
                <a:solidFill>
                  <a:srgbClr val="FF0000"/>
                </a:solidFill>
              </a:rPr>
              <a:t> Металлургический Завод» </a:t>
            </a:r>
            <a:r>
              <a:rPr lang="ru-RU" sz="1700" dirty="0" smtClean="0"/>
              <a:t>произвело м</a:t>
            </a:r>
            <a:r>
              <a:rPr lang="ru-RU" sz="1400" dirty="0" smtClean="0"/>
              <a:t>одернизацию специальных </a:t>
            </a:r>
            <a:r>
              <a:rPr lang="ru-RU" sz="1400" dirty="0" err="1" smtClean="0"/>
              <a:t>четырёхсуппортных</a:t>
            </a:r>
            <a:r>
              <a:rPr lang="ru-RU" sz="1400" dirty="0" smtClean="0"/>
              <a:t> токарно-карусельные станки моделей </a:t>
            </a:r>
            <a:r>
              <a:rPr lang="ru-RU" sz="1400" b="1" dirty="0" smtClean="0"/>
              <a:t>1Д502, 1Б502</a:t>
            </a:r>
            <a:r>
              <a:rPr lang="ru-RU" sz="1400" dirty="0" smtClean="0"/>
              <a:t> с системой УЧПУ </a:t>
            </a:r>
            <a:r>
              <a:rPr lang="en-US" sz="1400" dirty="0" smtClean="0"/>
              <a:t>NC-</a:t>
            </a:r>
            <a:r>
              <a:rPr lang="ru-RU" sz="1400" dirty="0" smtClean="0"/>
              <a:t>110.</a:t>
            </a:r>
          </a:p>
          <a:p>
            <a:pPr lvl="0">
              <a:spcBef>
                <a:spcPct val="20000"/>
              </a:spcBef>
            </a:pPr>
            <a:r>
              <a:rPr lang="ru-RU" sz="1400" dirty="0" smtClean="0"/>
              <a:t>Станки предназначены для обработки цельнокатаных железнодорожных колес и других деталей сложной формы типа диска. Это позволило выпускать более 80% всех железнодорожных колёс в Росси.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143248"/>
            <a:ext cx="2477408" cy="208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29444" cy="108266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Комплектная поставка</a:t>
            </a:r>
            <a:endParaRPr lang="ru-RU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543560" cy="4900613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80000"/>
              </a:lnSpc>
            </a:pPr>
            <a:r>
              <a:rPr lang="ru-RU" sz="2800" dirty="0" smtClean="0"/>
              <a:t>УЧПУ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800" dirty="0" smtClean="0"/>
              <a:t>Приводы подач </a:t>
            </a:r>
          </a:p>
          <a:p>
            <a:pPr lvl="1">
              <a:lnSpc>
                <a:spcPct val="80000"/>
              </a:lnSpc>
            </a:pPr>
            <a:r>
              <a:rPr lang="ru-RU" sz="2800" dirty="0" smtClean="0"/>
              <a:t>Приводы  главного движения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800" dirty="0" smtClean="0"/>
              <a:t>Двигатели подач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800" dirty="0" smtClean="0"/>
              <a:t>Двигатели  главного движения</a:t>
            </a:r>
            <a:endParaRPr lang="en-US" sz="2800" dirty="0" smtClean="0"/>
          </a:p>
          <a:p>
            <a:pPr lvl="1" eaLnBrk="1" hangingPunct="1">
              <a:lnSpc>
                <a:spcPct val="80000"/>
              </a:lnSpc>
            </a:pPr>
            <a:r>
              <a:rPr lang="ru-RU" sz="2800" dirty="0" smtClean="0"/>
              <a:t>Муфты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800" dirty="0" smtClean="0"/>
              <a:t>Датчики линейных и круговых </a:t>
            </a:r>
            <a:br>
              <a:rPr lang="ru-RU" sz="2800" dirty="0" smtClean="0"/>
            </a:br>
            <a:r>
              <a:rPr lang="ru-RU" sz="2800" dirty="0" smtClean="0"/>
              <a:t>перемещений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800" dirty="0" smtClean="0"/>
              <a:t>Кабельная продукция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200" dirty="0" smtClean="0"/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500813" y="1714500"/>
            <a:ext cx="2159000" cy="1584325"/>
            <a:chOff x="131" y="8951"/>
            <a:chExt cx="4140" cy="3294"/>
          </a:xfrm>
        </p:grpSpPr>
        <p:graphicFrame>
          <p:nvGraphicFramePr>
            <p:cNvPr id="7" name="Object 18"/>
            <p:cNvGraphicFramePr>
              <a:graphicFrameLocks noChangeAspect="1"/>
            </p:cNvGraphicFramePr>
            <p:nvPr/>
          </p:nvGraphicFramePr>
          <p:xfrm>
            <a:off x="131" y="8951"/>
            <a:ext cx="4140" cy="3294"/>
          </p:xfrm>
          <a:graphic>
            <a:graphicData uri="http://schemas.openxmlformats.org/presentationml/2006/ole">
              <p:oleObj spid="_x0000_s82946" name="Photo Editor Photo" r:id="rId3" imgW="6571429" imgH="4982270" progId="">
                <p:embed/>
              </p:oleObj>
            </a:graphicData>
          </a:graphic>
        </p:graphicFrame>
        <p:pic>
          <p:nvPicPr>
            <p:cNvPr id="8" name="Picture 19" descr="prsc000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2" y="9354"/>
              <a:ext cx="2057" cy="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3429000"/>
            <a:ext cx="2928938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3325" y="5143500"/>
            <a:ext cx="28606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2947" name="Object 10"/>
          <p:cNvGraphicFramePr>
            <a:graphicFrameLocks noChangeAspect="1"/>
          </p:cNvGraphicFramePr>
          <p:nvPr/>
        </p:nvGraphicFramePr>
        <p:xfrm>
          <a:off x="7358063" y="285750"/>
          <a:ext cx="1490662" cy="833438"/>
        </p:xfrm>
        <a:graphic>
          <a:graphicData uri="http://schemas.openxmlformats.org/presentationml/2006/ole">
            <p:oleObj spid="_x0000_s82947" name="Рисунок" r:id="rId7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1071546"/>
            <a:ext cx="7715304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Устройства ЧПУ серии NC и комплектные электроприводы CSD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производства Санкт-Петербургской компании «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Балт-Систем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 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широко применяются на обрабатывающих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центрах, как российского, так и импортного производства.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Возможности УЧПУ по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многоосевой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обработке с различными типами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многоосевых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преобразований позволяют предприятиям ведущих отраслей промышленности и ВПК высококачественно изготавливать детали сложного профиля и формы.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642910" y="3214686"/>
          <a:ext cx="2062155" cy="1560719"/>
        </p:xfrm>
        <a:graphic>
          <a:graphicData uri="http://schemas.openxmlformats.org/presentationml/2006/ole">
            <p:oleObj spid="_x0000_s37889" name="PHOTO-PAINT" r:id="rId3" imgW="3136508" imgH="2374603" progId="CorelPHOTOPAINT.Image.13">
              <p:embed/>
            </p:oleObj>
          </a:graphicData>
        </a:graphic>
      </p:graphicFrame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642910" y="4929198"/>
          <a:ext cx="2091249" cy="1576382"/>
        </p:xfrm>
        <a:graphic>
          <a:graphicData uri="http://schemas.openxmlformats.org/presentationml/2006/ole">
            <p:oleObj spid="_x0000_s37891" name="PHOTO-PAINT" r:id="rId4" imgW="3136508" imgH="2361905" progId="CorelPHOTOPAINT.Image.13">
              <p:embed/>
            </p:oleObj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457200" y="357166"/>
            <a:ext cx="7043758" cy="106047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Многоосевая</a:t>
            </a: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обработка</a:t>
            </a:r>
          </a:p>
        </p:txBody>
      </p:sp>
      <p:graphicFrame>
        <p:nvGraphicFramePr>
          <p:cNvPr id="37893" name="Object 14"/>
          <p:cNvGraphicFramePr>
            <a:graphicFrameLocks noChangeAspect="1"/>
          </p:cNvGraphicFramePr>
          <p:nvPr/>
        </p:nvGraphicFramePr>
        <p:xfrm>
          <a:off x="7858148" y="428604"/>
          <a:ext cx="1133475" cy="633413"/>
        </p:xfrm>
        <a:graphic>
          <a:graphicData uri="http://schemas.openxmlformats.org/presentationml/2006/ole">
            <p:oleObj spid="_x0000_s37893" name="Рисунок" r:id="rId5" imgW="914400" imgH="511920" progId="Word.Picture.8">
              <p:embed/>
            </p:oleObj>
          </a:graphicData>
        </a:graphic>
      </p:graphicFrame>
      <p:pic>
        <p:nvPicPr>
          <p:cNvPr id="37894" name="Picture 6" descr="Fore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429000"/>
            <a:ext cx="4452938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6686568" cy="10604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Станок с глобусным столом</a:t>
            </a:r>
          </a:p>
        </p:txBody>
      </p:sp>
      <p:sp>
        <p:nvSpPr>
          <p:cNvPr id="21508" name="Содержимое 3"/>
          <p:cNvSpPr>
            <a:spLocks noGrp="1"/>
          </p:cNvSpPr>
          <p:nvPr>
            <p:ph sz="half" idx="2"/>
          </p:nvPr>
        </p:nvSpPr>
        <p:spPr>
          <a:xfrm>
            <a:off x="4071934" y="1600200"/>
            <a:ext cx="4614866" cy="37576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1600" dirty="0" smtClean="0"/>
              <a:t>1. Два 3х координатных станка с каждой стороны рабочей зоны (</a:t>
            </a:r>
            <a:r>
              <a:rPr lang="en-US" sz="1600" dirty="0" smtClean="0"/>
              <a:t>X,Y,B  X1,X2,X3</a:t>
            </a:r>
            <a:r>
              <a:rPr lang="ru-RU" sz="1600" dirty="0" smtClean="0"/>
              <a:t>)</a:t>
            </a:r>
          </a:p>
          <a:p>
            <a:pPr eaLnBrk="1" hangingPunct="1"/>
            <a:r>
              <a:rPr lang="ru-RU" sz="1600" dirty="0" smtClean="0"/>
              <a:t>2. В рабочей зоне установлен глобусный стол.</a:t>
            </a:r>
          </a:p>
          <a:p>
            <a:pPr eaLnBrk="1" hangingPunct="1"/>
            <a:r>
              <a:rPr lang="ru-RU" sz="1600" dirty="0" smtClean="0"/>
              <a:t>3. Программно оба 3-х координатных стола </a:t>
            </a:r>
            <a:r>
              <a:rPr lang="ru-RU" sz="1600" dirty="0" err="1" smtClean="0"/>
              <a:t>управляються</a:t>
            </a:r>
            <a:r>
              <a:rPr lang="ru-RU" sz="1600" dirty="0" smtClean="0"/>
              <a:t> независимо. </a:t>
            </a:r>
          </a:p>
          <a:p>
            <a:pPr eaLnBrk="1" hangingPunct="1"/>
            <a:r>
              <a:rPr lang="ru-RU" sz="1600" dirty="0" smtClean="0"/>
              <a:t>4. Каждый из 3х координатных столов  иметь возможность выполнять 5-коорд. операции используя поворотный стол.</a:t>
            </a:r>
          </a:p>
          <a:p>
            <a:pPr eaLnBrk="1" hangingPunct="1"/>
            <a:r>
              <a:rPr lang="ru-RU" sz="1600" dirty="0" smtClean="0"/>
              <a:t>5. На каждом 3х координатном столе установлен магазин инструментов</a:t>
            </a:r>
          </a:p>
          <a:p>
            <a:pPr eaLnBrk="1" hangingPunct="1"/>
            <a:r>
              <a:rPr lang="ru-RU" sz="1600" dirty="0" smtClean="0"/>
              <a:t>Итого 12 осей:</a:t>
            </a:r>
          </a:p>
          <a:p>
            <a:pPr eaLnBrk="1" hangingPunct="1"/>
            <a:r>
              <a:rPr lang="ru-RU" sz="1600" dirty="0" err="1" smtClean="0"/>
              <a:t>X,Y,Z,S,Магазин</a:t>
            </a:r>
            <a:r>
              <a:rPr lang="ru-RU" sz="1600" dirty="0" smtClean="0"/>
              <a:t> - для каждого стола</a:t>
            </a:r>
          </a:p>
          <a:p>
            <a:pPr eaLnBrk="1" hangingPunct="1"/>
            <a:r>
              <a:rPr lang="ru-RU" sz="1600" dirty="0" smtClean="0"/>
              <a:t> оси A,B (для глобусного)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57364"/>
            <a:ext cx="3500462" cy="265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06" name="Object 14"/>
          <p:cNvGraphicFramePr>
            <a:graphicFrameLocks noChangeAspect="1"/>
          </p:cNvGraphicFramePr>
          <p:nvPr/>
        </p:nvGraphicFramePr>
        <p:xfrm>
          <a:off x="7215206" y="357166"/>
          <a:ext cx="1490662" cy="833437"/>
        </p:xfrm>
        <a:graphic>
          <a:graphicData uri="http://schemas.openxmlformats.org/presentationml/2006/ole">
            <p:oleObj spid="_x0000_s34818" name="Рисунок" r:id="rId4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0" y="500042"/>
            <a:ext cx="8215338" cy="42862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Пример модернизации станка AX5/501 (оси XYZBC+S), </a:t>
            </a:r>
            <a:r>
              <a:rPr lang="ru-RU" sz="2100" dirty="0" smtClean="0"/>
              <a:t>Италия</a:t>
            </a: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429000"/>
            <a:ext cx="3502377" cy="267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428736"/>
            <a:ext cx="2928958" cy="223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929066"/>
            <a:ext cx="293850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4000496" y="1214422"/>
            <a:ext cx="4357718" cy="1857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Установлены:</a:t>
            </a:r>
            <a:endParaRPr kumimoji="0" lang="en-US" sz="3200" b="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-</a:t>
            </a:r>
            <a:r>
              <a:rPr lang="ru-RU" sz="3200" dirty="0" smtClean="0"/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УЧПУ NC-110 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dirty="0" smtClean="0"/>
              <a:t>- П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ривода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подач CSD.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u="sng" dirty="0" smtClean="0">
                <a:solidFill>
                  <a:srgbClr val="FF0000"/>
                </a:solidFill>
              </a:rPr>
              <a:t>Результат: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- 5 осевая обработка с 5-осевой трансформацией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5845" name="Object 14"/>
          <p:cNvGraphicFramePr>
            <a:graphicFrameLocks noChangeAspect="1"/>
          </p:cNvGraphicFramePr>
          <p:nvPr/>
        </p:nvGraphicFramePr>
        <p:xfrm>
          <a:off x="7858125" y="0"/>
          <a:ext cx="1133475" cy="633413"/>
        </p:xfrm>
        <a:graphic>
          <a:graphicData uri="http://schemas.openxmlformats.org/presentationml/2006/ole">
            <p:oleObj spid="_x0000_s35845" name="Рисунок" r:id="rId6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71472" y="428604"/>
            <a:ext cx="6929486" cy="35719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5500" dirty="0" smtClean="0"/>
              <a:t>Пример модернизации станка ИР-1250 (оси XYZWB+S), Россия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572711"/>
            <a:ext cx="2217647" cy="299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143248"/>
            <a:ext cx="2643206" cy="352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285720" y="1071546"/>
            <a:ext cx="4857784" cy="2428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Установлены:</a:t>
            </a:r>
            <a:endParaRPr kumimoji="0" lang="en-US" sz="3200" b="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dirty="0" smtClean="0"/>
              <a:t>-</a:t>
            </a:r>
            <a:r>
              <a:rPr lang="ru-RU" sz="3200" dirty="0" smtClean="0"/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УЧПУ NC-110 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dirty="0" smtClean="0"/>
              <a:t>-П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ривода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подач CSD.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3600" u="sng" dirty="0" smtClean="0">
                <a:solidFill>
                  <a:srgbClr val="FF0000"/>
                </a:solidFill>
              </a:rPr>
              <a:t>Добавлен</a:t>
            </a:r>
            <a:r>
              <a:rPr lang="ru-RU" sz="3600" dirty="0" smtClean="0"/>
              <a:t> 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3600" dirty="0" smtClean="0"/>
              <a:t>-</a:t>
            </a:r>
            <a:r>
              <a:rPr lang="ru-RU" sz="3200" dirty="0" smtClean="0"/>
              <a:t>поворотно-качающийся стол (оси АC) с возможностью токарной обработки.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u="sng" dirty="0" smtClean="0">
                <a:solidFill>
                  <a:srgbClr val="FF0000"/>
                </a:solidFill>
              </a:rPr>
              <a:t>Результат: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- 6 осевая обработка с 6-осевой трансформацией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868" name="Picture 4" descr="C:\Users\Андрей\Desktop\Новая документация\Каталог 2014\Плакат\pack\Mandelli Regent 1200\В процессе монтаж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785794"/>
            <a:ext cx="3143240" cy="2357430"/>
          </a:xfrm>
          <a:prstGeom prst="rect">
            <a:avLst/>
          </a:prstGeom>
          <a:noFill/>
        </p:spPr>
      </p:pic>
      <p:pic>
        <p:nvPicPr>
          <p:cNvPr id="36870" name="Picture 6" descr="C:\Users\Андрей\Desktop\Новая документация\DEMO FOR BaltSystem\IR1250-LCM\IMG_20140527_1442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86256"/>
            <a:ext cx="2952739" cy="2214554"/>
          </a:xfrm>
          <a:prstGeom prst="rect">
            <a:avLst/>
          </a:prstGeom>
          <a:noFill/>
        </p:spPr>
      </p:pic>
      <p:graphicFrame>
        <p:nvGraphicFramePr>
          <p:cNvPr id="36871" name="Object 14"/>
          <p:cNvGraphicFramePr>
            <a:graphicFrameLocks noChangeAspect="1"/>
          </p:cNvGraphicFramePr>
          <p:nvPr/>
        </p:nvGraphicFramePr>
        <p:xfrm>
          <a:off x="7858148" y="0"/>
          <a:ext cx="1133475" cy="633413"/>
        </p:xfrm>
        <a:graphic>
          <a:graphicData uri="http://schemas.openxmlformats.org/presentationml/2006/ole">
            <p:oleObj spid="_x0000_s36871" name="Рисунок" r:id="rId7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358082" cy="9144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sz="half" idx="1"/>
          </p:nvPr>
        </p:nvSpPr>
        <p:spPr>
          <a:xfrm>
            <a:off x="0" y="928670"/>
            <a:ext cx="9144000" cy="242889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Синхронизация времени  УЧПУ по времени сервера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причин простоя УЧПУ и оборудования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Сохранение хронологии работы УЧПУ и станков в файлах мониторинга:</a:t>
            </a:r>
          </a:p>
          <a:p>
            <a:pPr lvl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 сетевом каталоге удаленного сервера;</a:t>
            </a:r>
          </a:p>
          <a:p>
            <a:pPr lvl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 локальном каталоге на УЧПУ;</a:t>
            </a:r>
          </a:p>
          <a:p>
            <a:pPr lvl="1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 локальном каталоге на УЧПУ при разрыве связи между УЧПУ и сервером.</a:t>
            </a:r>
          </a:p>
          <a:p>
            <a:pPr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8715404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9937" name="Object 14"/>
          <p:cNvGraphicFramePr>
            <a:graphicFrameLocks noChangeAspect="1"/>
          </p:cNvGraphicFramePr>
          <p:nvPr/>
        </p:nvGraphicFramePr>
        <p:xfrm>
          <a:off x="7786710" y="214290"/>
          <a:ext cx="1133475" cy="633413"/>
        </p:xfrm>
        <a:graphic>
          <a:graphicData uri="http://schemas.openxmlformats.org/presentationml/2006/ole">
            <p:oleObj spid="_x0000_s39937" name="Рисунок" r:id="rId4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29604" cy="842946"/>
          </a:xfrm>
        </p:spPr>
        <p:txBody>
          <a:bodyPr/>
          <a:lstStyle/>
          <a:p>
            <a:r>
              <a:rPr lang="ru-RU" dirty="0" smtClean="0"/>
              <a:t>Локализация производства в России новых станков.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752996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АО "</a:t>
            </a:r>
            <a:r>
              <a:rPr lang="ru-RU" sz="2400" u="sng" dirty="0" err="1" smtClean="0"/>
              <a:t>ГРСУрал</a:t>
            </a:r>
            <a:r>
              <a:rPr lang="ru-RU" sz="2400" u="sng" dirty="0" smtClean="0"/>
              <a:t>", г.Екатеринбург</a:t>
            </a:r>
            <a:r>
              <a:rPr lang="ru-RU" sz="24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sz="1500" b="1" cap="all" dirty="0" smtClean="0"/>
              <a:t>станок ГРС-100A</a:t>
            </a:r>
            <a:r>
              <a:rPr lang="ru-RU" sz="1500" dirty="0" smtClean="0"/>
              <a:t> </a:t>
            </a:r>
            <a:br>
              <a:rPr lang="ru-RU" sz="1500" dirty="0" smtClean="0"/>
            </a:br>
            <a:r>
              <a:rPr lang="ru-RU" sz="1500" dirty="0" smtClean="0"/>
              <a:t> </a:t>
            </a:r>
            <a:endParaRPr lang="ru-RU" sz="1500" dirty="0" smtClean="0"/>
          </a:p>
          <a:p>
            <a:pPr>
              <a:buNone/>
            </a:pPr>
            <a:r>
              <a:rPr lang="ru-RU" sz="1500" dirty="0" smtClean="0"/>
              <a:t>Станок ГРС-100A-это усовершенствованная версия горизонтально-расточного станка, выпускаемого компанией «TOS </a:t>
            </a:r>
            <a:r>
              <a:rPr lang="ru-RU" sz="1500" dirty="0" err="1" smtClean="0"/>
              <a:t>Varnsdorf</a:t>
            </a:r>
            <a:r>
              <a:rPr lang="ru-RU" sz="1500" dirty="0" smtClean="0"/>
              <a:t>» уже много лет</a:t>
            </a:r>
            <a:r>
              <a:rPr lang="ru-RU" sz="1500" dirty="0" smtClean="0"/>
              <a:t>.</a:t>
            </a:r>
          </a:p>
          <a:p>
            <a:pPr>
              <a:buNone/>
            </a:pPr>
            <a:endParaRPr lang="ru-RU" sz="1500" dirty="0" smtClean="0"/>
          </a:p>
          <a:p>
            <a:pPr>
              <a:buNone/>
            </a:pPr>
            <a:endParaRPr lang="ru-RU" sz="1500" dirty="0" smtClean="0"/>
          </a:p>
          <a:p>
            <a:r>
              <a:rPr lang="ru-RU" sz="1600" u="sng" dirty="0" smtClean="0"/>
              <a:t>ООО НПП «МЕАТЭК», г. Долгопрудный</a:t>
            </a:r>
            <a:br>
              <a:rPr lang="ru-RU" sz="1600" u="sng" dirty="0" smtClean="0"/>
            </a:br>
            <a:endParaRPr lang="ru-RU" sz="1600" dirty="0" smtClean="0"/>
          </a:p>
          <a:p>
            <a:pPr>
              <a:buNone/>
            </a:pPr>
            <a:r>
              <a:rPr lang="ru-RU" sz="1600" b="1" cap="all" dirty="0" smtClean="0"/>
              <a:t>5-осевой вертикально-фрезерный обрабатывающий центр 61ВМ-200</a:t>
            </a:r>
            <a:endParaRPr lang="ru-RU" sz="1600" dirty="0" smtClean="0"/>
          </a:p>
          <a:p>
            <a:pPr>
              <a:buNone/>
            </a:pPr>
            <a:r>
              <a:rPr lang="ru-RU" sz="1500" b="1" dirty="0" smtClean="0"/>
              <a:t>станок </a:t>
            </a:r>
            <a:r>
              <a:rPr lang="ru-RU" sz="1500" dirty="0" smtClean="0"/>
              <a:t>61ВМ-200 способен обеспечить непрерывную </a:t>
            </a: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dirty="0" smtClean="0"/>
              <a:t>5-ти </a:t>
            </a:r>
            <a:r>
              <a:rPr lang="ru-RU" sz="1500" dirty="0" smtClean="0"/>
              <a:t>осевую обработку, таких изделий, как: крыльчатка турбины, импеллер, винты и другие сложно-профильные изделия.</a:t>
            </a:r>
            <a:endParaRPr lang="ru-RU" sz="1500" dirty="0"/>
          </a:p>
        </p:txBody>
      </p:sp>
      <p:pic>
        <p:nvPicPr>
          <p:cNvPr id="6" name="Рисунок 5" descr="C:\Users\Андрей\Desktop\ФОТО УЧПУ\Фото выставка Москва май 2015\Расточной 5-Axis Чехи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292895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ндрей\Desktop\ФОТО УЧПУ\Фото выставка Москва май 2015\5-Axis ASI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256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7072362" cy="461980"/>
          </a:xfrm>
        </p:spPr>
        <p:txBody>
          <a:bodyPr/>
          <a:lstStyle/>
          <a:p>
            <a:r>
              <a:rPr lang="ru-RU" sz="2400" dirty="0" smtClean="0"/>
              <a:t>Основные потребителями продукции «</a:t>
            </a:r>
            <a:r>
              <a:rPr lang="ru-RU" sz="2400" dirty="0" err="1" smtClean="0"/>
              <a:t>Балт-Систем</a:t>
            </a:r>
            <a:r>
              <a:rPr lang="ru-RU" sz="2400" dirty="0" smtClean="0"/>
              <a:t>»: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00430" y="1357298"/>
            <a:ext cx="5111750" cy="392909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- станкозаводы России, Беларуси, Украины</a:t>
            </a:r>
          </a:p>
          <a:p>
            <a:r>
              <a:rPr lang="ru-RU" dirty="0" smtClean="0"/>
              <a:t>- предприятия машиностроения</a:t>
            </a:r>
          </a:p>
          <a:p>
            <a:r>
              <a:rPr lang="ru-RU" dirty="0" smtClean="0"/>
              <a:t>- предприятия авиационной промышленности</a:t>
            </a:r>
          </a:p>
          <a:p>
            <a:r>
              <a:rPr lang="ru-RU" dirty="0" smtClean="0"/>
              <a:t>- предприятия судостроительной промышленности</a:t>
            </a:r>
          </a:p>
          <a:p>
            <a:r>
              <a:rPr lang="ru-RU" dirty="0" smtClean="0"/>
              <a:t>- предприятия автомобильной промышленности</a:t>
            </a:r>
          </a:p>
          <a:p>
            <a:r>
              <a:rPr lang="ru-RU" dirty="0" smtClean="0"/>
              <a:t>- предприятия ракетно-космической отрасли</a:t>
            </a:r>
          </a:p>
          <a:p>
            <a:r>
              <a:rPr lang="ru-RU" dirty="0" smtClean="0"/>
              <a:t>- предприятия ВПК</a:t>
            </a:r>
          </a:p>
          <a:p>
            <a:r>
              <a:rPr lang="ru-RU" dirty="0" smtClean="0"/>
              <a:t>- предприятия РЖД</a:t>
            </a:r>
          </a:p>
          <a:p>
            <a:r>
              <a:rPr lang="ru-RU" dirty="0" smtClean="0"/>
              <a:t>- предприятия </a:t>
            </a:r>
            <a:r>
              <a:rPr lang="ru-RU" dirty="0" err="1" smtClean="0"/>
              <a:t>нефте-газопромышленности</a:t>
            </a:r>
            <a:endParaRPr lang="ru-RU" dirty="0" smtClean="0"/>
          </a:p>
          <a:p>
            <a:r>
              <a:rPr lang="ru-RU" dirty="0" smtClean="0"/>
              <a:t>- учебные заведения</a:t>
            </a:r>
          </a:p>
          <a:p>
            <a:r>
              <a:rPr lang="ru-RU" dirty="0" smtClean="0"/>
              <a:t>- более 5000 предприятия</a:t>
            </a:r>
          </a:p>
          <a:p>
            <a:endParaRPr lang="ru-RU" dirty="0"/>
          </a:p>
        </p:txBody>
      </p:sp>
      <p:pic>
        <p:nvPicPr>
          <p:cNvPr id="72705" name="Рисунок 4" descr="http://www.cadmaster.ru/900x1330/assets/images/articles/cm_39_chpu_dnpp/dolgopr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1142984"/>
            <a:ext cx="1857388" cy="24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C:\Users\Андрей\Desktop\Новая документация\проспект 2013\ФОТО\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71942"/>
            <a:ext cx="2786081" cy="2236214"/>
          </a:xfrm>
          <a:prstGeom prst="rect">
            <a:avLst/>
          </a:prstGeom>
          <a:noFill/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3643306" y="5286388"/>
            <a:ext cx="5111750" cy="1285884"/>
          </a:xfrm>
          <a:prstGeom prst="rect">
            <a:avLst/>
          </a:prstGeom>
        </p:spPr>
        <p:txBody>
          <a:bodyPr vert="horz" tIns="0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Всего более 5000 предприятий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России, ближнего и дальнего зарубежья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2707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72707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6286544" cy="1000132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Станкостроительные заводы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b="1" dirty="0" smtClean="0">
                <a:solidFill>
                  <a:srgbClr val="002060"/>
                </a:solidFill>
              </a:rPr>
              <a:t>Токарные</a:t>
            </a:r>
            <a:r>
              <a:rPr lang="ru-RU" sz="1600" dirty="0" smtClean="0">
                <a:solidFill>
                  <a:srgbClr val="002060"/>
                </a:solidFill>
              </a:rPr>
              <a:t> станки и токарные обрабатывающие центры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681558"/>
          </a:xfrm>
        </p:spPr>
        <p:txBody>
          <a:bodyPr>
            <a:normAutofit fontScale="77500" lnSpcReduction="20000"/>
          </a:bodyPr>
          <a:lstStyle/>
          <a:p>
            <a:pPr lvl="2"/>
            <a:r>
              <a:rPr lang="ru-RU" dirty="0" smtClean="0"/>
              <a:t>ОАО "САСТА", г.Сасово</a:t>
            </a:r>
          </a:p>
          <a:p>
            <a:pPr lvl="2"/>
            <a:r>
              <a:rPr lang="ru-RU" dirty="0" smtClean="0"/>
              <a:t>ОАО "СМЗ", г.Кимры</a:t>
            </a:r>
          </a:p>
          <a:p>
            <a:pPr lvl="2"/>
            <a:r>
              <a:rPr lang="ru-RU" dirty="0" smtClean="0"/>
              <a:t>ОАО "</a:t>
            </a:r>
            <a:r>
              <a:rPr lang="ru-RU" dirty="0" err="1" smtClean="0"/>
              <a:t>Средневолжский</a:t>
            </a:r>
            <a:r>
              <a:rPr lang="ru-RU" dirty="0" smtClean="0"/>
              <a:t> станкостроительный завод", г.Самара.</a:t>
            </a:r>
          </a:p>
          <a:p>
            <a:pPr lvl="2"/>
            <a:r>
              <a:rPr lang="ru-RU" dirty="0" smtClean="0"/>
              <a:t>Станкозавод «Техника», г.Владимир</a:t>
            </a:r>
          </a:p>
          <a:p>
            <a:pPr lvl="2"/>
            <a:r>
              <a:rPr lang="ru-RU" dirty="0" smtClean="0"/>
              <a:t>ОАО "Завод Прецизионного станкостроения», Санкт-Петербург</a:t>
            </a:r>
          </a:p>
          <a:p>
            <a:pPr lvl="2"/>
            <a:r>
              <a:rPr lang="ru-RU" dirty="0" smtClean="0"/>
              <a:t>ООО  "</a:t>
            </a:r>
            <a:r>
              <a:rPr lang="ru-RU" dirty="0" err="1" smtClean="0"/>
              <a:t>Алапаевский</a:t>
            </a:r>
            <a:r>
              <a:rPr lang="ru-RU" dirty="0" smtClean="0"/>
              <a:t> станкозавод", г.Екатеринбург</a:t>
            </a:r>
          </a:p>
          <a:p>
            <a:pPr lvl="2"/>
            <a:r>
              <a:rPr lang="ru-RU" dirty="0" smtClean="0"/>
              <a:t>ОАО «</a:t>
            </a:r>
            <a:r>
              <a:rPr lang="ru-RU" dirty="0" err="1" smtClean="0"/>
              <a:t>Вистан</a:t>
            </a:r>
            <a:r>
              <a:rPr lang="ru-RU" dirty="0" smtClean="0"/>
              <a:t>», г.Витебск</a:t>
            </a:r>
          </a:p>
          <a:p>
            <a:pPr lvl="2"/>
            <a:r>
              <a:rPr lang="ru-RU" dirty="0" smtClean="0"/>
              <a:t>Гомельский завод станочных узлов. г.Гомель</a:t>
            </a:r>
          </a:p>
          <a:p>
            <a:pPr lvl="2"/>
            <a:r>
              <a:rPr lang="ru-RU" dirty="0" smtClean="0"/>
              <a:t>«</a:t>
            </a:r>
            <a:r>
              <a:rPr lang="en-US" dirty="0" smtClean="0"/>
              <a:t>ZMM</a:t>
            </a:r>
            <a:r>
              <a:rPr lang="ru-RU" dirty="0" smtClean="0"/>
              <a:t>». Болгария</a:t>
            </a:r>
          </a:p>
          <a:p>
            <a:pPr lvl="2"/>
            <a:r>
              <a:rPr lang="ru-RU" dirty="0" smtClean="0"/>
              <a:t>«Победа», Болгария</a:t>
            </a:r>
          </a:p>
          <a:p>
            <a:pPr lvl="2"/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 t="4993" b="5338"/>
          <a:stretch>
            <a:fillRect/>
          </a:stretch>
        </p:blipFill>
        <p:spPr bwMode="auto">
          <a:xfrm>
            <a:off x="500034" y="3000372"/>
            <a:ext cx="2959054" cy="173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8611" name="Object 6"/>
          <p:cNvGraphicFramePr>
            <a:graphicFrameLocks noChangeAspect="1"/>
          </p:cNvGraphicFramePr>
          <p:nvPr/>
        </p:nvGraphicFramePr>
        <p:xfrm>
          <a:off x="642910" y="1214422"/>
          <a:ext cx="2885781" cy="1811076"/>
        </p:xfrm>
        <a:graphic>
          <a:graphicData uri="http://schemas.openxmlformats.org/presentationml/2006/ole">
            <p:oleObj spid="_x0000_s68611" name="Image File" r:id="rId4" imgW="3988005" imgH="2501587" progId="">
              <p:embed/>
            </p:oleObj>
          </a:graphicData>
        </a:graphic>
      </p:graphicFrame>
      <p:pic>
        <p:nvPicPr>
          <p:cNvPr id="68612" name="Picture 4" descr="Станок Болгарски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860758"/>
            <a:ext cx="2722579" cy="177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8621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68621" name="Рисунок" r:id="rId6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752996"/>
          </a:xfrm>
        </p:spPr>
        <p:txBody>
          <a:bodyPr>
            <a:normAutofit fontScale="92500"/>
          </a:bodyPr>
          <a:lstStyle/>
          <a:p>
            <a:pPr lvl="2">
              <a:buNone/>
            </a:pPr>
            <a:r>
              <a:rPr lang="ru-RU" u="sng" dirty="0" smtClean="0">
                <a:solidFill>
                  <a:srgbClr val="002060"/>
                </a:solidFill>
              </a:rPr>
              <a:t>Карусельные станки</a:t>
            </a:r>
          </a:p>
          <a:p>
            <a:pPr lvl="2"/>
            <a:r>
              <a:rPr lang="ru-RU" sz="2000" dirty="0" smtClean="0"/>
              <a:t>ООО "СП </a:t>
            </a:r>
            <a:r>
              <a:rPr lang="ru-RU" sz="2000" dirty="0" err="1" smtClean="0"/>
              <a:t>Седин-Шисс</a:t>
            </a:r>
            <a:r>
              <a:rPr lang="ru-RU" sz="2000" dirty="0" smtClean="0"/>
              <a:t>" г.Краснодар</a:t>
            </a:r>
          </a:p>
          <a:p>
            <a:pPr lvl="2"/>
            <a:r>
              <a:rPr lang="ru-RU" sz="2000" dirty="0" smtClean="0"/>
              <a:t>ЗАО "Краснодарский станкостроительный завод Седин", г.Краснодар</a:t>
            </a:r>
          </a:p>
          <a:p>
            <a:pPr lvl="2"/>
            <a:r>
              <a:rPr lang="ru-RU" sz="2000" dirty="0" smtClean="0"/>
              <a:t>ОАО «МЗОР», г.Минск</a:t>
            </a:r>
          </a:p>
          <a:p>
            <a:pPr lvl="1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Фрезерные станки</a:t>
            </a:r>
          </a:p>
          <a:p>
            <a:pPr lvl="2"/>
            <a:r>
              <a:rPr lang="ru-RU" sz="2000" dirty="0" smtClean="0"/>
              <a:t>ЗАО «Завод фрезерных станков» г.Нижний Новгород</a:t>
            </a:r>
          </a:p>
          <a:p>
            <a:pPr lvl="2"/>
            <a:r>
              <a:rPr lang="ru-RU" sz="2000" dirty="0" smtClean="0"/>
              <a:t>НППП КРС, Самара</a:t>
            </a:r>
          </a:p>
          <a:p>
            <a:pPr lvl="2"/>
            <a:r>
              <a:rPr lang="ru-RU" sz="2000" dirty="0" smtClean="0"/>
              <a:t>ОАО "</a:t>
            </a:r>
            <a:r>
              <a:rPr lang="ru-RU" sz="2000" dirty="0" err="1" smtClean="0"/>
              <a:t>Стерлитамак-М.Т.Е</a:t>
            </a:r>
            <a:r>
              <a:rPr lang="ru-RU" sz="2000" dirty="0" smtClean="0"/>
              <a:t>." </a:t>
            </a:r>
            <a:r>
              <a:rPr lang="ru-RU" sz="2000" dirty="0" err="1" smtClean="0"/>
              <a:t>г.СтерлитамакОАО</a:t>
            </a:r>
            <a:endParaRPr lang="ru-RU" sz="2000" dirty="0" smtClean="0"/>
          </a:p>
          <a:p>
            <a:pPr lvl="2"/>
            <a:r>
              <a:rPr lang="ru-RU" sz="2000" dirty="0" smtClean="0"/>
              <a:t>Станкозавод «Техника», г.Владимир</a:t>
            </a:r>
          </a:p>
          <a:p>
            <a:pPr lvl="2">
              <a:buNone/>
            </a:pPr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14414" y="785794"/>
            <a:ext cx="6286544" cy="857256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Станкостроительные заводы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27844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http://www.bsystem.ru/Portals/0/gallerys/large/1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071942"/>
            <a:ext cx="3036075" cy="2428860"/>
          </a:xfrm>
          <a:prstGeom prst="rect">
            <a:avLst/>
          </a:prstGeom>
          <a:noFill/>
        </p:spPr>
      </p:pic>
      <p:graphicFrame>
        <p:nvGraphicFramePr>
          <p:cNvPr id="71683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71683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967310"/>
          </a:xfrm>
        </p:spPr>
        <p:txBody>
          <a:bodyPr>
            <a:normAutofit lnSpcReduction="10000"/>
          </a:bodyPr>
          <a:lstStyle/>
          <a:p>
            <a:pPr lvl="1">
              <a:buNone/>
            </a:pPr>
            <a:r>
              <a:rPr lang="ru-RU" sz="2800" u="sng" dirty="0" smtClean="0">
                <a:solidFill>
                  <a:srgbClr val="002060"/>
                </a:solidFill>
              </a:rPr>
              <a:t>Обрабатывающие центры</a:t>
            </a:r>
            <a:endParaRPr lang="ru-RU" sz="2400" u="sng" dirty="0" smtClean="0">
              <a:solidFill>
                <a:srgbClr val="002060"/>
              </a:solidFill>
            </a:endParaRPr>
          </a:p>
          <a:p>
            <a:pPr lvl="2"/>
            <a:r>
              <a:rPr lang="ru-RU" sz="2000" dirty="0" smtClean="0"/>
              <a:t>ОАО «ИЗТС», г.Иваново</a:t>
            </a:r>
          </a:p>
          <a:p>
            <a:pPr lvl="2"/>
            <a:r>
              <a:rPr lang="ru-RU" sz="2000" dirty="0" smtClean="0"/>
              <a:t>ООО "Станкозавод "ТБС, г.Санкт-Петербург</a:t>
            </a:r>
          </a:p>
          <a:p>
            <a:pPr lvl="2"/>
            <a:r>
              <a:rPr lang="ru-RU" sz="2000" dirty="0" smtClean="0"/>
              <a:t>ОАО "</a:t>
            </a:r>
            <a:r>
              <a:rPr lang="ru-RU" sz="2000" dirty="0" err="1" smtClean="0"/>
              <a:t>Стерлитамак-М.Т.Е</a:t>
            </a:r>
            <a:r>
              <a:rPr lang="ru-RU" sz="2000" dirty="0" smtClean="0"/>
              <a:t>." г.Стерлитамак</a:t>
            </a:r>
          </a:p>
          <a:p>
            <a:pPr lvl="2"/>
            <a:r>
              <a:rPr lang="ru-RU" sz="2000" dirty="0" smtClean="0"/>
              <a:t>ОАО «МЗОР», г.Минск</a:t>
            </a:r>
          </a:p>
          <a:p>
            <a:pPr lvl="2"/>
            <a:r>
              <a:rPr lang="ru-RU" sz="2000" dirty="0" smtClean="0"/>
              <a:t>Станкозавод «Техника», г.Владимир</a:t>
            </a:r>
          </a:p>
          <a:p>
            <a:pPr lvl="1">
              <a:buNone/>
            </a:pPr>
            <a:r>
              <a:rPr lang="ru-RU" sz="2800" u="sng" dirty="0" smtClean="0">
                <a:solidFill>
                  <a:srgbClr val="002060"/>
                </a:solidFill>
              </a:rPr>
              <a:t>Расточные станки</a:t>
            </a:r>
            <a:endParaRPr lang="ru-RU" sz="2400" u="sng" dirty="0" smtClean="0">
              <a:solidFill>
                <a:srgbClr val="002060"/>
              </a:solidFill>
            </a:endParaRPr>
          </a:p>
          <a:p>
            <a:pPr lvl="2"/>
            <a:r>
              <a:rPr lang="ru-RU" sz="2000" dirty="0" smtClean="0"/>
              <a:t>ОАО «ИЗТС», г.Иваново</a:t>
            </a:r>
          </a:p>
          <a:p>
            <a:pPr lvl="2"/>
            <a:r>
              <a:rPr lang="ru-RU" sz="2000" dirty="0" smtClean="0"/>
              <a:t>ОАО «МЗОР», г.Минск </a:t>
            </a:r>
          </a:p>
          <a:p>
            <a:pPr lvl="2"/>
            <a:r>
              <a:rPr lang="ru-RU" sz="2000" dirty="0" err="1" smtClean="0"/>
              <a:t>Станконзавод</a:t>
            </a:r>
            <a:r>
              <a:rPr lang="ru-RU" sz="2000" dirty="0" smtClean="0"/>
              <a:t> ТБС, г. </a:t>
            </a:r>
            <a:r>
              <a:rPr lang="ru-RU" sz="2000" dirty="0" err="1" smtClean="0"/>
              <a:t>С-Пб</a:t>
            </a:r>
            <a:endParaRPr lang="ru-RU" sz="2000" dirty="0" smtClean="0"/>
          </a:p>
          <a:p>
            <a:pPr lvl="2"/>
            <a:r>
              <a:rPr lang="ru-RU" sz="2000" dirty="0" smtClean="0"/>
              <a:t>АО «</a:t>
            </a:r>
            <a:r>
              <a:rPr lang="en-US" sz="2000" dirty="0" smtClean="0"/>
              <a:t>TOS </a:t>
            </a:r>
            <a:r>
              <a:rPr lang="en-US" sz="2000" dirty="0" err="1" smtClean="0"/>
              <a:t>Varnsdorf</a:t>
            </a:r>
            <a:r>
              <a:rPr lang="ru-RU" sz="2000" dirty="0" smtClean="0"/>
              <a:t>»,</a:t>
            </a:r>
            <a:r>
              <a:rPr lang="en-US" sz="2000" dirty="0" smtClean="0"/>
              <a:t> </a:t>
            </a:r>
            <a:r>
              <a:rPr lang="ru-RU" sz="2000" dirty="0" smtClean="0"/>
              <a:t>Чехия</a:t>
            </a:r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85800" y="514350"/>
            <a:ext cx="4386266" cy="700072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Станкостроительные заводы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0657" name="Picture 1" descr="D:\photo\IMGP0219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714348" y="1500174"/>
            <a:ext cx="2643206" cy="198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C:\Users\Андрей\Desktop\Новая документация\проспект 2013\ФОТО\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71942"/>
            <a:ext cx="2952950" cy="2216797"/>
          </a:xfrm>
          <a:prstGeom prst="rect">
            <a:avLst/>
          </a:prstGeom>
          <a:noFill/>
        </p:spPr>
      </p:pic>
      <p:graphicFrame>
        <p:nvGraphicFramePr>
          <p:cNvPr id="70659" name="Object 14"/>
          <p:cNvGraphicFramePr>
            <a:graphicFrameLocks noChangeAspect="1"/>
          </p:cNvGraphicFramePr>
          <p:nvPr/>
        </p:nvGraphicFramePr>
        <p:xfrm>
          <a:off x="7643834" y="642918"/>
          <a:ext cx="1133475" cy="633412"/>
        </p:xfrm>
        <a:graphic>
          <a:graphicData uri="http://schemas.openxmlformats.org/presentationml/2006/ole">
            <p:oleObj spid="_x0000_s70659" name="Рисунок" r:id="rId6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6400816" cy="846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solidFill>
                  <a:srgbClr val="FF6600"/>
                </a:solidFill>
              </a:rPr>
              <a:t>Устройства </a:t>
            </a:r>
            <a:r>
              <a:rPr lang="ru-RU" dirty="0" err="1" smtClean="0">
                <a:solidFill>
                  <a:srgbClr val="FF6600"/>
                </a:solidFill>
              </a:rPr>
              <a:t>ЧПУсерии</a:t>
            </a:r>
            <a:r>
              <a:rPr lang="ru-RU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NC</a:t>
            </a:r>
            <a:endParaRPr lang="ru-RU" dirty="0" smtClean="0">
              <a:solidFill>
                <a:srgbClr val="FF6600"/>
              </a:solidFill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257940" cy="232886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 smtClean="0"/>
              <a:t>NC-201M, NC-210, NC-230,</a:t>
            </a:r>
            <a:br>
              <a:rPr lang="en-US" dirty="0" smtClean="0"/>
            </a:br>
            <a:r>
              <a:rPr lang="en-US" dirty="0" smtClean="0"/>
              <a:t>NC-</a:t>
            </a:r>
            <a:r>
              <a:rPr lang="ru-RU" dirty="0" smtClean="0"/>
              <a:t>301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ru-RU" sz="1600" dirty="0" smtClean="0"/>
              <a:t>аналоговое управление</a:t>
            </a:r>
            <a:r>
              <a:rPr lang="ru-RU" dirty="0" smtClean="0"/>
              <a:t>)</a:t>
            </a:r>
            <a:endParaRPr lang="en-US" dirty="0" smtClean="0"/>
          </a:p>
          <a:p>
            <a:r>
              <a:rPr lang="en-US" dirty="0" smtClean="0"/>
              <a:t>NC-202, NC-220, NC-</a:t>
            </a:r>
            <a:r>
              <a:rPr lang="ru-RU" dirty="0" smtClean="0"/>
              <a:t>302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ru-RU" sz="1600" dirty="0" smtClean="0"/>
              <a:t>цифровое управление</a:t>
            </a:r>
            <a:r>
              <a:rPr lang="ru-RU" dirty="0" smtClean="0"/>
              <a:t>)</a:t>
            </a:r>
          </a:p>
          <a:p>
            <a:r>
              <a:rPr lang="en-US" dirty="0" smtClean="0"/>
              <a:t>NC-310  </a:t>
            </a:r>
            <a:r>
              <a:rPr lang="ru-RU" dirty="0" smtClean="0"/>
              <a:t>(</a:t>
            </a:r>
            <a:r>
              <a:rPr lang="en-US" sz="1200" dirty="0" smtClean="0"/>
              <a:t>CAN-Open, </a:t>
            </a:r>
            <a:r>
              <a:rPr lang="ru-RU" sz="1500" dirty="0" smtClean="0"/>
              <a:t>цифровое и аналоговое управление</a:t>
            </a:r>
            <a:r>
              <a:rPr lang="ru-RU" dirty="0" smtClean="0"/>
              <a:t>)</a:t>
            </a:r>
          </a:p>
          <a:p>
            <a:pPr eaLnBrk="1" hangingPunct="1"/>
            <a:r>
              <a:rPr lang="en-US" dirty="0" smtClean="0"/>
              <a:t>NC-110 </a:t>
            </a:r>
            <a:r>
              <a:rPr lang="ru-RU" dirty="0" smtClean="0"/>
              <a:t>(</a:t>
            </a:r>
            <a:r>
              <a:rPr lang="ru-RU" sz="1600" dirty="0" smtClean="0"/>
              <a:t>цифровое и аналоговое управление</a:t>
            </a:r>
            <a:r>
              <a:rPr lang="ru-RU" dirty="0" smtClean="0"/>
              <a:t>)</a:t>
            </a:r>
          </a:p>
          <a:p>
            <a:pPr eaLnBrk="1" hangingPunct="1"/>
            <a:endParaRPr lang="ru-RU" dirty="0" smtClean="0"/>
          </a:p>
          <a:p>
            <a:pPr eaLnBrk="1" hangingPunct="1"/>
            <a:endParaRPr lang="ru-RU" dirty="0" smtClean="0"/>
          </a:p>
        </p:txBody>
      </p:sp>
      <p:graphicFrame>
        <p:nvGraphicFramePr>
          <p:cNvPr id="2050" name="Object 14"/>
          <p:cNvGraphicFramePr>
            <a:graphicFrameLocks noChangeAspect="1"/>
          </p:cNvGraphicFramePr>
          <p:nvPr>
            <p:ph sz="half" idx="2"/>
          </p:nvPr>
        </p:nvGraphicFramePr>
        <p:xfrm>
          <a:off x="6929438" y="571500"/>
          <a:ext cx="1490662" cy="833438"/>
        </p:xfrm>
        <a:graphic>
          <a:graphicData uri="http://schemas.openxmlformats.org/presentationml/2006/ole">
            <p:oleObj spid="_x0000_s30722" name="Рисунок" r:id="rId3" imgW="914400" imgH="511920" progId="Word.Picture.8">
              <p:embed/>
            </p:oleObj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143380"/>
            <a:ext cx="2496932" cy="228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1428736"/>
            <a:ext cx="172053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5" y="4445518"/>
            <a:ext cx="2357454" cy="185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500570"/>
            <a:ext cx="2419268" cy="184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Станки плазменной и лазерной резки</a:t>
            </a:r>
            <a:r>
              <a:rPr lang="ru-RU" sz="2800" u="sng" dirty="0" smtClean="0"/>
              <a:t/>
            </a:r>
            <a:br>
              <a:rPr lang="ru-RU" sz="2800" u="sng" dirty="0" smtClean="0"/>
            </a:br>
            <a:endParaRPr lang="ru-RU" sz="2400" u="sng" dirty="0" smtClean="0"/>
          </a:p>
          <a:p>
            <a:pPr lvl="2"/>
            <a:r>
              <a:rPr lang="ru-RU" sz="2000" dirty="0" smtClean="0"/>
              <a:t>ООО "АГАТ-1", г.Санкт-Петербург</a:t>
            </a:r>
          </a:p>
          <a:p>
            <a:pPr lvl="2"/>
            <a:r>
              <a:rPr lang="ru-RU" sz="2000" dirty="0" smtClean="0"/>
              <a:t>ООО "С-АВТ", г.Санкт-Петербург</a:t>
            </a:r>
          </a:p>
          <a:p>
            <a:pPr lvl="2"/>
            <a:r>
              <a:rPr lang="ru-RU" sz="2000" dirty="0" smtClean="0"/>
              <a:t>ООО «</a:t>
            </a:r>
            <a:r>
              <a:rPr lang="ru-RU" sz="2000" dirty="0" err="1" smtClean="0"/>
              <a:t>Плазма-Техко</a:t>
            </a:r>
            <a:r>
              <a:rPr lang="ru-RU" sz="2000" dirty="0" smtClean="0"/>
              <a:t>», г.Тверь</a:t>
            </a:r>
          </a:p>
          <a:p>
            <a:pPr lvl="2"/>
            <a:r>
              <a:rPr lang="ru-RU" sz="2000" dirty="0" smtClean="0"/>
              <a:t>ООО НПЦ "Лазеры и аппаратура ТМ", г.Зеленоград</a:t>
            </a:r>
          </a:p>
          <a:p>
            <a:pPr lvl="2"/>
            <a:r>
              <a:rPr lang="ru-RU" sz="2000" dirty="0" smtClean="0"/>
              <a:t>ЗАО "</a:t>
            </a:r>
            <a:r>
              <a:rPr lang="ru-RU" sz="1400" dirty="0" smtClean="0"/>
              <a:t>Институт УКРОРГСТАНКИНПРОМ</a:t>
            </a:r>
            <a:r>
              <a:rPr lang="ru-RU" sz="2000" dirty="0" smtClean="0"/>
              <a:t>", г.Харьков</a:t>
            </a:r>
          </a:p>
          <a:p>
            <a:pPr lvl="2"/>
            <a:r>
              <a:rPr lang="ru-RU" sz="2000" dirty="0" smtClean="0"/>
              <a:t>СМЗ, </a:t>
            </a:r>
            <a:r>
              <a:rPr lang="ru-RU" sz="2000" dirty="0" err="1" smtClean="0"/>
              <a:t>Савёлово</a:t>
            </a:r>
            <a:endParaRPr lang="ru-RU" sz="2000" dirty="0"/>
          </a:p>
        </p:txBody>
      </p:sp>
      <p:pic>
        <p:nvPicPr>
          <p:cNvPr id="69633" name="Picture 1" descr="ml4_modul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9" y="1685047"/>
            <a:ext cx="2714644" cy="216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kami-sibir.ru/images/units/3111/22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71942"/>
            <a:ext cx="3286147" cy="183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457968" cy="985822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Станкостроительные заводы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Дыропробивные станки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9635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69635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172216" cy="485756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Станкостроительные заводы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786182" y="1643050"/>
            <a:ext cx="5111750" cy="4572000"/>
          </a:xfrm>
        </p:spPr>
        <p:txBody>
          <a:bodyPr>
            <a:normAutofit lnSpcReduction="10000"/>
          </a:bodyPr>
          <a:lstStyle/>
          <a:p>
            <a:pPr lvl="1">
              <a:buNone/>
            </a:pPr>
            <a:r>
              <a:rPr lang="ru-RU" sz="2800" u="sng" dirty="0" smtClean="0">
                <a:solidFill>
                  <a:srgbClr val="002060"/>
                </a:solidFill>
              </a:rPr>
              <a:t>Дыропробивные станки</a:t>
            </a:r>
            <a:endParaRPr lang="ru-RU" sz="2400" u="sng" dirty="0" smtClean="0">
              <a:solidFill>
                <a:srgbClr val="002060"/>
              </a:solidFill>
            </a:endParaRPr>
          </a:p>
          <a:p>
            <a:pPr lvl="2"/>
            <a:r>
              <a:rPr lang="ru-RU" sz="2000" dirty="0" smtClean="0"/>
              <a:t>ООО "Ассоциация ПП КПО", г.Воронеж</a:t>
            </a:r>
          </a:p>
          <a:p>
            <a:pPr lvl="1">
              <a:buNone/>
            </a:pPr>
            <a:r>
              <a:rPr lang="ru-RU" sz="2800" u="sng" dirty="0" smtClean="0">
                <a:solidFill>
                  <a:srgbClr val="002060"/>
                </a:solidFill>
              </a:rPr>
              <a:t>Деревообрабатывающие станки</a:t>
            </a:r>
          </a:p>
          <a:p>
            <a:pPr lvl="2"/>
            <a:r>
              <a:rPr lang="ru-RU" sz="2000" dirty="0" smtClean="0"/>
              <a:t>ОАО «ИЗТС» г.Иваново</a:t>
            </a:r>
          </a:p>
          <a:p>
            <a:pPr lvl="1">
              <a:buNone/>
            </a:pPr>
            <a:r>
              <a:rPr lang="ru-RU" sz="2800" u="sng" dirty="0" err="1" smtClean="0">
                <a:solidFill>
                  <a:srgbClr val="002060"/>
                </a:solidFill>
              </a:rPr>
              <a:t>Зубофрезерные станки</a:t>
            </a:r>
          </a:p>
          <a:p>
            <a:pPr lvl="2"/>
            <a:r>
              <a:rPr lang="ru-RU" sz="2000" dirty="0" smtClean="0"/>
              <a:t>ООО "</a:t>
            </a:r>
            <a:r>
              <a:rPr lang="ru-RU" sz="2000" dirty="0" err="1" smtClean="0"/>
              <a:t>Киров-Станкомаш</a:t>
            </a:r>
            <a:r>
              <a:rPr lang="ru-RU" sz="2000" dirty="0" smtClean="0"/>
              <a:t>", г.Санкт-Петербург</a:t>
            </a:r>
          </a:p>
          <a:p>
            <a:pPr lvl="1">
              <a:buNone/>
            </a:pPr>
            <a:r>
              <a:rPr lang="ru-RU" sz="2800" u="sng" dirty="0" smtClean="0">
                <a:solidFill>
                  <a:srgbClr val="002060"/>
                </a:solidFill>
              </a:rPr>
              <a:t>Шлифовальные станки</a:t>
            </a:r>
          </a:p>
          <a:p>
            <a:pPr lvl="2"/>
            <a:r>
              <a:rPr lang="ru-RU" sz="2100" dirty="0" smtClean="0"/>
              <a:t>ОАО «Станкозавод Красный Борец», Минск</a:t>
            </a:r>
          </a:p>
        </p:txBody>
      </p:sp>
      <p:pic>
        <p:nvPicPr>
          <p:cNvPr id="73732" name="Picture 4" descr="C:\Users\Андрей\Desktop\Новая документация\проспект 2013\ФОТО\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3459459" cy="2443513"/>
          </a:xfrm>
          <a:prstGeom prst="rect">
            <a:avLst/>
          </a:prstGeom>
          <a:noFill/>
        </p:spPr>
      </p:pic>
      <p:pic>
        <p:nvPicPr>
          <p:cNvPr id="73733" name="Picture 5" descr="DSCN04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357298"/>
            <a:ext cx="3276377" cy="245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3734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73734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7286676" cy="117636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Цифровые сервоприводы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dirty="0" smtClean="0"/>
              <a:t> </a:t>
            </a:r>
            <a:r>
              <a:rPr lang="ru-RU" sz="4000" b="1" dirty="0" smtClean="0"/>
              <a:t>малой мощности серии </a:t>
            </a:r>
            <a:r>
              <a:rPr lang="en-US" sz="4000" b="1" dirty="0" smtClean="0"/>
              <a:t>BSD-08</a:t>
            </a:r>
            <a:endParaRPr lang="ru-RU" sz="4000" dirty="0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071678"/>
            <a:ext cx="8364207" cy="449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6979" name="Object 14"/>
          <p:cNvGraphicFramePr>
            <a:graphicFrameLocks noChangeAspect="1"/>
          </p:cNvGraphicFramePr>
          <p:nvPr/>
        </p:nvGraphicFramePr>
        <p:xfrm>
          <a:off x="7786688" y="285750"/>
          <a:ext cx="1133475" cy="633413"/>
        </p:xfrm>
        <a:graphic>
          <a:graphicData uri="http://schemas.openxmlformats.org/presentationml/2006/ole">
            <p:oleObj spid="_x0000_s126979" name="Рисунок" r:id="rId4" imgW="914400" imgH="511920" progId="Word.Picture.8">
              <p:embed/>
            </p:oleObj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7286676" cy="53341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lang="ru-RU" sz="4000" dirty="0" smtClean="0"/>
          </a:p>
          <a:p>
            <a:endParaRPr lang="ru-RU" sz="4000" dirty="0" smtClean="0"/>
          </a:p>
          <a:p>
            <a:r>
              <a:rPr lang="ru-RU" sz="4000" dirty="0" smtClean="0"/>
              <a:t> </a:t>
            </a:r>
            <a:r>
              <a:rPr lang="ru-RU" sz="4000" b="1" i="1" dirty="0" smtClean="0"/>
              <a:t>Новая разработка 2015 г.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7286676" cy="53341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УЧПУ </a:t>
            </a:r>
            <a:r>
              <a:rPr lang="en-US" sz="4000" b="1" dirty="0" smtClean="0">
                <a:solidFill>
                  <a:srgbClr val="FF0000"/>
                </a:solidFill>
              </a:rPr>
              <a:t>NC-400</a:t>
            </a:r>
            <a:endParaRPr lang="ru-RU" sz="4000" dirty="0"/>
          </a:p>
        </p:txBody>
      </p:sp>
      <p:graphicFrame>
        <p:nvGraphicFramePr>
          <p:cNvPr id="126979" name="Object 14"/>
          <p:cNvGraphicFramePr>
            <a:graphicFrameLocks noChangeAspect="1"/>
          </p:cNvGraphicFramePr>
          <p:nvPr/>
        </p:nvGraphicFramePr>
        <p:xfrm>
          <a:off x="7786688" y="285750"/>
          <a:ext cx="1133475" cy="633413"/>
        </p:xfrm>
        <a:graphic>
          <a:graphicData uri="http://schemas.openxmlformats.org/presentationml/2006/ole">
            <p:oleObj spid="_x0000_s129026" name="Рисунок" r:id="rId3" imgW="914400" imgH="511920" progId="Word.Picture.8">
              <p:embed/>
            </p:oleObj>
          </a:graphicData>
        </a:graphic>
      </p:graphicFrame>
      <p:pic>
        <p:nvPicPr>
          <p:cNvPr id="129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928802"/>
            <a:ext cx="4701974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7158" y="428604"/>
            <a:ext cx="7286676" cy="53341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lang="ru-RU" sz="4000" dirty="0" smtClean="0"/>
          </a:p>
          <a:p>
            <a:endParaRPr lang="ru-RU" sz="4000" dirty="0" smtClean="0"/>
          </a:p>
          <a:p>
            <a:r>
              <a:rPr lang="ru-RU" sz="4000" dirty="0" smtClean="0"/>
              <a:t> </a:t>
            </a:r>
            <a:r>
              <a:rPr lang="ru-RU" sz="4000" b="1" i="1" dirty="0" smtClean="0"/>
              <a:t>Новая разработка 2015 г.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5886464" cy="1162050"/>
          </a:xfrm>
        </p:spPr>
        <p:txBody>
          <a:bodyPr/>
          <a:lstStyle/>
          <a:p>
            <a:pPr lvl="0"/>
            <a:r>
              <a:rPr lang="ru-RU" dirty="0" smtClean="0"/>
              <a:t>Машиностроительные заводы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500174"/>
            <a:ext cx="5111750" cy="5143536"/>
          </a:xfrm>
        </p:spPr>
        <p:txBody>
          <a:bodyPr>
            <a:noAutofit/>
          </a:bodyPr>
          <a:lstStyle/>
          <a:p>
            <a:pPr lvl="1"/>
            <a:r>
              <a:rPr lang="ru-RU" sz="1200" dirty="0" smtClean="0"/>
              <a:t>ЗАО "ЛУЧ" ДО ЗАО "Петербургский тракторный завод"</a:t>
            </a:r>
          </a:p>
          <a:p>
            <a:pPr lvl="1"/>
            <a:r>
              <a:rPr lang="ru-RU" sz="1200" dirty="0" smtClean="0"/>
              <a:t>ОАО «Ижорские заводы»</a:t>
            </a:r>
          </a:p>
          <a:p>
            <a:pPr lvl="1"/>
            <a:r>
              <a:rPr lang="ru-RU" sz="1200" dirty="0" smtClean="0"/>
              <a:t>ОАО «Силовые машины «Филиал ЛМЗ»</a:t>
            </a:r>
          </a:p>
          <a:p>
            <a:pPr lvl="1"/>
            <a:r>
              <a:rPr lang="ru-RU" sz="1200" dirty="0" smtClean="0"/>
              <a:t>ОАО «Силовые машины «Филиал Завод турбинных лопаток»</a:t>
            </a:r>
          </a:p>
          <a:p>
            <a:pPr lvl="1"/>
            <a:r>
              <a:rPr lang="ru-RU" sz="1200" dirty="0" smtClean="0"/>
              <a:t>ОАО «</a:t>
            </a:r>
            <a:r>
              <a:rPr lang="ru-RU" sz="1200" dirty="0" err="1" smtClean="0"/>
              <a:t>Армавирский</a:t>
            </a:r>
            <a:r>
              <a:rPr lang="ru-RU" sz="1200" dirty="0" smtClean="0"/>
              <a:t> завод тяжёлого машиностроения»</a:t>
            </a:r>
          </a:p>
          <a:p>
            <a:pPr lvl="1"/>
            <a:r>
              <a:rPr lang="ru-RU" sz="1200" dirty="0" smtClean="0"/>
              <a:t>ОАО «</a:t>
            </a:r>
            <a:r>
              <a:rPr lang="ru-RU" sz="1200" dirty="0" err="1" smtClean="0"/>
              <a:t>Богородский</a:t>
            </a:r>
            <a:r>
              <a:rPr lang="ru-RU" sz="1200" dirty="0" smtClean="0"/>
              <a:t> машиностроительный завод»</a:t>
            </a:r>
          </a:p>
          <a:p>
            <a:pPr lvl="1"/>
            <a:r>
              <a:rPr lang="ru-RU" sz="1200" dirty="0" smtClean="0"/>
              <a:t>ОАО «Вяземский машиностроительный завод»</a:t>
            </a:r>
          </a:p>
          <a:p>
            <a:pPr lvl="1"/>
            <a:r>
              <a:rPr lang="ru-RU" sz="1200" dirty="0" smtClean="0"/>
              <a:t>ОАО «Пермский завод «Машиностроитель»</a:t>
            </a:r>
          </a:p>
          <a:p>
            <a:pPr lvl="1"/>
            <a:r>
              <a:rPr lang="ru-RU" sz="1200" dirty="0" smtClean="0"/>
              <a:t>ОАО «</a:t>
            </a:r>
            <a:r>
              <a:rPr lang="ru-RU" sz="1200" dirty="0" err="1" smtClean="0"/>
              <a:t>Дубненский</a:t>
            </a:r>
            <a:r>
              <a:rPr lang="ru-RU" sz="1200" dirty="0" smtClean="0"/>
              <a:t> машиностроительный завод»</a:t>
            </a:r>
          </a:p>
          <a:p>
            <a:pPr lvl="1"/>
            <a:r>
              <a:rPr lang="ru-RU" sz="1200" dirty="0" smtClean="0"/>
              <a:t>ОАО «Машиностроительный завод им. Калинина»</a:t>
            </a:r>
          </a:p>
          <a:p>
            <a:pPr lvl="1"/>
            <a:r>
              <a:rPr lang="ru-RU" sz="1200" dirty="0" smtClean="0"/>
              <a:t>ОАО «</a:t>
            </a:r>
            <a:r>
              <a:rPr lang="ru-RU" sz="1200" dirty="0" err="1" smtClean="0"/>
              <a:t>Орский</a:t>
            </a:r>
            <a:r>
              <a:rPr lang="ru-RU" sz="1200" dirty="0" smtClean="0"/>
              <a:t> машиностроительный завод»</a:t>
            </a:r>
          </a:p>
          <a:p>
            <a:pPr lvl="1"/>
            <a:r>
              <a:rPr lang="ru-RU" sz="1200" dirty="0" smtClean="0"/>
              <a:t>ОАО «</a:t>
            </a:r>
            <a:r>
              <a:rPr lang="ru-RU" sz="1200" dirty="0" err="1" smtClean="0"/>
              <a:t>Невьянский</a:t>
            </a:r>
            <a:r>
              <a:rPr lang="ru-RU" sz="1200" dirty="0" smtClean="0"/>
              <a:t> машиностроительный завод»</a:t>
            </a:r>
          </a:p>
          <a:p>
            <a:pPr lvl="1"/>
            <a:r>
              <a:rPr lang="ru-RU" sz="1200" dirty="0" smtClean="0"/>
              <a:t>ОАО «</a:t>
            </a:r>
            <a:r>
              <a:rPr lang="ru-RU" sz="1200" dirty="0" err="1" smtClean="0"/>
              <a:t>Сафоновский</a:t>
            </a:r>
            <a:r>
              <a:rPr lang="ru-RU" sz="1200" dirty="0" smtClean="0"/>
              <a:t> электромашиностроительный завод»</a:t>
            </a:r>
          </a:p>
          <a:p>
            <a:pPr lvl="1"/>
            <a:r>
              <a:rPr lang="ru-RU" sz="1200" dirty="0" smtClean="0"/>
              <a:t>ОАО «</a:t>
            </a:r>
            <a:r>
              <a:rPr lang="ru-RU" sz="1200" dirty="0" err="1" smtClean="0"/>
              <a:t>Шадринский</a:t>
            </a:r>
            <a:r>
              <a:rPr lang="ru-RU" sz="1200" dirty="0" smtClean="0"/>
              <a:t> завод транспортного </a:t>
            </a:r>
            <a:r>
              <a:rPr lang="ru-RU" sz="1200" dirty="0" err="1" smtClean="0"/>
              <a:t>машиностроя</a:t>
            </a:r>
            <a:r>
              <a:rPr lang="ru-RU" sz="1200" dirty="0" smtClean="0"/>
              <a:t>»</a:t>
            </a:r>
          </a:p>
          <a:p>
            <a:pPr lvl="1"/>
            <a:r>
              <a:rPr lang="ru-RU" sz="1200" dirty="0" smtClean="0"/>
              <a:t>ОАО «Ясногорский машиностроительный завод»</a:t>
            </a:r>
          </a:p>
          <a:p>
            <a:pPr lvl="1"/>
            <a:r>
              <a:rPr lang="ru-RU" sz="1200" dirty="0" smtClean="0"/>
              <a:t>ОАО «Ярославский электромашиностроительный завод»</a:t>
            </a:r>
          </a:p>
          <a:p>
            <a:pPr lvl="1"/>
            <a:r>
              <a:rPr lang="ru-RU" sz="1200" dirty="0" smtClean="0"/>
              <a:t>ОАО «</a:t>
            </a:r>
            <a:r>
              <a:rPr lang="ru-RU" sz="1200" dirty="0" err="1" smtClean="0"/>
              <a:t>Орский</a:t>
            </a:r>
            <a:r>
              <a:rPr lang="ru-RU" sz="1200" dirty="0" smtClean="0"/>
              <a:t> машиностроительный завод»</a:t>
            </a:r>
          </a:p>
          <a:p>
            <a:pPr lvl="1"/>
            <a:r>
              <a:rPr lang="ru-RU" sz="1200" dirty="0" smtClean="0"/>
              <a:t>ЗАО «Машиностроительный завод «Маяк»»</a:t>
            </a:r>
          </a:p>
          <a:p>
            <a:pPr lvl="1"/>
            <a:r>
              <a:rPr lang="ru-RU" sz="1200" dirty="0" smtClean="0"/>
              <a:t>ЗАО «Белгородский завод горного машиностроения»</a:t>
            </a:r>
          </a:p>
          <a:p>
            <a:pPr lvl="1"/>
            <a:r>
              <a:rPr lang="ru-RU" sz="1200" dirty="0" smtClean="0"/>
              <a:t>ОАО "Корпорация ВСМПО-АВИСМА"</a:t>
            </a:r>
          </a:p>
          <a:p>
            <a:pPr lvl="1"/>
            <a:r>
              <a:rPr lang="ru-RU" sz="1200" dirty="0" smtClean="0"/>
              <a:t>ФГУП «</a:t>
            </a:r>
            <a:r>
              <a:rPr lang="ru-RU" sz="1200" dirty="0" err="1" smtClean="0"/>
              <a:t>Миасский</a:t>
            </a:r>
            <a:r>
              <a:rPr lang="ru-RU" sz="1200" dirty="0" smtClean="0"/>
              <a:t> машиностроительный завод»</a:t>
            </a:r>
          </a:p>
          <a:p>
            <a:pPr lvl="1"/>
            <a:r>
              <a:rPr lang="ru-RU" sz="1200" dirty="0" smtClean="0"/>
              <a:t>ФГУП ПО«Златоустовский машиностроительный завод»</a:t>
            </a:r>
            <a:endParaRPr lang="ru-RU" sz="1200" dirty="0"/>
          </a:p>
        </p:txBody>
      </p:sp>
      <p:pic>
        <p:nvPicPr>
          <p:cNvPr id="74756" name="Рисунок 4" descr="http://www.cadmaster.ru/900x1330/assets/images/articles/cm_39_chpu_dnpp/dolgopr_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71612"/>
            <a:ext cx="3429557" cy="457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4757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74757" name="Рисунок" r:id="rId4" imgW="914400" imgH="511920" progId="Word.Picture.8">
              <p:embed/>
            </p:oleObj>
          </a:graphicData>
        </a:graphic>
      </p:graphicFrame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7786710" y="285728"/>
          <a:ext cx="1133475" cy="633412"/>
        </p:xfrm>
        <a:graphic>
          <a:graphicData uri="http://schemas.openxmlformats.org/presentationml/2006/ole">
            <p:oleObj spid="_x0000_s74758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243654" cy="1162050"/>
          </a:xfrm>
        </p:spPr>
        <p:txBody>
          <a:bodyPr/>
          <a:lstStyle/>
          <a:p>
            <a:pPr lvl="0"/>
            <a:r>
              <a:rPr lang="ru-RU" dirty="0" smtClean="0"/>
              <a:t>Предприятия ВПК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1868" y="1714488"/>
            <a:ext cx="5111750" cy="4429156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ru-RU" sz="2700" dirty="0" smtClean="0"/>
              <a:t>ФГУП "Научно-производственный центр </a:t>
            </a:r>
            <a:r>
              <a:rPr lang="ru-RU" sz="2700" dirty="0" err="1" smtClean="0"/>
              <a:t>газотурбостроения</a:t>
            </a:r>
            <a:r>
              <a:rPr lang="ru-RU" sz="2700" dirty="0" smtClean="0"/>
              <a:t> "Салют"</a:t>
            </a:r>
          </a:p>
          <a:p>
            <a:pPr lvl="1"/>
            <a:r>
              <a:rPr lang="ru-RU" sz="2800" dirty="0" smtClean="0"/>
              <a:t>ФГУП "ГКНПЦ </a:t>
            </a:r>
            <a:r>
              <a:rPr lang="ru-RU" sz="2800" dirty="0" err="1" smtClean="0"/>
              <a:t>им.М.В.Хруничева</a:t>
            </a:r>
            <a:r>
              <a:rPr lang="ru-RU" sz="2800" dirty="0" smtClean="0"/>
              <a:t>" ("ВМЗ")</a:t>
            </a:r>
          </a:p>
          <a:p>
            <a:pPr lvl="1"/>
            <a:r>
              <a:rPr lang="ru-RU" sz="2800" dirty="0" smtClean="0"/>
              <a:t>ФГУП "ГНПРКЦ "ЦСКБ-ПРОГРЕСС"</a:t>
            </a:r>
          </a:p>
          <a:p>
            <a:pPr lvl="1"/>
            <a:r>
              <a:rPr lang="ru-RU" sz="2800" dirty="0" smtClean="0"/>
              <a:t>ФГУП ОКБ «Факел»</a:t>
            </a:r>
          </a:p>
          <a:p>
            <a:pPr lvl="1"/>
            <a:r>
              <a:rPr lang="ru-RU" sz="2800" dirty="0" smtClean="0"/>
              <a:t>ФГУП «ОНПП Технология»</a:t>
            </a:r>
          </a:p>
          <a:p>
            <a:pPr lvl="1"/>
            <a:r>
              <a:rPr lang="ru-RU" sz="2800" dirty="0" smtClean="0"/>
              <a:t>ФГУП «ОМО им. П.И.Баринова»</a:t>
            </a:r>
          </a:p>
          <a:p>
            <a:pPr lvl="1"/>
            <a:r>
              <a:rPr lang="ru-RU" sz="2800" dirty="0" smtClean="0"/>
              <a:t>ОАО «ДНПП»</a:t>
            </a:r>
          </a:p>
          <a:p>
            <a:pPr lvl="1"/>
            <a:r>
              <a:rPr lang="ru-RU" sz="2800" dirty="0" smtClean="0"/>
              <a:t>ОАО «Брянский Арсенал»</a:t>
            </a:r>
          </a:p>
          <a:p>
            <a:pPr lvl="1"/>
            <a:r>
              <a:rPr lang="ru-RU" sz="2800" dirty="0" smtClean="0"/>
              <a:t>ОАО «</a:t>
            </a:r>
            <a:r>
              <a:rPr lang="ru-RU" sz="2800" dirty="0" err="1" smtClean="0"/>
              <a:t>Курганмашзавод</a:t>
            </a:r>
            <a:r>
              <a:rPr lang="ru-RU" sz="2800" dirty="0" smtClean="0"/>
              <a:t>»</a:t>
            </a:r>
          </a:p>
          <a:p>
            <a:pPr lvl="1"/>
            <a:r>
              <a:rPr lang="ru-RU" sz="2800" dirty="0" smtClean="0"/>
              <a:t>ОАО «ПЗ»Машиностроитель</a:t>
            </a:r>
          </a:p>
          <a:p>
            <a:pPr lvl="1"/>
            <a:r>
              <a:rPr lang="ru-RU" sz="2800" dirty="0" smtClean="0"/>
              <a:t>ОАО «</a:t>
            </a:r>
            <a:r>
              <a:rPr lang="ru-RU" sz="2800" dirty="0" err="1" smtClean="0"/>
              <a:t>Протон-Пермские</a:t>
            </a:r>
            <a:r>
              <a:rPr lang="ru-RU" sz="2800" dirty="0" smtClean="0"/>
              <a:t> моторы»</a:t>
            </a:r>
          </a:p>
          <a:p>
            <a:pPr lvl="1"/>
            <a:r>
              <a:rPr lang="ru-RU" sz="2800" dirty="0" smtClean="0"/>
              <a:t>ОАО «Красный Октябрь»</a:t>
            </a:r>
          </a:p>
          <a:p>
            <a:pPr lvl="1"/>
            <a:r>
              <a:rPr lang="ru-RU" sz="2800" dirty="0" smtClean="0"/>
              <a:t>ЗАО «</a:t>
            </a:r>
            <a:r>
              <a:rPr lang="ru-RU" sz="2800" dirty="0" err="1" smtClean="0"/>
              <a:t>Ремос-Пермские</a:t>
            </a:r>
            <a:r>
              <a:rPr lang="ru-RU" sz="2800" dirty="0" smtClean="0"/>
              <a:t> моторы»</a:t>
            </a:r>
          </a:p>
          <a:p>
            <a:pPr lvl="1"/>
            <a:r>
              <a:rPr lang="ru-RU" sz="2800" dirty="0" smtClean="0"/>
              <a:t>ОАО «</a:t>
            </a:r>
            <a:r>
              <a:rPr lang="ru-RU" sz="2800" dirty="0" err="1" smtClean="0"/>
              <a:t>КнААПО</a:t>
            </a:r>
            <a:r>
              <a:rPr lang="ru-RU" sz="2800" dirty="0" smtClean="0"/>
              <a:t>»</a:t>
            </a:r>
          </a:p>
          <a:p>
            <a:pPr lvl="1"/>
            <a:r>
              <a:rPr lang="ru-RU" sz="2800" dirty="0" smtClean="0"/>
              <a:t>ОАО ААК «Прогресс»</a:t>
            </a:r>
          </a:p>
          <a:p>
            <a:pPr lvl="1"/>
            <a:r>
              <a:rPr lang="ru-RU" sz="2800" dirty="0" smtClean="0"/>
              <a:t>ЗАО «Авиастроительная корпорация «</a:t>
            </a:r>
            <a:r>
              <a:rPr lang="ru-RU" sz="2800" dirty="0" err="1" smtClean="0"/>
              <a:t>Русич</a:t>
            </a:r>
            <a:r>
              <a:rPr lang="ru-RU" sz="2800" dirty="0" smtClean="0"/>
              <a:t>»</a:t>
            </a:r>
          </a:p>
          <a:p>
            <a:pPr lvl="1"/>
            <a:r>
              <a:rPr lang="ru-RU" sz="2800" dirty="0" smtClean="0"/>
              <a:t>ОАО «КМПО»</a:t>
            </a:r>
          </a:p>
          <a:p>
            <a:pPr lvl="1"/>
            <a:r>
              <a:rPr lang="ru-RU" sz="2800" dirty="0" smtClean="0"/>
              <a:t>ОАО «Вертолёты МИ»</a:t>
            </a:r>
          </a:p>
          <a:p>
            <a:pPr lvl="1"/>
            <a:r>
              <a:rPr lang="ru-RU" sz="2800" dirty="0" smtClean="0"/>
              <a:t>ОАО «Казанский </a:t>
            </a:r>
            <a:r>
              <a:rPr lang="ru-RU" sz="2800" dirty="0" err="1" smtClean="0"/>
              <a:t>оптико-механичеческий</a:t>
            </a:r>
            <a:r>
              <a:rPr lang="ru-RU" sz="2800" dirty="0" smtClean="0"/>
              <a:t> завод»</a:t>
            </a:r>
          </a:p>
          <a:p>
            <a:pPr lvl="1"/>
            <a:r>
              <a:rPr lang="ru-RU" dirty="0" smtClean="0"/>
              <a:t>ОАО «ММП им. В.В.Чернышёва»</a:t>
            </a:r>
            <a:endParaRPr lang="ru-RU" dirty="0"/>
          </a:p>
        </p:txBody>
      </p:sp>
      <p:pic>
        <p:nvPicPr>
          <p:cNvPr id="75778" name="Picture 2" descr="C:\Users\Андрей\Desktop\Новая документация\проспект 2013\ФОТО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85926"/>
            <a:ext cx="3230881" cy="2428868"/>
          </a:xfrm>
          <a:prstGeom prst="rect">
            <a:avLst/>
          </a:prstGeom>
          <a:noFill/>
        </p:spPr>
      </p:pic>
      <p:pic>
        <p:nvPicPr>
          <p:cNvPr id="75779" name="Рисунок 1" descr="http://innovasia.neobroker.ru/gallery/63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14818"/>
            <a:ext cx="3071834" cy="220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5780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75780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600844" cy="1162050"/>
          </a:xfrm>
        </p:spPr>
        <p:txBody>
          <a:bodyPr/>
          <a:lstStyle/>
          <a:p>
            <a:pPr lvl="0"/>
            <a:r>
              <a:rPr lang="ru-RU" dirty="0" smtClean="0"/>
              <a:t>Предприятия авиапрома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1868" y="1500174"/>
            <a:ext cx="5111750" cy="5000628"/>
          </a:xfrm>
        </p:spPr>
        <p:txBody>
          <a:bodyPr>
            <a:noAutofit/>
          </a:bodyPr>
          <a:lstStyle/>
          <a:p>
            <a:pPr lvl="1"/>
            <a:r>
              <a:rPr lang="ru-RU" sz="1000" dirty="0" smtClean="0"/>
              <a:t>ОАО "31 завод авиационного технологического оборудования"</a:t>
            </a:r>
          </a:p>
          <a:p>
            <a:pPr lvl="1"/>
            <a:r>
              <a:rPr lang="ru-RU" sz="1000" dirty="0" smtClean="0"/>
              <a:t>ЗАО «</a:t>
            </a:r>
            <a:r>
              <a:rPr lang="ru-RU" sz="1000" dirty="0" err="1" smtClean="0"/>
              <a:t>Авиастар-СП</a:t>
            </a:r>
            <a:r>
              <a:rPr lang="ru-RU" sz="1000" dirty="0" smtClean="0"/>
              <a:t>», г.Ульяновск</a:t>
            </a:r>
          </a:p>
          <a:p>
            <a:pPr lvl="1"/>
            <a:r>
              <a:rPr lang="ru-RU" sz="1000" dirty="0" smtClean="0"/>
              <a:t>ЗАО «Тюменские авиадвигатели»</a:t>
            </a:r>
          </a:p>
          <a:p>
            <a:pPr lvl="1"/>
            <a:r>
              <a:rPr lang="ru-RU" sz="1000" dirty="0" smtClean="0"/>
              <a:t>ОАО «</a:t>
            </a:r>
            <a:r>
              <a:rPr lang="ru-RU" sz="1000" dirty="0" err="1" smtClean="0"/>
              <a:t>Улан-Уденский</a:t>
            </a:r>
            <a:r>
              <a:rPr lang="ru-RU" sz="1000" dirty="0" smtClean="0"/>
              <a:t> авиационный завод»</a:t>
            </a:r>
          </a:p>
          <a:p>
            <a:pPr lvl="1"/>
            <a:r>
              <a:rPr lang="ru-RU" sz="1000" dirty="0" smtClean="0"/>
              <a:t>ОАО «</a:t>
            </a:r>
            <a:r>
              <a:rPr lang="ru-RU" sz="1000" dirty="0" err="1" smtClean="0"/>
              <a:t>Авиагрегат</a:t>
            </a:r>
            <a:r>
              <a:rPr lang="ru-RU" sz="1000" dirty="0" smtClean="0"/>
              <a:t>». Г.Самара</a:t>
            </a:r>
          </a:p>
          <a:p>
            <a:pPr lvl="1"/>
            <a:r>
              <a:rPr lang="ru-RU" sz="1000" dirty="0" smtClean="0"/>
              <a:t>ЗАО «Авиационная корпорация «Рубин», </a:t>
            </a:r>
            <a:r>
              <a:rPr lang="ru-RU" sz="1000" dirty="0" err="1" smtClean="0"/>
              <a:t>г.Балашиха</a:t>
            </a:r>
            <a:endParaRPr lang="ru-RU" sz="1000" dirty="0" smtClean="0"/>
          </a:p>
          <a:p>
            <a:pPr lvl="1"/>
            <a:r>
              <a:rPr lang="ru-RU" sz="1000" dirty="0" smtClean="0"/>
              <a:t>ОАО «Уральский завод гражданской авиации», г.Екатеринбург</a:t>
            </a:r>
          </a:p>
          <a:p>
            <a:pPr lvl="1"/>
            <a:r>
              <a:rPr lang="ru-RU" sz="1000" dirty="0" smtClean="0"/>
              <a:t>ЗАО «Авиастроительная корпорация «</a:t>
            </a:r>
            <a:r>
              <a:rPr lang="ru-RU" sz="1000" dirty="0" err="1" smtClean="0"/>
              <a:t>Русич</a:t>
            </a:r>
            <a:r>
              <a:rPr lang="ru-RU" sz="1000" dirty="0" smtClean="0"/>
              <a:t>», г.Казань</a:t>
            </a:r>
          </a:p>
          <a:p>
            <a:pPr lvl="1"/>
            <a:r>
              <a:rPr lang="ru-RU" sz="1000" dirty="0" smtClean="0"/>
              <a:t>ОАО «Нижегородский авиастроительный завод «Сокол»</a:t>
            </a:r>
          </a:p>
          <a:p>
            <a:pPr lvl="1"/>
            <a:r>
              <a:rPr lang="ru-RU" sz="1000" dirty="0" smtClean="0"/>
              <a:t>ОАО "</a:t>
            </a:r>
            <a:r>
              <a:rPr lang="ru-RU" sz="1000" dirty="0" err="1" smtClean="0"/>
              <a:t>Арсеньевская</a:t>
            </a:r>
            <a:r>
              <a:rPr lang="ru-RU" sz="1000" dirty="0" smtClean="0"/>
              <a:t> авиационная компания "Прогресс" им. </a:t>
            </a:r>
            <a:r>
              <a:rPr lang="ru-RU" sz="1000" dirty="0" err="1" smtClean="0"/>
              <a:t>Н.И.Сазыкина</a:t>
            </a:r>
            <a:r>
              <a:rPr lang="ru-RU" sz="1000" dirty="0" smtClean="0"/>
              <a:t>"</a:t>
            </a:r>
          </a:p>
          <a:p>
            <a:pPr lvl="1"/>
            <a:r>
              <a:rPr lang="ru-RU" sz="1000" dirty="0" smtClean="0"/>
              <a:t>ОАО "ВМП"</a:t>
            </a:r>
            <a:r>
              <a:rPr lang="ru-RU" sz="1000" dirty="0" err="1" smtClean="0"/>
              <a:t>Авитек</a:t>
            </a:r>
            <a:r>
              <a:rPr lang="ru-RU" sz="1000" dirty="0" smtClean="0"/>
              <a:t>", г.Киров</a:t>
            </a:r>
          </a:p>
          <a:p>
            <a:pPr lvl="1"/>
            <a:r>
              <a:rPr lang="ru-RU" sz="1000" dirty="0" smtClean="0"/>
              <a:t>ОАО «Казанское авиационное производственное объединение»</a:t>
            </a:r>
          </a:p>
          <a:p>
            <a:pPr lvl="1"/>
            <a:r>
              <a:rPr lang="ru-RU" sz="1000" dirty="0" smtClean="0"/>
              <a:t>ОАО «Казанский вертолётный завод»</a:t>
            </a:r>
          </a:p>
          <a:p>
            <a:pPr lvl="1"/>
            <a:r>
              <a:rPr lang="ru-RU" sz="1000" dirty="0" smtClean="0"/>
              <a:t>ФГУП ПО «Стрела», Оренбург</a:t>
            </a:r>
          </a:p>
          <a:p>
            <a:pPr lvl="1"/>
            <a:r>
              <a:rPr lang="ru-RU" sz="1000" dirty="0" smtClean="0"/>
              <a:t>ОАО «Таганрогский авиационный НТК им. </a:t>
            </a:r>
            <a:r>
              <a:rPr lang="ru-RU" sz="1000" dirty="0" err="1" smtClean="0"/>
              <a:t>Г.М.Бериева</a:t>
            </a:r>
            <a:r>
              <a:rPr lang="ru-RU" sz="1000" dirty="0" smtClean="0"/>
              <a:t>»</a:t>
            </a:r>
          </a:p>
          <a:p>
            <a:pPr lvl="1"/>
            <a:r>
              <a:rPr lang="ru-RU" sz="1000" dirty="0" smtClean="0"/>
              <a:t>ОАО "Казанское моторостроительное производственное объединение"</a:t>
            </a:r>
          </a:p>
          <a:p>
            <a:pPr lvl="1"/>
            <a:r>
              <a:rPr lang="ru-RU" sz="1000" dirty="0" smtClean="0"/>
              <a:t>ФГУП  "ММПП "Салют"</a:t>
            </a:r>
          </a:p>
          <a:p>
            <a:pPr lvl="1"/>
            <a:r>
              <a:rPr lang="ru-RU" sz="1000" dirty="0" smtClean="0"/>
              <a:t>ОАО «Климов», г.Санкт-Петербург</a:t>
            </a:r>
          </a:p>
          <a:p>
            <a:pPr lvl="1"/>
            <a:r>
              <a:rPr lang="ru-RU" sz="1000" dirty="0" smtClean="0"/>
              <a:t>ОАО «Красный Октябрь»,г.Санкт-Петербург</a:t>
            </a:r>
          </a:p>
          <a:p>
            <a:pPr lvl="1"/>
            <a:r>
              <a:rPr lang="ru-RU" sz="1000" dirty="0" smtClean="0"/>
              <a:t>ОАО «ЛЕПСЕ», Киров</a:t>
            </a:r>
          </a:p>
          <a:p>
            <a:pPr lvl="1"/>
            <a:r>
              <a:rPr lang="ru-RU" sz="1000" dirty="0" smtClean="0"/>
              <a:t>ОАО "УМПО", Уфа</a:t>
            </a:r>
          </a:p>
          <a:p>
            <a:pPr lvl="1"/>
            <a:r>
              <a:rPr lang="ru-RU" sz="1000" dirty="0" smtClean="0"/>
              <a:t>ОАО "Пермский Моторный Завод"</a:t>
            </a:r>
          </a:p>
          <a:p>
            <a:pPr lvl="1"/>
            <a:r>
              <a:rPr lang="ru-RU" sz="1000" dirty="0" smtClean="0"/>
              <a:t>ОАО «</a:t>
            </a:r>
            <a:r>
              <a:rPr lang="ru-RU" sz="1000" dirty="0" err="1" smtClean="0"/>
              <a:t>Росвертол</a:t>
            </a:r>
            <a:r>
              <a:rPr lang="ru-RU" sz="1000" dirty="0" smtClean="0"/>
              <a:t>»</a:t>
            </a:r>
          </a:p>
          <a:p>
            <a:pPr lvl="1"/>
            <a:r>
              <a:rPr lang="ru-RU" sz="1000" dirty="0" smtClean="0"/>
              <a:t>ОАО ААК "ПРОГРЕСС", </a:t>
            </a:r>
            <a:r>
              <a:rPr lang="ru-RU" sz="1000" dirty="0" err="1" smtClean="0"/>
              <a:t>г.Арсеньвск</a:t>
            </a:r>
            <a:endParaRPr lang="ru-RU" sz="1000" dirty="0" smtClean="0"/>
          </a:p>
          <a:p>
            <a:pPr lvl="1"/>
            <a:r>
              <a:rPr lang="ru-RU" sz="1000" dirty="0" smtClean="0"/>
              <a:t>ОАО Казанское научно-производственное предприятие "Вертолёты МИ»</a:t>
            </a:r>
          </a:p>
          <a:p>
            <a:pPr lvl="1"/>
            <a:r>
              <a:rPr lang="ru-RU" sz="1000" dirty="0" smtClean="0"/>
              <a:t>ОАО «Таганрогский авиационный научно-технический комплекс им. Г. М. </a:t>
            </a:r>
            <a:r>
              <a:rPr lang="ru-RU" sz="1000" dirty="0" err="1" smtClean="0"/>
              <a:t>Бериева</a:t>
            </a:r>
            <a:r>
              <a:rPr lang="ru-RU" sz="1000" dirty="0" smtClean="0"/>
              <a:t>»</a:t>
            </a:r>
            <a:endParaRPr lang="ru-RU" sz="1000" dirty="0"/>
          </a:p>
        </p:txBody>
      </p:sp>
      <p:pic>
        <p:nvPicPr>
          <p:cNvPr id="5" name="Рисунок 9" descr="http://www.itr-resource.ru/photo/94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357298"/>
            <a:ext cx="320428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Листоги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15" y="4000504"/>
            <a:ext cx="3498056" cy="2332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79874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79874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672282" cy="1162050"/>
          </a:xfrm>
        </p:spPr>
        <p:txBody>
          <a:bodyPr/>
          <a:lstStyle/>
          <a:p>
            <a:pPr lvl="0"/>
            <a:r>
              <a:rPr lang="ru-RU" dirty="0" smtClean="0"/>
              <a:t>Предприятия РЖД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1868" y="1643050"/>
            <a:ext cx="5111750" cy="4786346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ru-RU" sz="2800" dirty="0" smtClean="0"/>
              <a:t>ОАО «Тверской вагоностроительный  завод»</a:t>
            </a:r>
          </a:p>
          <a:p>
            <a:pPr lvl="1"/>
            <a:r>
              <a:rPr lang="ru-RU" sz="2800" dirty="0" smtClean="0"/>
              <a:t>ОАО «Октябрьский </a:t>
            </a:r>
            <a:r>
              <a:rPr lang="ru-RU" sz="2800" dirty="0" err="1" smtClean="0"/>
              <a:t>электровагонный</a:t>
            </a:r>
            <a:r>
              <a:rPr lang="ru-RU" sz="2800" dirty="0" smtClean="0"/>
              <a:t> завод», </a:t>
            </a:r>
            <a:r>
              <a:rPr lang="ru-RU" sz="2800" dirty="0" err="1" smtClean="0"/>
              <a:t>г.Санкт-Пербург</a:t>
            </a:r>
            <a:endParaRPr lang="ru-RU" sz="2800" dirty="0" smtClean="0"/>
          </a:p>
          <a:p>
            <a:pPr lvl="1"/>
            <a:r>
              <a:rPr lang="ru-RU" sz="2800" dirty="0" smtClean="0"/>
              <a:t>ОАО "Российские железные дороги" Филиал "Оренбургский локомотиворемонтный завод"</a:t>
            </a:r>
          </a:p>
          <a:p>
            <a:pPr lvl="1"/>
            <a:r>
              <a:rPr lang="ru-RU" sz="2800" dirty="0" smtClean="0"/>
              <a:t>ОАО "Российские железные дороги" филиал "Воронежский вагоноремонтный завод им. Тельмана"</a:t>
            </a:r>
          </a:p>
          <a:p>
            <a:pPr lvl="1"/>
            <a:r>
              <a:rPr lang="ru-RU" sz="2800" dirty="0" smtClean="0"/>
              <a:t>ОАО "</a:t>
            </a:r>
            <a:r>
              <a:rPr lang="ru-RU" sz="2800" dirty="0" err="1" smtClean="0"/>
              <a:t>Людиновский</a:t>
            </a:r>
            <a:r>
              <a:rPr lang="ru-RU" sz="2800" dirty="0" smtClean="0"/>
              <a:t> </a:t>
            </a:r>
            <a:r>
              <a:rPr lang="ru-RU" sz="2800" dirty="0" err="1" smtClean="0"/>
              <a:t>тепловозостороительный</a:t>
            </a:r>
            <a:r>
              <a:rPr lang="ru-RU" sz="2800" dirty="0" smtClean="0"/>
              <a:t> завод"</a:t>
            </a:r>
          </a:p>
          <a:p>
            <a:pPr lvl="1"/>
            <a:r>
              <a:rPr lang="ru-RU" sz="2800" dirty="0" smtClean="0"/>
              <a:t>ОАО "</a:t>
            </a:r>
            <a:r>
              <a:rPr lang="ru-RU" sz="2800" dirty="0" err="1" smtClean="0"/>
              <a:t>Муромтепловоз</a:t>
            </a:r>
            <a:r>
              <a:rPr lang="ru-RU" sz="2800" dirty="0" smtClean="0"/>
              <a:t>"</a:t>
            </a:r>
          </a:p>
          <a:p>
            <a:pPr lvl="1"/>
            <a:r>
              <a:rPr lang="ru-RU" sz="2800" dirty="0" smtClean="0"/>
              <a:t>ОАО "НПК"</a:t>
            </a:r>
            <a:r>
              <a:rPr lang="ru-RU" sz="2800" dirty="0" err="1" smtClean="0"/>
              <a:t>Уралвагонзавод</a:t>
            </a:r>
            <a:r>
              <a:rPr lang="ru-RU" sz="2800" dirty="0" smtClean="0"/>
              <a:t>"</a:t>
            </a:r>
          </a:p>
          <a:p>
            <a:pPr lvl="1"/>
            <a:r>
              <a:rPr lang="ru-RU" sz="2800" dirty="0" smtClean="0"/>
              <a:t>ОАО «</a:t>
            </a:r>
            <a:r>
              <a:rPr lang="ru-RU" sz="2800" dirty="0" err="1" smtClean="0"/>
              <a:t>Метровагонмаш</a:t>
            </a:r>
            <a:r>
              <a:rPr lang="ru-RU" sz="2800" dirty="0" smtClean="0"/>
              <a:t>», г.Мытищи</a:t>
            </a:r>
          </a:p>
          <a:p>
            <a:pPr lvl="1"/>
            <a:r>
              <a:rPr lang="ru-RU" sz="2800" dirty="0" smtClean="0"/>
              <a:t>ЗАО «Вагоностроительный завод», г.Балаково</a:t>
            </a:r>
          </a:p>
          <a:p>
            <a:pPr lvl="1"/>
            <a:r>
              <a:rPr lang="ru-RU" sz="2800" dirty="0" smtClean="0"/>
              <a:t>ЗАО «Вагоноремонтный завод», г. </a:t>
            </a:r>
            <a:r>
              <a:rPr lang="ru-RU" sz="2800" dirty="0" err="1" smtClean="0"/>
              <a:t>Стерлитомак</a:t>
            </a:r>
            <a:endParaRPr lang="ru-RU" sz="2800" dirty="0" smtClean="0"/>
          </a:p>
          <a:p>
            <a:pPr lvl="1"/>
            <a:r>
              <a:rPr lang="ru-RU" sz="2800" dirty="0" smtClean="0"/>
              <a:t>ОАО "</a:t>
            </a:r>
            <a:r>
              <a:rPr lang="ru-RU" sz="2800" dirty="0" err="1" smtClean="0"/>
              <a:t>Выксунский</a:t>
            </a:r>
            <a:r>
              <a:rPr lang="ru-RU" sz="2800" dirty="0" smtClean="0"/>
              <a:t> металлургический завод"</a:t>
            </a:r>
          </a:p>
          <a:p>
            <a:pPr lvl="1"/>
            <a:r>
              <a:rPr lang="ru-RU" sz="2800" dirty="0" smtClean="0"/>
              <a:t>ОАО "</a:t>
            </a:r>
            <a:r>
              <a:rPr lang="ru-RU" sz="2800" dirty="0" err="1" smtClean="0"/>
              <a:t>Метровагонмаш</a:t>
            </a:r>
            <a:r>
              <a:rPr lang="ru-RU" sz="2800" dirty="0" smtClean="0"/>
              <a:t>", г.Мытищи</a:t>
            </a:r>
          </a:p>
          <a:p>
            <a:pPr lvl="1"/>
            <a:r>
              <a:rPr lang="ru-RU" sz="2800" dirty="0" smtClean="0"/>
              <a:t>ДЕПО</a:t>
            </a:r>
          </a:p>
          <a:p>
            <a:endParaRPr lang="ru-RU" dirty="0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73"/>
            <a:ext cx="3214710" cy="236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7828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77828" name="Рисунок" r:id="rId4" imgW="914400" imgH="511920" progId="Word.Picture.8">
              <p:embed/>
            </p:oleObj>
          </a:graphicData>
        </a:graphic>
      </p:graphicFrame>
      <p:pic>
        <p:nvPicPr>
          <p:cNvPr id="8" name="Picture 2" descr="D:\Old_disk2\C\станки\Многосуппортные\1Б50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14349" y="4102360"/>
            <a:ext cx="3143272" cy="2255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457968" cy="1162050"/>
          </a:xfrm>
        </p:spPr>
        <p:txBody>
          <a:bodyPr/>
          <a:lstStyle/>
          <a:p>
            <a:pPr lvl="0"/>
            <a:r>
              <a:rPr lang="ru-RU" dirty="0" smtClean="0"/>
              <a:t>Автомобильные заводы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ru-RU" sz="2800" dirty="0" smtClean="0"/>
              <a:t>ОАО «АвтоВАЗ»</a:t>
            </a:r>
          </a:p>
          <a:p>
            <a:pPr lvl="1"/>
            <a:r>
              <a:rPr lang="ru-RU" sz="2800" dirty="0" smtClean="0"/>
              <a:t>ОАО «АвтоВАЗ» ПТО</a:t>
            </a:r>
          </a:p>
          <a:p>
            <a:pPr lvl="1"/>
            <a:r>
              <a:rPr lang="ru-RU" sz="2800" dirty="0" smtClean="0"/>
              <a:t>ОАО «КАМАЗ»</a:t>
            </a:r>
          </a:p>
          <a:p>
            <a:pPr lvl="1"/>
            <a:r>
              <a:rPr lang="ru-RU" sz="2800" dirty="0" smtClean="0"/>
              <a:t>РУП «Минский автомобильный завод»</a:t>
            </a:r>
          </a:p>
          <a:p>
            <a:pPr lvl="1"/>
            <a:r>
              <a:rPr lang="ru-RU" sz="2800" dirty="0" smtClean="0"/>
              <a:t>ОАО «УАЗ»</a:t>
            </a:r>
          </a:p>
          <a:p>
            <a:pPr lvl="1"/>
            <a:r>
              <a:rPr lang="ru-RU" sz="2800" dirty="0" smtClean="0"/>
              <a:t>ОАО «ИЖМАШ»</a:t>
            </a:r>
          </a:p>
          <a:p>
            <a:pPr lvl="1"/>
            <a:r>
              <a:rPr lang="ru-RU" sz="2800" dirty="0" smtClean="0"/>
              <a:t>«</a:t>
            </a:r>
            <a:r>
              <a:rPr lang="ru-RU" sz="2800" dirty="0" err="1" smtClean="0"/>
              <a:t>БелАЗ</a:t>
            </a:r>
            <a:endParaRPr lang="ru-RU" sz="2800" dirty="0" smtClean="0"/>
          </a:p>
          <a:p>
            <a:pPr lvl="1"/>
            <a:r>
              <a:rPr lang="ru-RU" sz="2800" dirty="0" smtClean="0"/>
              <a:t>ЗАО «БАЗ»</a:t>
            </a:r>
          </a:p>
          <a:p>
            <a:endParaRPr lang="ru-RU" dirty="0"/>
          </a:p>
        </p:txBody>
      </p:sp>
      <p:pic>
        <p:nvPicPr>
          <p:cNvPr id="76803" name="Picture 3" descr="co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31380"/>
            <a:ext cx="3143272" cy="241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D:\photo\IMGP0219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57158" y="1500174"/>
            <a:ext cx="314245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6805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76805" name="Рисунок" r:id="rId6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529406" cy="1162050"/>
          </a:xfrm>
        </p:spPr>
        <p:txBody>
          <a:bodyPr/>
          <a:lstStyle/>
          <a:p>
            <a:pPr lvl="0"/>
            <a:r>
              <a:rPr lang="ru-RU" dirty="0" smtClean="0"/>
              <a:t>Учебные заведения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43306" y="1500174"/>
            <a:ext cx="5143536" cy="5072098"/>
          </a:xfrm>
        </p:spPr>
        <p:txBody>
          <a:bodyPr>
            <a:normAutofit fontScale="25000" lnSpcReduction="20000"/>
          </a:bodyPr>
          <a:lstStyle/>
          <a:p>
            <a:pPr lvl="1"/>
            <a:r>
              <a:rPr lang="ru-RU" sz="4800" dirty="0" smtClean="0"/>
              <a:t>Санкт-Петербургский государственный политехнический университет, г. Санкт-Петербург</a:t>
            </a:r>
          </a:p>
          <a:p>
            <a:pPr lvl="1"/>
            <a:r>
              <a:rPr lang="ru-RU" sz="4800" dirty="0" smtClean="0"/>
              <a:t>Санкт-Петербургский государственный морской технический университет, г. Санкт-Петербург</a:t>
            </a:r>
          </a:p>
          <a:p>
            <a:pPr lvl="1"/>
            <a:r>
              <a:rPr lang="ru-RU" sz="4800" dirty="0" smtClean="0"/>
              <a:t>Северо-Западный заочный технический университет, г. Санкт-Петербург</a:t>
            </a:r>
          </a:p>
          <a:p>
            <a:pPr lvl="1"/>
            <a:r>
              <a:rPr lang="ru-RU" sz="4800" dirty="0" smtClean="0"/>
              <a:t>Санкт-Петербургский институт машиностроения (ЛМЗ ВТУЗ), г. Санкт-Петербург</a:t>
            </a:r>
          </a:p>
          <a:p>
            <a:pPr lvl="1"/>
            <a:r>
              <a:rPr lang="ru-RU" sz="4800" dirty="0" smtClean="0"/>
              <a:t>Санкт-Петербургский технический колледж, г. Санкт-Петербург</a:t>
            </a:r>
          </a:p>
          <a:p>
            <a:pPr lvl="1"/>
            <a:r>
              <a:rPr lang="ru-RU" sz="4800" dirty="0" smtClean="0"/>
              <a:t>Южно-уральский государственный университет, г.Златоуст</a:t>
            </a:r>
          </a:p>
          <a:p>
            <a:pPr lvl="1"/>
            <a:r>
              <a:rPr lang="ru-RU" sz="4800" dirty="0" smtClean="0"/>
              <a:t>Профессиональный лицей №40 </a:t>
            </a:r>
            <a:r>
              <a:rPr lang="ru-RU" sz="4800" dirty="0" err="1" smtClean="0"/>
              <a:t>им.Шора</a:t>
            </a:r>
            <a:r>
              <a:rPr lang="ru-RU" sz="4800" dirty="0" smtClean="0"/>
              <a:t> И.Я., г.Златоуст</a:t>
            </a:r>
          </a:p>
          <a:p>
            <a:pPr lvl="1"/>
            <a:r>
              <a:rPr lang="ru-RU" sz="4800" dirty="0" smtClean="0"/>
              <a:t>Кировский политехнический колледж, г.Кировск ЛО</a:t>
            </a:r>
          </a:p>
          <a:p>
            <a:pPr lvl="1"/>
            <a:r>
              <a:rPr lang="ru-RU" sz="4800" dirty="0" smtClean="0"/>
              <a:t>Сибирский федеральный университет , г.Красноярск</a:t>
            </a:r>
          </a:p>
          <a:p>
            <a:pPr lvl="1"/>
            <a:r>
              <a:rPr lang="ru-RU" sz="4800" dirty="0" smtClean="0"/>
              <a:t>Пермский политехнический колледж, г.Пермь</a:t>
            </a:r>
          </a:p>
          <a:p>
            <a:pPr lvl="1"/>
            <a:r>
              <a:rPr lang="ru-RU" sz="4800" dirty="0" smtClean="0"/>
              <a:t>Псковский индустриальный техникум, г.Псков</a:t>
            </a:r>
          </a:p>
          <a:p>
            <a:pPr lvl="1"/>
            <a:r>
              <a:rPr lang="ru-RU" sz="4800" dirty="0" smtClean="0"/>
              <a:t>Донской государственный технический университет, г.Ростов-на-Дону</a:t>
            </a:r>
          </a:p>
          <a:p>
            <a:pPr lvl="1"/>
            <a:r>
              <a:rPr lang="ru-RU" sz="4800" dirty="0" smtClean="0"/>
              <a:t>Санкт-Петербургский государственный морской техникум, г. Санкт-Петербург</a:t>
            </a:r>
          </a:p>
          <a:p>
            <a:pPr lvl="1"/>
            <a:r>
              <a:rPr lang="ru-RU" sz="4800" dirty="0" smtClean="0"/>
              <a:t>Томский политехнический университет,  г. Томск</a:t>
            </a:r>
          </a:p>
          <a:p>
            <a:pPr lvl="1"/>
            <a:r>
              <a:rPr lang="ru-RU" sz="4800" dirty="0" smtClean="0"/>
              <a:t>Тульский государственный технический университет, г.Тула</a:t>
            </a:r>
          </a:p>
          <a:p>
            <a:pPr lvl="1"/>
            <a:r>
              <a:rPr lang="ru-RU" sz="4800" dirty="0" smtClean="0"/>
              <a:t>Челябинский колледж промышленной автоматики, г.Челябинск</a:t>
            </a:r>
          </a:p>
          <a:p>
            <a:pPr lvl="1"/>
            <a:r>
              <a:rPr lang="ru-RU" sz="4800" dirty="0" smtClean="0"/>
              <a:t>Профессиональное училище №9, г.Энгельс</a:t>
            </a:r>
          </a:p>
          <a:p>
            <a:pPr lvl="1"/>
            <a:r>
              <a:rPr lang="ru-RU" sz="4800" dirty="0" smtClean="0"/>
              <a:t>Брянский государственный технический университет, г.Брянск</a:t>
            </a:r>
          </a:p>
          <a:p>
            <a:pPr lvl="1"/>
            <a:r>
              <a:rPr lang="ru-RU" sz="4800" dirty="0" smtClean="0"/>
              <a:t>Брянский политехнический колледж, г.Брянск</a:t>
            </a:r>
          </a:p>
          <a:p>
            <a:pPr lvl="1"/>
            <a:r>
              <a:rPr lang="ru-RU" sz="4800" dirty="0" smtClean="0"/>
              <a:t>Ивановский государственный энергетический университет, г. Иваново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4" descr="DSCN08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5"/>
            <a:ext cx="314377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SCN08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3151451" cy="236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0898" name="Object 14"/>
          <p:cNvGraphicFramePr>
            <a:graphicFrameLocks noChangeAspect="1"/>
          </p:cNvGraphicFramePr>
          <p:nvPr/>
        </p:nvGraphicFramePr>
        <p:xfrm>
          <a:off x="7786688" y="214313"/>
          <a:ext cx="1133475" cy="633412"/>
        </p:xfrm>
        <a:graphic>
          <a:graphicData uri="http://schemas.openxmlformats.org/presentationml/2006/ole">
            <p:oleObj spid="_x0000_s80898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>УЧПУ </a:t>
            </a:r>
            <a:r>
              <a:rPr lang="en-US" dirty="0" smtClean="0"/>
              <a:t>NC-3</a:t>
            </a:r>
            <a:r>
              <a:rPr lang="ru-RU" dirty="0" smtClean="0"/>
              <a:t>10</a:t>
            </a:r>
            <a:br>
              <a:rPr lang="ru-RU" dirty="0" smtClean="0"/>
            </a:br>
            <a:r>
              <a:rPr lang="ru-RU" sz="2400" dirty="0" smtClean="0"/>
              <a:t>(16 осей)</a:t>
            </a:r>
          </a:p>
        </p:txBody>
      </p:sp>
      <p:sp>
        <p:nvSpPr>
          <p:cNvPr id="39940" name="Содержимое 6"/>
          <p:cNvSpPr>
            <a:spLocks noGrp="1"/>
          </p:cNvSpPr>
          <p:nvPr>
            <p:ph sz="half" idx="2"/>
          </p:nvPr>
        </p:nvSpPr>
        <p:spPr>
          <a:xfrm>
            <a:off x="4572000" y="1571625"/>
            <a:ext cx="4038600" cy="5072063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b="1" i="1" u="sng" dirty="0" smtClean="0"/>
              <a:t>Характеристики</a:t>
            </a:r>
            <a:endParaRPr lang="ru-RU" sz="1200" dirty="0" smtClean="0"/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ЦАП (16 бит)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ЦИП (</a:t>
            </a:r>
            <a:r>
              <a:rPr lang="en-US" sz="1200" dirty="0" smtClean="0"/>
              <a:t>Step-DIR</a:t>
            </a:r>
            <a:r>
              <a:rPr lang="ru-RU" sz="1200" dirty="0" smtClean="0"/>
              <a:t>)</a:t>
            </a:r>
            <a:endParaRPr lang="en-US" sz="1200" dirty="0" smtClean="0"/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АЦП (16 бит)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n-US" sz="1200" dirty="0" smtClean="0"/>
              <a:t>CAN-Open</a:t>
            </a:r>
            <a:endParaRPr lang="ru-RU" sz="1200" dirty="0" smtClean="0"/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Датчики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ru-RU" sz="1200" dirty="0" err="1" smtClean="0"/>
              <a:t>Фотоимпулисные</a:t>
            </a:r>
            <a:endParaRPr lang="ru-RU" sz="1200" dirty="0" smtClean="0"/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ru-RU" sz="1200" dirty="0" err="1" smtClean="0"/>
              <a:t>Резольверы</a:t>
            </a:r>
            <a:endParaRPr lang="ru-RU" sz="1200" dirty="0" smtClean="0"/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ru-RU" sz="1200" dirty="0" smtClean="0"/>
              <a:t>Абсолютные круговые многооборотные (</a:t>
            </a:r>
            <a:r>
              <a:rPr lang="en-US" sz="1200" dirty="0" smtClean="0"/>
              <a:t>BISS</a:t>
            </a:r>
            <a:r>
              <a:rPr lang="ru-RU" sz="1200" dirty="0" smtClean="0"/>
              <a:t>)</a:t>
            </a:r>
          </a:p>
          <a:p>
            <a:pPr marL="658368" lvl="1" indent="-246888" eaLnBrk="1" fontAlgn="auto" hangingPunct="1">
              <a:spcAft>
                <a:spcPts val="0"/>
              </a:spcAft>
              <a:buFont typeface="Georgia"/>
              <a:buChar char="▫"/>
              <a:defRPr/>
            </a:pPr>
            <a:r>
              <a:rPr lang="ru-RU" sz="1200" dirty="0" smtClean="0"/>
              <a:t>Абсолютные линейки</a:t>
            </a:r>
            <a:r>
              <a:rPr lang="en-US" sz="1200" dirty="0" smtClean="0"/>
              <a:t> (BISS)</a:t>
            </a:r>
            <a:r>
              <a:rPr lang="ru-RU" sz="1200" dirty="0" smtClean="0"/>
              <a:t>	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err="1" smtClean="0"/>
              <a:t>Вх</a:t>
            </a:r>
            <a:r>
              <a:rPr lang="ru-RU" sz="1200" dirty="0" smtClean="0"/>
              <a:t>/</a:t>
            </a:r>
            <a:r>
              <a:rPr lang="ru-RU" sz="1200" dirty="0" err="1" smtClean="0"/>
              <a:t>вых</a:t>
            </a:r>
            <a:r>
              <a:rPr lang="ru-RU" sz="1200" dirty="0" smtClean="0"/>
              <a:t>	           до384/256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Блок </a:t>
            </a:r>
            <a:r>
              <a:rPr lang="ru-RU" sz="1200" dirty="0" err="1" smtClean="0"/>
              <a:t>перефипийных</a:t>
            </a:r>
            <a:r>
              <a:rPr lang="ru-RU" sz="1200" dirty="0" smtClean="0"/>
              <a:t> модулей  до  4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Цифровая шина связи между </a:t>
            </a:r>
            <a:r>
              <a:rPr lang="ru-RU" sz="1200" dirty="0" err="1" smtClean="0"/>
              <a:t>блокамиSSB</a:t>
            </a:r>
            <a:endParaRPr lang="ru-RU" sz="1200" dirty="0" smtClean="0"/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err="1" smtClean="0"/>
              <a:t>Ethernet</a:t>
            </a:r>
            <a:r>
              <a:rPr lang="ru-RU" sz="1200" dirty="0" smtClean="0"/>
              <a:t>, USВ,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b="1" i="1" u="sng" dirty="0" smtClean="0"/>
              <a:t>Станочный пульт</a:t>
            </a:r>
            <a:endParaRPr lang="ru-RU" sz="1200" dirty="0" smtClean="0"/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Штурвал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Корректоры </a:t>
            </a:r>
            <a:br>
              <a:rPr lang="ru-RU" sz="1200" dirty="0" smtClean="0"/>
            </a:br>
            <a:r>
              <a:rPr lang="en-US" sz="1200" dirty="0" smtClean="0"/>
              <a:t>F</a:t>
            </a:r>
            <a:r>
              <a:rPr lang="ru-RU" sz="1200" dirty="0" smtClean="0"/>
              <a:t>% -11 положений,</a:t>
            </a:r>
            <a:br>
              <a:rPr lang="ru-RU" sz="1200" dirty="0" smtClean="0"/>
            </a:br>
            <a:r>
              <a:rPr lang="en-US" sz="1200" dirty="0" smtClean="0"/>
              <a:t>JOG</a:t>
            </a:r>
            <a:r>
              <a:rPr lang="ru-RU" sz="1200" dirty="0" smtClean="0"/>
              <a:t>-11 положений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Программируемые кнопки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ru-RU" sz="1200" dirty="0" smtClean="0"/>
              <a:t>Кнопки «ПУСК», «СТОП»</a:t>
            </a:r>
            <a:br>
              <a:rPr lang="ru-RU" sz="1200" dirty="0" smtClean="0"/>
            </a:br>
            <a:endParaRPr lang="ru-RU" sz="1200" dirty="0" smtClean="0"/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ru-RU" sz="1200" dirty="0" smtClean="0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143125"/>
            <a:ext cx="35893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PRSC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2428875"/>
            <a:ext cx="121443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14"/>
          <p:cNvGraphicFramePr>
            <a:graphicFrameLocks noChangeAspect="1"/>
          </p:cNvGraphicFramePr>
          <p:nvPr/>
        </p:nvGraphicFramePr>
        <p:xfrm>
          <a:off x="7358063" y="642938"/>
          <a:ext cx="1490662" cy="833437"/>
        </p:xfrm>
        <a:graphic>
          <a:graphicData uri="http://schemas.openxmlformats.org/presentationml/2006/ole">
            <p:oleObj spid="_x0000_s31746" name="Рисунок" r:id="rId5" imgW="914400" imgH="5119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743720" cy="557194"/>
          </a:xfrm>
        </p:spPr>
        <p:txBody>
          <a:bodyPr/>
          <a:lstStyle/>
          <a:p>
            <a:pPr algn="ctr"/>
            <a:r>
              <a:rPr lang="ru-RU" sz="3600" dirty="0" smtClean="0"/>
              <a:t>Спасибо за внимание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57158" y="4214818"/>
            <a:ext cx="4143404" cy="2357454"/>
          </a:xfrm>
        </p:spPr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sz="1600" dirty="0" err="1" smtClean="0"/>
              <a:t>Балт-Систем</a:t>
            </a:r>
            <a:r>
              <a:rPr lang="ru-RU" sz="1600" dirty="0" smtClean="0"/>
              <a:t>» ООО, Санкт-Петербург</a:t>
            </a:r>
          </a:p>
          <a:p>
            <a:r>
              <a:rPr lang="ru-RU" sz="1600" dirty="0" smtClean="0"/>
              <a:t>Тел./факс     (812) 744-70-59, 744-34-61</a:t>
            </a:r>
            <a:endParaRPr lang="en-US" sz="1600" dirty="0" smtClean="0"/>
          </a:p>
          <a:p>
            <a:r>
              <a:rPr lang="en-US" sz="1600" dirty="0" smtClean="0"/>
              <a:t>www.bsystem.ru</a:t>
            </a:r>
            <a:r>
              <a:rPr lang="ru-RU" sz="1600" dirty="0" smtClean="0"/>
              <a:t>, </a:t>
            </a:r>
          </a:p>
          <a:p>
            <a:r>
              <a:rPr lang="en-US" sz="1600" dirty="0" smtClean="0"/>
              <a:t>E-mail</a:t>
            </a:r>
            <a:r>
              <a:rPr lang="ru-RU" sz="1600" dirty="0" smtClean="0"/>
              <a:t>:</a:t>
            </a:r>
            <a:r>
              <a:rPr lang="en-US" sz="1600" dirty="0" smtClean="0"/>
              <a:t> info@bsystem.ru,;  bs@peterlink.ru,</a:t>
            </a:r>
            <a:br>
              <a:rPr lang="en-US" sz="1600" dirty="0" smtClean="0"/>
            </a:br>
            <a:r>
              <a:rPr lang="ru-RU" sz="1600" dirty="0" smtClean="0"/>
              <a:t> </a:t>
            </a:r>
          </a:p>
          <a:p>
            <a:r>
              <a:rPr lang="ru-RU" sz="1600" dirty="0" smtClean="0"/>
              <a:t>Заместитель директора </a:t>
            </a:r>
            <a:br>
              <a:rPr lang="ru-RU" sz="1600" dirty="0" smtClean="0"/>
            </a:br>
            <a:r>
              <a:rPr lang="ru-RU" sz="1600" dirty="0" smtClean="0"/>
              <a:t>ООО «</a:t>
            </a:r>
            <a:r>
              <a:rPr lang="ru-RU" sz="1600" dirty="0" err="1" smtClean="0"/>
              <a:t>Балт-Систем</a:t>
            </a:r>
            <a:r>
              <a:rPr lang="ru-RU" sz="1600" dirty="0" smtClean="0"/>
              <a:t>»</a:t>
            </a:r>
            <a:br>
              <a:rPr lang="ru-RU" sz="1600" dirty="0" smtClean="0"/>
            </a:br>
            <a:r>
              <a:rPr lang="ru-RU" sz="1600" dirty="0" smtClean="0"/>
              <a:t> Костенко Андрей Иванович</a:t>
            </a:r>
            <a:r>
              <a:rPr lang="en-US" sz="1600" dirty="0" smtClean="0"/>
              <a:t>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38913" name="Object 14"/>
          <p:cNvGraphicFramePr>
            <a:graphicFrameLocks noChangeAspect="1"/>
          </p:cNvGraphicFramePr>
          <p:nvPr/>
        </p:nvGraphicFramePr>
        <p:xfrm>
          <a:off x="7858148" y="500042"/>
          <a:ext cx="1133475" cy="633412"/>
        </p:xfrm>
        <a:graphic>
          <a:graphicData uri="http://schemas.openxmlformats.org/presentationml/2006/ole">
            <p:oleObj spid="_x0000_s78850" name="Рисунок" r:id="rId5" imgW="914400" imgH="511920" progId="Word.Picture.8">
              <p:embed/>
            </p:oleObj>
          </a:graphicData>
        </a:graphic>
      </p:graphicFrame>
      <p:pic>
        <p:nvPicPr>
          <p:cNvPr id="8" name="VID_20140116_124314.3gp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285719" y="1428736"/>
            <a:ext cx="4389815" cy="2786082"/>
          </a:xfrm>
          <a:prstGeom prst="rect">
            <a:avLst/>
          </a:prstGeom>
        </p:spPr>
      </p:pic>
      <p:pic>
        <p:nvPicPr>
          <p:cNvPr id="12" name="Вега3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4929190" y="1500174"/>
            <a:ext cx="3619525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357166"/>
            <a:ext cx="7143800" cy="1071570"/>
          </a:xfrm>
          <a:solidFill>
            <a:srgbClr val="F1C17B"/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УЧПУ </a:t>
            </a:r>
            <a:r>
              <a:rPr lang="en-US" sz="2800" dirty="0" smtClean="0"/>
              <a:t>NC-310</a:t>
            </a:r>
            <a:r>
              <a:rPr lang="ru-RU" sz="2800" dirty="0" smtClean="0"/>
              <a:t>/</a:t>
            </a:r>
            <a:r>
              <a:rPr lang="en-US" sz="2800" dirty="0" smtClean="0"/>
              <a:t>CAN </a:t>
            </a:r>
            <a:r>
              <a:rPr lang="ru-RU" sz="2800" dirty="0" smtClean="0"/>
              <a:t>с цифровым управлением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по шине </a:t>
            </a:r>
            <a:r>
              <a:rPr lang="en-US" sz="2800" dirty="0" smtClean="0"/>
              <a:t>CAN-Open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5008" y="1857364"/>
            <a:ext cx="2971792" cy="75723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УЧПУ </a:t>
            </a:r>
            <a:r>
              <a:rPr lang="en-US" dirty="0" smtClean="0"/>
              <a:t>NC-310CAN</a:t>
            </a:r>
            <a:endParaRPr lang="ru-RU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85720" y="2571744"/>
            <a:ext cx="8015294" cy="4000528"/>
            <a:chOff x="294" y="10176"/>
            <a:chExt cx="11160" cy="5387"/>
          </a:xfrm>
        </p:grpSpPr>
        <p:pic>
          <p:nvPicPr>
            <p:cNvPr id="23555" name="Picture 3" descr="KE_KW system_ru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4" y="10176"/>
              <a:ext cx="7887" cy="5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34" y="10207"/>
              <a:ext cx="3420" cy="5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7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67" y="10385"/>
              <a:ext cx="585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142844" y="357166"/>
          <a:ext cx="1428750" cy="798512"/>
        </p:xfrm>
        <a:graphic>
          <a:graphicData uri="http://schemas.openxmlformats.org/presentationml/2006/ole">
            <p:oleObj spid="_x0000_s110594" name="Рисунок" r:id="rId6" imgW="914400" imgH="511920" progId="Word.Picture.8">
              <p:embed/>
            </p:oleObj>
          </a:graphicData>
        </a:graphic>
      </p:graphicFrame>
      <p:sp>
        <p:nvSpPr>
          <p:cNvPr id="10" name="Содержимое 3"/>
          <p:cNvSpPr>
            <a:spLocks noGrp="1"/>
          </p:cNvSpPr>
          <p:nvPr>
            <p:ph sz="half" idx="2"/>
          </p:nvPr>
        </p:nvSpPr>
        <p:spPr>
          <a:xfrm>
            <a:off x="642910" y="2000240"/>
            <a:ext cx="2428892" cy="57150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Электроприводы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6858048" cy="1071570"/>
          </a:xfrm>
          <a:solidFill>
            <a:srgbClr val="F1C17B"/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УЧПУ </a:t>
            </a:r>
            <a:r>
              <a:rPr lang="en-US" sz="2800" dirty="0" smtClean="0"/>
              <a:t>NC-301</a:t>
            </a:r>
            <a:r>
              <a:rPr lang="ru-RU" sz="2800" dirty="0" smtClean="0"/>
              <a:t>/</a:t>
            </a:r>
            <a:r>
              <a:rPr lang="en-US" sz="2800" dirty="0" smtClean="0"/>
              <a:t>M2 </a:t>
            </a:r>
            <a:r>
              <a:rPr lang="ru-RU" sz="2800" dirty="0" smtClean="0"/>
              <a:t>с цифровым управлением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по шине </a:t>
            </a:r>
            <a:r>
              <a:rPr lang="en-US" sz="2800" dirty="0" smtClean="0"/>
              <a:t>MECHATROLINK</a:t>
            </a:r>
            <a:r>
              <a:rPr lang="ru-RU" sz="2800" dirty="0" smtClean="0"/>
              <a:t>-</a:t>
            </a:r>
            <a:r>
              <a:rPr lang="en-US" sz="2800" dirty="0" smtClean="0"/>
              <a:t>II </a:t>
            </a:r>
            <a:r>
              <a:rPr lang="ru-RU" sz="2800" dirty="0" smtClean="0"/>
              <a:t>и </a:t>
            </a:r>
            <a:r>
              <a:rPr lang="en-US" sz="2800" dirty="0" smtClean="0"/>
              <a:t>SSB</a:t>
            </a:r>
            <a:endParaRPr lang="ru-RU" sz="2800" dirty="0"/>
          </a:p>
        </p:txBody>
      </p:sp>
      <p:graphicFrame>
        <p:nvGraphicFramePr>
          <p:cNvPr id="111619" name="Object 5"/>
          <p:cNvGraphicFramePr>
            <a:graphicFrameLocks noChangeAspect="1"/>
          </p:cNvGraphicFramePr>
          <p:nvPr/>
        </p:nvGraphicFramePr>
        <p:xfrm>
          <a:off x="7572396" y="357166"/>
          <a:ext cx="1428750" cy="798512"/>
        </p:xfrm>
        <a:graphic>
          <a:graphicData uri="http://schemas.openxmlformats.org/presentationml/2006/ole">
            <p:oleObj spid="_x0000_s111619" name="Рисунок" r:id="rId3" imgW="914400" imgH="511920" progId="Word.Picture.8">
              <p:embed/>
            </p:oleObj>
          </a:graphicData>
        </a:graphic>
      </p:graphicFrame>
      <p:pic>
        <p:nvPicPr>
          <p:cNvPr id="11" name="Рисунок 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857364"/>
            <a:ext cx="60769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7286676" cy="53341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lang="ru-RU" sz="4000" dirty="0" smtClean="0"/>
          </a:p>
          <a:p>
            <a:endParaRPr lang="ru-RU" sz="4000" dirty="0" smtClean="0"/>
          </a:p>
          <a:p>
            <a:r>
              <a:rPr lang="ru-RU" sz="4000" dirty="0" smtClean="0"/>
              <a:t> </a:t>
            </a:r>
            <a:r>
              <a:rPr lang="ru-RU" sz="4000" b="1" i="1" dirty="0" smtClean="0"/>
              <a:t>Новая разработка 2015 г.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352928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1" name="Object 14"/>
          <p:cNvGraphicFramePr>
            <a:graphicFrameLocks noChangeAspect="1"/>
          </p:cNvGraphicFramePr>
          <p:nvPr/>
        </p:nvGraphicFramePr>
        <p:xfrm>
          <a:off x="7429520" y="142852"/>
          <a:ext cx="1490662" cy="833437"/>
        </p:xfrm>
        <a:graphic>
          <a:graphicData uri="http://schemas.openxmlformats.org/presentationml/2006/ole">
            <p:oleObj spid="_x0000_s40961" name="Рисунок" r:id="rId4" imgW="914400" imgH="511920" progId="Word.Picture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9169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2331</TotalTime>
  <Words>3141</Words>
  <Application>Microsoft Office PowerPoint</Application>
  <PresentationFormat>Экран (4:3)</PresentationFormat>
  <Paragraphs>528</Paragraphs>
  <Slides>60</Slides>
  <Notes>1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Поток</vt:lpstr>
      <vt:lpstr>Рисунок</vt:lpstr>
      <vt:lpstr>Photo Editor Photo</vt:lpstr>
      <vt:lpstr>PHOTO-PAINT</vt:lpstr>
      <vt:lpstr>Image File</vt:lpstr>
      <vt:lpstr>Комплексная поставка электрооборудования для с танков</vt:lpstr>
      <vt:lpstr> Разработка и производство </vt:lpstr>
      <vt:lpstr>  Консультации, обучение и пуско-наладочные работы</vt:lpstr>
      <vt:lpstr>Комплектная поставка</vt:lpstr>
      <vt:lpstr>Устройства ЧПУсерии NC</vt:lpstr>
      <vt:lpstr>УЧПУ NC-310 (16 осей)</vt:lpstr>
      <vt:lpstr>УЧПУ NC-310/CAN с цифровым управлением по шине CAN-Open</vt:lpstr>
      <vt:lpstr>УЧПУ NC-301/M2 с цифровым управлением по шине MECHATROLINK-II и SSB</vt:lpstr>
      <vt:lpstr>Слайд 9</vt:lpstr>
      <vt:lpstr>Слайд 10</vt:lpstr>
      <vt:lpstr>Слайд 11</vt:lpstr>
      <vt:lpstr>Слайд 12</vt:lpstr>
      <vt:lpstr>Новое программное обеспечение ОСУ </vt:lpstr>
      <vt:lpstr>Новое программное обеспечение ОСУ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Новые функции Программного обеспечения</vt:lpstr>
      <vt:lpstr>Управление ускорением/замедлением </vt:lpstr>
      <vt:lpstr>Компенсация трения </vt:lpstr>
      <vt:lpstr>Сплайны. NURBS</vt:lpstr>
      <vt:lpstr>Сплайны. С-сплайн.</vt:lpstr>
      <vt:lpstr>Сплайны. Сглаживание.</vt:lpstr>
      <vt:lpstr>5-ти осевое преобразование</vt:lpstr>
      <vt:lpstr>Раскрой материала.  Поддержание зазора между инструментом и листом</vt:lpstr>
      <vt:lpstr>Раскрой материала.  Управления мощностью лазера от скорости на контуре</vt:lpstr>
      <vt:lpstr>    Цифровой электропривод переменного тока серии BSD</vt:lpstr>
      <vt:lpstr>     Программа для параметризации и отладки привода серии BSD от PC</vt:lpstr>
      <vt:lpstr>Слайд 34</vt:lpstr>
      <vt:lpstr>Настройка электропривода CSD-DH-NYS на линейной оси Z (движение стола по направляющим станины) фрезерного  станка модели 2622.</vt:lpstr>
      <vt:lpstr>Асинхронный двигатель главного движения  Серии DH</vt:lpstr>
      <vt:lpstr>Преобразователи частоты YASKAWA Серии А-1000</vt:lpstr>
      <vt:lpstr>Слайд 38</vt:lpstr>
      <vt:lpstr>Многосуппортные станки</vt:lpstr>
      <vt:lpstr>Слайд 40</vt:lpstr>
      <vt:lpstr>Станок с глобусным столом</vt:lpstr>
      <vt:lpstr>Слайд 42</vt:lpstr>
      <vt:lpstr>Слайд 43</vt:lpstr>
      <vt:lpstr>МОНИТОРИНГ</vt:lpstr>
      <vt:lpstr>Локализация производства в России новых станков. </vt:lpstr>
      <vt:lpstr>Основные потребителями продукции «Балт-Систем»:</vt:lpstr>
      <vt:lpstr>Станкостроительные заводы Токарные станки и токарные обрабатывающие центры </vt:lpstr>
      <vt:lpstr> Станкостроительные заводы  </vt:lpstr>
      <vt:lpstr>Станкостроительные заводы </vt:lpstr>
      <vt:lpstr> Станкостроительные заводы  </vt:lpstr>
      <vt:lpstr>Станкостроительные заводы</vt:lpstr>
      <vt:lpstr>   Цифровые сервоприводы   малой мощности серии BSD-08</vt:lpstr>
      <vt:lpstr>   УЧПУ NC-400</vt:lpstr>
      <vt:lpstr>Машиностроительные заводы </vt:lpstr>
      <vt:lpstr>Предприятия ВПК </vt:lpstr>
      <vt:lpstr>Предприятия авиапрома </vt:lpstr>
      <vt:lpstr>Предприятия РЖД </vt:lpstr>
      <vt:lpstr>Автомобильные заводы </vt:lpstr>
      <vt:lpstr>Учебные заведения 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Андрей</cp:lastModifiedBy>
  <cp:revision>176</cp:revision>
  <dcterms:created xsi:type="dcterms:W3CDTF">2014-06-09T07:36:30Z</dcterms:created>
  <dcterms:modified xsi:type="dcterms:W3CDTF">2015-10-16T09:21:01Z</dcterms:modified>
</cp:coreProperties>
</file>