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3" r:id="rId2"/>
    <p:sldId id="314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32" r:id="rId2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evkin" initials="V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20" autoAdjust="0"/>
    <p:restoredTop sz="96848" autoAdjust="0"/>
  </p:normalViewPr>
  <p:slideViewPr>
    <p:cSldViewPr>
      <p:cViewPr>
        <p:scale>
          <a:sx n="117" d="100"/>
          <a:sy n="117" d="100"/>
        </p:scale>
        <p:origin x="-9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79C93-7615-4419-96F3-64F1214F154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1C33D4-4D3B-4205-A02B-68EBD387F27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Применение композита при строительстве судов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BF52A1D-4F82-44E8-8091-450D237CC9C9}" type="parTrans" cxnId="{AEDB1F69-265B-47A0-A36C-426488BC21A5}">
      <dgm:prSet/>
      <dgm:spPr/>
      <dgm:t>
        <a:bodyPr/>
        <a:lstStyle/>
        <a:p>
          <a:endParaRPr lang="ru-RU"/>
        </a:p>
      </dgm:t>
    </dgm:pt>
    <dgm:pt modelId="{16FF2B3C-BAC6-4F57-9F95-1CC4B51122AA}" type="sibTrans" cxnId="{AEDB1F69-265B-47A0-A36C-426488BC21A5}">
      <dgm:prSet/>
      <dgm:spPr/>
      <dgm:t>
        <a:bodyPr/>
        <a:lstStyle/>
        <a:p>
          <a:endParaRPr lang="ru-RU"/>
        </a:p>
      </dgm:t>
    </dgm:pt>
    <dgm:pt modelId="{B0E11E94-16E8-4D87-9D19-833C9F40CA4D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Улучшение эксплуатационных характеристики судна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505AB22-AAE1-4799-A984-E7818E9A6A54}" type="parTrans" cxnId="{9614F5CD-465B-4C7F-87C6-B9E56F1999F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9BC8874-4CEA-4569-BA49-BCEB971D3DF5}" type="sibTrans" cxnId="{9614F5CD-465B-4C7F-87C6-B9E56F1999F2}">
      <dgm:prSet/>
      <dgm:spPr/>
      <dgm:t>
        <a:bodyPr/>
        <a:lstStyle/>
        <a:p>
          <a:endParaRPr lang="ru-RU"/>
        </a:p>
      </dgm:t>
    </dgm:pt>
    <dgm:pt modelId="{3FF95827-BE50-4518-BF47-AA4102C86501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Снижение эксплуатационных расходов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9A5F204-96D9-4847-8FDB-EA91C05D025F}" type="parTrans" cxnId="{CB6FE16C-FC6E-42D1-897E-892F82A3F8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AC86040-75DD-4551-93FC-372B1175310A}" type="sibTrans" cxnId="{CB6FE16C-FC6E-42D1-897E-892F82A3F86A}">
      <dgm:prSet/>
      <dgm:spPr/>
      <dgm:t>
        <a:bodyPr/>
        <a:lstStyle/>
        <a:p>
          <a:endParaRPr lang="ru-RU"/>
        </a:p>
      </dgm:t>
    </dgm:pt>
    <dgm:pt modelId="{9BCCD491-E0D1-4BC5-9322-F8905933171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Снижение уровня шума от судна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9534C63-A97E-46C5-B67E-1448EB42D04F}" type="parTrans" cxnId="{595BE4EA-D98F-485D-AF10-FDF10B77F2F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07A33DF-1F31-4674-AF8A-9BCD2868483A}" type="sibTrans" cxnId="{595BE4EA-D98F-485D-AF10-FDF10B77F2F1}">
      <dgm:prSet/>
      <dgm:spPr/>
      <dgm:t>
        <a:bodyPr/>
        <a:lstStyle/>
        <a:p>
          <a:endParaRPr lang="ru-RU"/>
        </a:p>
      </dgm:t>
    </dgm:pt>
    <dgm:pt modelId="{561D66F4-1B94-4341-A89C-D7BACC627AC4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Отсутствие ограничений в дизайне внешнего вида судна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D6913D7-A633-4E98-9E9A-BFBE31F82FF3}" type="parTrans" cxnId="{F8722745-6BF5-4721-A929-8F64712087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170E39-A96D-4A01-BC3C-858B3077EB0D}" type="sibTrans" cxnId="{F8722745-6BF5-4721-A929-8F6471208768}">
      <dgm:prSet/>
      <dgm:spPr/>
      <dgm:t>
        <a:bodyPr/>
        <a:lstStyle/>
        <a:p>
          <a:endParaRPr lang="ru-RU"/>
        </a:p>
      </dgm:t>
    </dgm:pt>
    <dgm:pt modelId="{A965218B-6CC3-4469-BCC9-4282157B90B6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Отсутствие коррозии корпуса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FC394E6-5061-4C43-BF89-BBC720141194}" type="parTrans" cxnId="{7AEEEC92-FCDD-4912-A147-5EEB427DD68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C59E9E6-7CDD-46B8-9680-4317641A6BE1}" type="sibTrans" cxnId="{7AEEEC92-FCDD-4912-A147-5EEB427DD681}">
      <dgm:prSet/>
      <dgm:spPr/>
      <dgm:t>
        <a:bodyPr/>
        <a:lstStyle/>
        <a:p>
          <a:endParaRPr lang="ru-RU"/>
        </a:p>
      </dgm:t>
    </dgm:pt>
    <dgm:pt modelId="{878A2D79-E11A-40ED-8962-CE9DB0BADA71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Уменьшение массы корпуса судна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FFFA5C5-96EA-46B8-BB9A-915F2A46FCB5}" type="sibTrans" cxnId="{469A77EE-638A-43A1-823D-46D486049134}">
      <dgm:prSet/>
      <dgm:spPr/>
      <dgm:t>
        <a:bodyPr/>
        <a:lstStyle/>
        <a:p>
          <a:endParaRPr lang="ru-RU"/>
        </a:p>
      </dgm:t>
    </dgm:pt>
    <dgm:pt modelId="{9C78090C-9418-4819-B7FD-0625DEE39B5C}" type="parTrans" cxnId="{469A77EE-638A-43A1-823D-46D48604913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7916C3A-FFF7-4910-8316-9F9389792624}" type="pres">
      <dgm:prSet presAssocID="{E6C79C93-7615-4419-96F3-64F1214F154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1E0249-57C7-44E9-8A5D-AFFAE03886D6}" type="pres">
      <dgm:prSet presAssocID="{9C1C33D4-4D3B-4205-A02B-68EBD387F279}" presName="root1" presStyleCnt="0"/>
      <dgm:spPr/>
    </dgm:pt>
    <dgm:pt modelId="{B7DCE3B8-7340-4260-B7B3-7B00216686EB}" type="pres">
      <dgm:prSet presAssocID="{9C1C33D4-4D3B-4205-A02B-68EBD387F279}" presName="LevelOneTextNode" presStyleLbl="node0" presStyleIdx="0" presStyleCnt="1" custScaleX="214359" custScaleY="174676" custLinFactNeighborX="-92095" custLinFactNeighborY="2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28699A-FE31-417E-9B10-060699168D07}" type="pres">
      <dgm:prSet presAssocID="{9C1C33D4-4D3B-4205-A02B-68EBD387F279}" presName="level2hierChild" presStyleCnt="0"/>
      <dgm:spPr/>
    </dgm:pt>
    <dgm:pt modelId="{B9AFECA6-0001-4AB5-ABF6-DD6E5FEB7E61}" type="pres">
      <dgm:prSet presAssocID="{9C78090C-9418-4819-B7FD-0625DEE39B5C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142908D7-B643-45E3-A930-99186998682F}" type="pres">
      <dgm:prSet presAssocID="{9C78090C-9418-4819-B7FD-0625DEE39B5C}" presName="connTx" presStyleLbl="parChTrans1D2" presStyleIdx="0" presStyleCnt="6"/>
      <dgm:spPr/>
      <dgm:t>
        <a:bodyPr/>
        <a:lstStyle/>
        <a:p>
          <a:endParaRPr lang="ru-RU"/>
        </a:p>
      </dgm:t>
    </dgm:pt>
    <dgm:pt modelId="{4CB81E65-2916-4F37-88E4-EF12D86C7D87}" type="pres">
      <dgm:prSet presAssocID="{878A2D79-E11A-40ED-8962-CE9DB0BADA71}" presName="root2" presStyleCnt="0"/>
      <dgm:spPr/>
    </dgm:pt>
    <dgm:pt modelId="{B431D28D-7963-4221-B3E0-A127E60408F1}" type="pres">
      <dgm:prSet presAssocID="{878A2D79-E11A-40ED-8962-CE9DB0BADA71}" presName="LevelTwoTextNode" presStyleLbl="node2" presStyleIdx="0" presStyleCnt="6" custScaleX="317139" custScaleY="146411" custLinFactNeighborX="-2990" custLinFactNeighborY="-455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85A6A1-4006-4E29-9C16-337650DF0E74}" type="pres">
      <dgm:prSet presAssocID="{878A2D79-E11A-40ED-8962-CE9DB0BADA71}" presName="level3hierChild" presStyleCnt="0"/>
      <dgm:spPr/>
    </dgm:pt>
    <dgm:pt modelId="{6A308454-0D28-4EBF-90C4-3236287E6004}" type="pres">
      <dgm:prSet presAssocID="{F505AB22-AAE1-4799-A984-E7818E9A6A54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FB0A8AD2-312F-4B3D-AE03-6BE4D34ACE1E}" type="pres">
      <dgm:prSet presAssocID="{F505AB22-AAE1-4799-A984-E7818E9A6A5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11C3D09-0423-4091-9263-FC7D8A22F477}" type="pres">
      <dgm:prSet presAssocID="{B0E11E94-16E8-4D87-9D19-833C9F40CA4D}" presName="root2" presStyleCnt="0"/>
      <dgm:spPr/>
    </dgm:pt>
    <dgm:pt modelId="{9826F914-A1BE-40AD-BA75-4688527CD8F3}" type="pres">
      <dgm:prSet presAssocID="{B0E11E94-16E8-4D87-9D19-833C9F40CA4D}" presName="LevelTwoTextNode" presStyleLbl="node2" presStyleIdx="1" presStyleCnt="6" custScaleX="318355" custScaleY="146410" custLinFactNeighborX="-2442" custLinFactNeighborY="-26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29A9EB-7B0F-432A-A88D-7241DE4FFCDE}" type="pres">
      <dgm:prSet presAssocID="{B0E11E94-16E8-4D87-9D19-833C9F40CA4D}" presName="level3hierChild" presStyleCnt="0"/>
      <dgm:spPr/>
    </dgm:pt>
    <dgm:pt modelId="{C3B760D7-8ECD-4AE0-8122-F6533BF321A9}" type="pres">
      <dgm:prSet presAssocID="{89A5F204-96D9-4847-8FDB-EA91C05D025F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3ACD02D8-872C-40D2-AE85-D046E259CF96}" type="pres">
      <dgm:prSet presAssocID="{89A5F204-96D9-4847-8FDB-EA91C05D025F}" presName="connTx" presStyleLbl="parChTrans1D2" presStyleIdx="2" presStyleCnt="6"/>
      <dgm:spPr/>
      <dgm:t>
        <a:bodyPr/>
        <a:lstStyle/>
        <a:p>
          <a:endParaRPr lang="ru-RU"/>
        </a:p>
      </dgm:t>
    </dgm:pt>
    <dgm:pt modelId="{2AD2C5E9-3F53-4ADB-8B5E-CE5F68C5A680}" type="pres">
      <dgm:prSet presAssocID="{3FF95827-BE50-4518-BF47-AA4102C86501}" presName="root2" presStyleCnt="0"/>
      <dgm:spPr/>
    </dgm:pt>
    <dgm:pt modelId="{5AEBCCAF-D8F6-48C4-BE35-BCD27F71B87F}" type="pres">
      <dgm:prSet presAssocID="{3FF95827-BE50-4518-BF47-AA4102C86501}" presName="LevelTwoTextNode" presStyleLbl="node2" presStyleIdx="2" presStyleCnt="6" custScaleX="313471" custScaleY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608BCD-415E-46F6-AE25-FE0AA31FEF0E}" type="pres">
      <dgm:prSet presAssocID="{3FF95827-BE50-4518-BF47-AA4102C86501}" presName="level3hierChild" presStyleCnt="0"/>
      <dgm:spPr/>
    </dgm:pt>
    <dgm:pt modelId="{9796B192-3D51-4D5A-AAD7-EED93F74A196}" type="pres">
      <dgm:prSet presAssocID="{99534C63-A97E-46C5-B67E-1448EB42D04F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A7182608-375F-4612-A647-5B536BFD2E97}" type="pres">
      <dgm:prSet presAssocID="{99534C63-A97E-46C5-B67E-1448EB42D04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985B51D6-241C-48C0-8E7B-4D023050669D}" type="pres">
      <dgm:prSet presAssocID="{9BCCD491-E0D1-4BC5-9322-F89059331710}" presName="root2" presStyleCnt="0"/>
      <dgm:spPr/>
    </dgm:pt>
    <dgm:pt modelId="{0FDBE68F-E9C9-43A4-B9D6-E9B483021E08}" type="pres">
      <dgm:prSet presAssocID="{9BCCD491-E0D1-4BC5-9322-F89059331710}" presName="LevelTwoTextNode" presStyleLbl="node2" presStyleIdx="3" presStyleCnt="6" custScaleX="313471" custScaleY="146410" custLinFactNeighborX="-6550" custLinFactNeighborY="-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F32FE-5569-4F40-85A1-88A1AB5D0539}" type="pres">
      <dgm:prSet presAssocID="{9BCCD491-E0D1-4BC5-9322-F89059331710}" presName="level3hierChild" presStyleCnt="0"/>
      <dgm:spPr/>
    </dgm:pt>
    <dgm:pt modelId="{32AAC428-175E-4E57-9FDA-023D4EC0AA26}" type="pres">
      <dgm:prSet presAssocID="{0D6913D7-A633-4E98-9E9A-BFBE31F82FF3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ADD4D219-B584-4590-874F-58169216E1CE}" type="pres">
      <dgm:prSet presAssocID="{0D6913D7-A633-4E98-9E9A-BFBE31F82FF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6F1C5CE-8C36-4E1C-A04A-93BBF0C0110B}" type="pres">
      <dgm:prSet presAssocID="{561D66F4-1B94-4341-A89C-D7BACC627AC4}" presName="root2" presStyleCnt="0"/>
      <dgm:spPr/>
    </dgm:pt>
    <dgm:pt modelId="{71F083B6-2825-4188-875A-CFD7C138BFEA}" type="pres">
      <dgm:prSet presAssocID="{561D66F4-1B94-4341-A89C-D7BACC627AC4}" presName="LevelTwoTextNode" presStyleLbl="node2" presStyleIdx="4" presStyleCnt="6" custScaleX="313471" custScaleY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F2010E-570F-4A37-BE2D-260913B6C1CA}" type="pres">
      <dgm:prSet presAssocID="{561D66F4-1B94-4341-A89C-D7BACC627AC4}" presName="level3hierChild" presStyleCnt="0"/>
      <dgm:spPr/>
    </dgm:pt>
    <dgm:pt modelId="{14E55E53-5E7E-42DF-9498-20A24E85C94A}" type="pres">
      <dgm:prSet presAssocID="{EFC394E6-5061-4C43-BF89-BBC720141194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D3A2E224-5B00-4E51-ACC3-033DE7B57152}" type="pres">
      <dgm:prSet presAssocID="{EFC394E6-5061-4C43-BF89-BBC72014119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869A26F7-CFEE-4C77-B801-2AFBAA733D02}" type="pres">
      <dgm:prSet presAssocID="{A965218B-6CC3-4469-BCC9-4282157B90B6}" presName="root2" presStyleCnt="0"/>
      <dgm:spPr/>
    </dgm:pt>
    <dgm:pt modelId="{7627DD65-01E6-465E-A074-C2F6F8B17074}" type="pres">
      <dgm:prSet presAssocID="{A965218B-6CC3-4469-BCC9-4282157B90B6}" presName="LevelTwoTextNode" presStyleLbl="node2" presStyleIdx="5" presStyleCnt="6" custScaleX="313471" custScaleY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984A0C-DC7A-4CD2-A9F1-CEEED67034DB}" type="pres">
      <dgm:prSet presAssocID="{A965218B-6CC3-4469-BCC9-4282157B90B6}" presName="level3hierChild" presStyleCnt="0"/>
      <dgm:spPr/>
    </dgm:pt>
  </dgm:ptLst>
  <dgm:cxnLst>
    <dgm:cxn modelId="{BBA2AAED-6723-4B43-8C93-F97AB636D423}" type="presOf" srcId="{89A5F204-96D9-4847-8FDB-EA91C05D025F}" destId="{C3B760D7-8ECD-4AE0-8122-F6533BF321A9}" srcOrd="0" destOrd="0" presId="urn:microsoft.com/office/officeart/2005/8/layout/hierarchy2"/>
    <dgm:cxn modelId="{8F0BCF6E-0BEE-4279-B471-5011536AE0B9}" type="presOf" srcId="{9C78090C-9418-4819-B7FD-0625DEE39B5C}" destId="{142908D7-B643-45E3-A930-99186998682F}" srcOrd="1" destOrd="0" presId="urn:microsoft.com/office/officeart/2005/8/layout/hierarchy2"/>
    <dgm:cxn modelId="{CB702A60-2BC4-4D6E-AE01-3AA81F8BAA80}" type="presOf" srcId="{89A5F204-96D9-4847-8FDB-EA91C05D025F}" destId="{3ACD02D8-872C-40D2-AE85-D046E259CF96}" srcOrd="1" destOrd="0" presId="urn:microsoft.com/office/officeart/2005/8/layout/hierarchy2"/>
    <dgm:cxn modelId="{E93B6B5B-514B-46BF-85A4-AF723FD1E885}" type="presOf" srcId="{561D66F4-1B94-4341-A89C-D7BACC627AC4}" destId="{71F083B6-2825-4188-875A-CFD7C138BFEA}" srcOrd="0" destOrd="0" presId="urn:microsoft.com/office/officeart/2005/8/layout/hierarchy2"/>
    <dgm:cxn modelId="{28828477-FDF9-46F9-A853-9275B37DC542}" type="presOf" srcId="{99534C63-A97E-46C5-B67E-1448EB42D04F}" destId="{9796B192-3D51-4D5A-AAD7-EED93F74A196}" srcOrd="0" destOrd="0" presId="urn:microsoft.com/office/officeart/2005/8/layout/hierarchy2"/>
    <dgm:cxn modelId="{F8722745-6BF5-4721-A929-8F6471208768}" srcId="{9C1C33D4-4D3B-4205-A02B-68EBD387F279}" destId="{561D66F4-1B94-4341-A89C-D7BACC627AC4}" srcOrd="4" destOrd="0" parTransId="{0D6913D7-A633-4E98-9E9A-BFBE31F82FF3}" sibTransId="{9C170E39-A96D-4A01-BC3C-858B3077EB0D}"/>
    <dgm:cxn modelId="{9614F5CD-465B-4C7F-87C6-B9E56F1999F2}" srcId="{9C1C33D4-4D3B-4205-A02B-68EBD387F279}" destId="{B0E11E94-16E8-4D87-9D19-833C9F40CA4D}" srcOrd="1" destOrd="0" parTransId="{F505AB22-AAE1-4799-A984-E7818E9A6A54}" sibTransId="{B9BC8874-4CEA-4569-BA49-BCEB971D3DF5}"/>
    <dgm:cxn modelId="{8360B391-7088-4039-9547-6D70011324B4}" type="presOf" srcId="{9C78090C-9418-4819-B7FD-0625DEE39B5C}" destId="{B9AFECA6-0001-4AB5-ABF6-DD6E5FEB7E61}" srcOrd="0" destOrd="0" presId="urn:microsoft.com/office/officeart/2005/8/layout/hierarchy2"/>
    <dgm:cxn modelId="{C99705E0-9E2C-4B4B-A699-767A41F9094C}" type="presOf" srcId="{EFC394E6-5061-4C43-BF89-BBC720141194}" destId="{D3A2E224-5B00-4E51-ACC3-033DE7B57152}" srcOrd="1" destOrd="0" presId="urn:microsoft.com/office/officeart/2005/8/layout/hierarchy2"/>
    <dgm:cxn modelId="{5AEA9201-E656-4EB1-AEA4-ABC20AF7C4BE}" type="presOf" srcId="{EFC394E6-5061-4C43-BF89-BBC720141194}" destId="{14E55E53-5E7E-42DF-9498-20A24E85C94A}" srcOrd="0" destOrd="0" presId="urn:microsoft.com/office/officeart/2005/8/layout/hierarchy2"/>
    <dgm:cxn modelId="{74E48299-6C72-42CB-B1D5-5F00288D8005}" type="presOf" srcId="{A965218B-6CC3-4469-BCC9-4282157B90B6}" destId="{7627DD65-01E6-465E-A074-C2F6F8B17074}" srcOrd="0" destOrd="0" presId="urn:microsoft.com/office/officeart/2005/8/layout/hierarchy2"/>
    <dgm:cxn modelId="{6A59E265-B7BF-4306-892C-14CB765B8FE1}" type="presOf" srcId="{E6C79C93-7615-4419-96F3-64F1214F1546}" destId="{C7916C3A-FFF7-4910-8316-9F9389792624}" srcOrd="0" destOrd="0" presId="urn:microsoft.com/office/officeart/2005/8/layout/hierarchy2"/>
    <dgm:cxn modelId="{7AEEEC92-FCDD-4912-A147-5EEB427DD681}" srcId="{9C1C33D4-4D3B-4205-A02B-68EBD387F279}" destId="{A965218B-6CC3-4469-BCC9-4282157B90B6}" srcOrd="5" destOrd="0" parTransId="{EFC394E6-5061-4C43-BF89-BBC720141194}" sibTransId="{6C59E9E6-7CDD-46B8-9680-4317641A6BE1}"/>
    <dgm:cxn modelId="{0B15C510-919C-4E63-8339-C1052ADBE410}" type="presOf" srcId="{9BCCD491-E0D1-4BC5-9322-F89059331710}" destId="{0FDBE68F-E9C9-43A4-B9D6-E9B483021E08}" srcOrd="0" destOrd="0" presId="urn:microsoft.com/office/officeart/2005/8/layout/hierarchy2"/>
    <dgm:cxn modelId="{8A2F5DE7-D08F-4B0F-AD34-830BB34D9C7E}" type="presOf" srcId="{F505AB22-AAE1-4799-A984-E7818E9A6A54}" destId="{FB0A8AD2-312F-4B3D-AE03-6BE4D34ACE1E}" srcOrd="1" destOrd="0" presId="urn:microsoft.com/office/officeart/2005/8/layout/hierarchy2"/>
    <dgm:cxn modelId="{050C748E-3944-4445-8235-1D7C5E8941B4}" type="presOf" srcId="{99534C63-A97E-46C5-B67E-1448EB42D04F}" destId="{A7182608-375F-4612-A647-5B536BFD2E97}" srcOrd="1" destOrd="0" presId="urn:microsoft.com/office/officeart/2005/8/layout/hierarchy2"/>
    <dgm:cxn modelId="{AEDB1F69-265B-47A0-A36C-426488BC21A5}" srcId="{E6C79C93-7615-4419-96F3-64F1214F1546}" destId="{9C1C33D4-4D3B-4205-A02B-68EBD387F279}" srcOrd="0" destOrd="0" parTransId="{5BF52A1D-4F82-44E8-8091-450D237CC9C9}" sibTransId="{16FF2B3C-BAC6-4F57-9F95-1CC4B51122AA}"/>
    <dgm:cxn modelId="{8CDF921E-3A7B-4259-937E-C2D7FC325637}" type="presOf" srcId="{878A2D79-E11A-40ED-8962-CE9DB0BADA71}" destId="{B431D28D-7963-4221-B3E0-A127E60408F1}" srcOrd="0" destOrd="0" presId="urn:microsoft.com/office/officeart/2005/8/layout/hierarchy2"/>
    <dgm:cxn modelId="{CB6FE16C-FC6E-42D1-897E-892F82A3F86A}" srcId="{9C1C33D4-4D3B-4205-A02B-68EBD387F279}" destId="{3FF95827-BE50-4518-BF47-AA4102C86501}" srcOrd="2" destOrd="0" parTransId="{89A5F204-96D9-4847-8FDB-EA91C05D025F}" sibTransId="{BAC86040-75DD-4551-93FC-372B1175310A}"/>
    <dgm:cxn modelId="{917700D3-70FD-46D4-94F5-FC42822FF2D7}" type="presOf" srcId="{F505AB22-AAE1-4799-A984-E7818E9A6A54}" destId="{6A308454-0D28-4EBF-90C4-3236287E6004}" srcOrd="0" destOrd="0" presId="urn:microsoft.com/office/officeart/2005/8/layout/hierarchy2"/>
    <dgm:cxn modelId="{C3A412CE-3869-4DB8-8BD3-8CBE45C19F9C}" type="presOf" srcId="{9C1C33D4-4D3B-4205-A02B-68EBD387F279}" destId="{B7DCE3B8-7340-4260-B7B3-7B00216686EB}" srcOrd="0" destOrd="0" presId="urn:microsoft.com/office/officeart/2005/8/layout/hierarchy2"/>
    <dgm:cxn modelId="{1BF8DE98-32FB-4BDC-8EB5-5C1D53C7B7FC}" type="presOf" srcId="{0D6913D7-A633-4E98-9E9A-BFBE31F82FF3}" destId="{32AAC428-175E-4E57-9FDA-023D4EC0AA26}" srcOrd="0" destOrd="0" presId="urn:microsoft.com/office/officeart/2005/8/layout/hierarchy2"/>
    <dgm:cxn modelId="{6FC4B47A-BDA4-496F-8C49-06FD83336069}" type="presOf" srcId="{0D6913D7-A633-4E98-9E9A-BFBE31F82FF3}" destId="{ADD4D219-B584-4590-874F-58169216E1CE}" srcOrd="1" destOrd="0" presId="urn:microsoft.com/office/officeart/2005/8/layout/hierarchy2"/>
    <dgm:cxn modelId="{3A97D143-9DAB-4680-B211-BA62B3972AA0}" type="presOf" srcId="{B0E11E94-16E8-4D87-9D19-833C9F40CA4D}" destId="{9826F914-A1BE-40AD-BA75-4688527CD8F3}" srcOrd="0" destOrd="0" presId="urn:microsoft.com/office/officeart/2005/8/layout/hierarchy2"/>
    <dgm:cxn modelId="{595BE4EA-D98F-485D-AF10-FDF10B77F2F1}" srcId="{9C1C33D4-4D3B-4205-A02B-68EBD387F279}" destId="{9BCCD491-E0D1-4BC5-9322-F89059331710}" srcOrd="3" destOrd="0" parTransId="{99534C63-A97E-46C5-B67E-1448EB42D04F}" sibTransId="{107A33DF-1F31-4674-AF8A-9BCD2868483A}"/>
    <dgm:cxn modelId="{FAC31E98-F228-4183-B02A-94887DC3DD57}" type="presOf" srcId="{3FF95827-BE50-4518-BF47-AA4102C86501}" destId="{5AEBCCAF-D8F6-48C4-BE35-BCD27F71B87F}" srcOrd="0" destOrd="0" presId="urn:microsoft.com/office/officeart/2005/8/layout/hierarchy2"/>
    <dgm:cxn modelId="{469A77EE-638A-43A1-823D-46D486049134}" srcId="{9C1C33D4-4D3B-4205-A02B-68EBD387F279}" destId="{878A2D79-E11A-40ED-8962-CE9DB0BADA71}" srcOrd="0" destOrd="0" parTransId="{9C78090C-9418-4819-B7FD-0625DEE39B5C}" sibTransId="{7FFFA5C5-96EA-46B8-BB9A-915F2A46FCB5}"/>
    <dgm:cxn modelId="{5B6A4393-7662-4BCB-9E8F-EB0DE1E41CE5}" type="presParOf" srcId="{C7916C3A-FFF7-4910-8316-9F9389792624}" destId="{F61E0249-57C7-44E9-8A5D-AFFAE03886D6}" srcOrd="0" destOrd="0" presId="urn:microsoft.com/office/officeart/2005/8/layout/hierarchy2"/>
    <dgm:cxn modelId="{6ADF4654-2CEE-4C75-BC9A-6D8012289A3B}" type="presParOf" srcId="{F61E0249-57C7-44E9-8A5D-AFFAE03886D6}" destId="{B7DCE3B8-7340-4260-B7B3-7B00216686EB}" srcOrd="0" destOrd="0" presId="urn:microsoft.com/office/officeart/2005/8/layout/hierarchy2"/>
    <dgm:cxn modelId="{B12EE34C-0BF8-46FE-8A54-683E64CE62DA}" type="presParOf" srcId="{F61E0249-57C7-44E9-8A5D-AFFAE03886D6}" destId="{EE28699A-FE31-417E-9B10-060699168D07}" srcOrd="1" destOrd="0" presId="urn:microsoft.com/office/officeart/2005/8/layout/hierarchy2"/>
    <dgm:cxn modelId="{5B4E2BE5-72B6-4B86-9233-A41A412A9488}" type="presParOf" srcId="{EE28699A-FE31-417E-9B10-060699168D07}" destId="{B9AFECA6-0001-4AB5-ABF6-DD6E5FEB7E61}" srcOrd="0" destOrd="0" presId="urn:microsoft.com/office/officeart/2005/8/layout/hierarchy2"/>
    <dgm:cxn modelId="{364291B2-D75A-46AA-8A3E-AB71672F6F01}" type="presParOf" srcId="{B9AFECA6-0001-4AB5-ABF6-DD6E5FEB7E61}" destId="{142908D7-B643-45E3-A930-99186998682F}" srcOrd="0" destOrd="0" presId="urn:microsoft.com/office/officeart/2005/8/layout/hierarchy2"/>
    <dgm:cxn modelId="{3444B380-227F-4D0C-BC12-6411672BBF83}" type="presParOf" srcId="{EE28699A-FE31-417E-9B10-060699168D07}" destId="{4CB81E65-2916-4F37-88E4-EF12D86C7D87}" srcOrd="1" destOrd="0" presId="urn:microsoft.com/office/officeart/2005/8/layout/hierarchy2"/>
    <dgm:cxn modelId="{8C83DF0E-0EC2-4CE9-AE33-DFCA8A06F59E}" type="presParOf" srcId="{4CB81E65-2916-4F37-88E4-EF12D86C7D87}" destId="{B431D28D-7963-4221-B3E0-A127E60408F1}" srcOrd="0" destOrd="0" presId="urn:microsoft.com/office/officeart/2005/8/layout/hierarchy2"/>
    <dgm:cxn modelId="{E934EE60-9547-418B-97E8-DBDBE25531D8}" type="presParOf" srcId="{4CB81E65-2916-4F37-88E4-EF12D86C7D87}" destId="{6385A6A1-4006-4E29-9C16-337650DF0E74}" srcOrd="1" destOrd="0" presId="urn:microsoft.com/office/officeart/2005/8/layout/hierarchy2"/>
    <dgm:cxn modelId="{6FC44C87-5B0C-492E-AF0E-60A9918D42D0}" type="presParOf" srcId="{EE28699A-FE31-417E-9B10-060699168D07}" destId="{6A308454-0D28-4EBF-90C4-3236287E6004}" srcOrd="2" destOrd="0" presId="urn:microsoft.com/office/officeart/2005/8/layout/hierarchy2"/>
    <dgm:cxn modelId="{25514DF8-C9FA-4141-8B69-4C411FAB5FE1}" type="presParOf" srcId="{6A308454-0D28-4EBF-90C4-3236287E6004}" destId="{FB0A8AD2-312F-4B3D-AE03-6BE4D34ACE1E}" srcOrd="0" destOrd="0" presId="urn:microsoft.com/office/officeart/2005/8/layout/hierarchy2"/>
    <dgm:cxn modelId="{1AA18767-A439-4B7D-9D30-466D4D4D9C16}" type="presParOf" srcId="{EE28699A-FE31-417E-9B10-060699168D07}" destId="{111C3D09-0423-4091-9263-FC7D8A22F477}" srcOrd="3" destOrd="0" presId="urn:microsoft.com/office/officeart/2005/8/layout/hierarchy2"/>
    <dgm:cxn modelId="{E77AF572-8F94-4558-9B0E-795D89CD8BF7}" type="presParOf" srcId="{111C3D09-0423-4091-9263-FC7D8A22F477}" destId="{9826F914-A1BE-40AD-BA75-4688527CD8F3}" srcOrd="0" destOrd="0" presId="urn:microsoft.com/office/officeart/2005/8/layout/hierarchy2"/>
    <dgm:cxn modelId="{6F8F8753-AF64-44FF-AD47-E2FC063CD866}" type="presParOf" srcId="{111C3D09-0423-4091-9263-FC7D8A22F477}" destId="{6329A9EB-7B0F-432A-A88D-7241DE4FFCDE}" srcOrd="1" destOrd="0" presId="urn:microsoft.com/office/officeart/2005/8/layout/hierarchy2"/>
    <dgm:cxn modelId="{A5BB5BA5-7A5F-44A2-86FD-8B5BBFBB0777}" type="presParOf" srcId="{EE28699A-FE31-417E-9B10-060699168D07}" destId="{C3B760D7-8ECD-4AE0-8122-F6533BF321A9}" srcOrd="4" destOrd="0" presId="urn:microsoft.com/office/officeart/2005/8/layout/hierarchy2"/>
    <dgm:cxn modelId="{48052525-C176-44FC-8494-3BD2D0A5510E}" type="presParOf" srcId="{C3B760D7-8ECD-4AE0-8122-F6533BF321A9}" destId="{3ACD02D8-872C-40D2-AE85-D046E259CF96}" srcOrd="0" destOrd="0" presId="urn:microsoft.com/office/officeart/2005/8/layout/hierarchy2"/>
    <dgm:cxn modelId="{AB2F3E4A-94DB-4568-BB3D-6B448E84F31A}" type="presParOf" srcId="{EE28699A-FE31-417E-9B10-060699168D07}" destId="{2AD2C5E9-3F53-4ADB-8B5E-CE5F68C5A680}" srcOrd="5" destOrd="0" presId="urn:microsoft.com/office/officeart/2005/8/layout/hierarchy2"/>
    <dgm:cxn modelId="{306D0704-F210-43F2-842F-C4F5067D0E90}" type="presParOf" srcId="{2AD2C5E9-3F53-4ADB-8B5E-CE5F68C5A680}" destId="{5AEBCCAF-D8F6-48C4-BE35-BCD27F71B87F}" srcOrd="0" destOrd="0" presId="urn:microsoft.com/office/officeart/2005/8/layout/hierarchy2"/>
    <dgm:cxn modelId="{AAA23C78-F923-496C-9533-5A3A8914C95A}" type="presParOf" srcId="{2AD2C5E9-3F53-4ADB-8B5E-CE5F68C5A680}" destId="{EA608BCD-415E-46F6-AE25-FE0AA31FEF0E}" srcOrd="1" destOrd="0" presId="urn:microsoft.com/office/officeart/2005/8/layout/hierarchy2"/>
    <dgm:cxn modelId="{F80FE012-4356-4D17-BAB7-A4551ACDCC9F}" type="presParOf" srcId="{EE28699A-FE31-417E-9B10-060699168D07}" destId="{9796B192-3D51-4D5A-AAD7-EED93F74A196}" srcOrd="6" destOrd="0" presId="urn:microsoft.com/office/officeart/2005/8/layout/hierarchy2"/>
    <dgm:cxn modelId="{1DB4E901-C238-454F-9529-D459D707184E}" type="presParOf" srcId="{9796B192-3D51-4D5A-AAD7-EED93F74A196}" destId="{A7182608-375F-4612-A647-5B536BFD2E97}" srcOrd="0" destOrd="0" presId="urn:microsoft.com/office/officeart/2005/8/layout/hierarchy2"/>
    <dgm:cxn modelId="{87EB2801-C866-4BDB-BFA0-58196357759D}" type="presParOf" srcId="{EE28699A-FE31-417E-9B10-060699168D07}" destId="{985B51D6-241C-48C0-8E7B-4D023050669D}" srcOrd="7" destOrd="0" presId="urn:microsoft.com/office/officeart/2005/8/layout/hierarchy2"/>
    <dgm:cxn modelId="{E8CF6AD6-A6E8-4A3B-9832-BC704D54DEDC}" type="presParOf" srcId="{985B51D6-241C-48C0-8E7B-4D023050669D}" destId="{0FDBE68F-E9C9-43A4-B9D6-E9B483021E08}" srcOrd="0" destOrd="0" presId="urn:microsoft.com/office/officeart/2005/8/layout/hierarchy2"/>
    <dgm:cxn modelId="{888286E0-B7A1-4440-9353-AC9DA15FB254}" type="presParOf" srcId="{985B51D6-241C-48C0-8E7B-4D023050669D}" destId="{93EF32FE-5569-4F40-85A1-88A1AB5D0539}" srcOrd="1" destOrd="0" presId="urn:microsoft.com/office/officeart/2005/8/layout/hierarchy2"/>
    <dgm:cxn modelId="{7D2D4CB6-14CE-4B5F-B468-DBCD23A14AC6}" type="presParOf" srcId="{EE28699A-FE31-417E-9B10-060699168D07}" destId="{32AAC428-175E-4E57-9FDA-023D4EC0AA26}" srcOrd="8" destOrd="0" presId="urn:microsoft.com/office/officeart/2005/8/layout/hierarchy2"/>
    <dgm:cxn modelId="{EFDA6F4C-26B6-4C9F-A232-B37D80A8DC0F}" type="presParOf" srcId="{32AAC428-175E-4E57-9FDA-023D4EC0AA26}" destId="{ADD4D219-B584-4590-874F-58169216E1CE}" srcOrd="0" destOrd="0" presId="urn:microsoft.com/office/officeart/2005/8/layout/hierarchy2"/>
    <dgm:cxn modelId="{C12A9950-524C-4DBC-BFC7-438246F6D550}" type="presParOf" srcId="{EE28699A-FE31-417E-9B10-060699168D07}" destId="{F6F1C5CE-8C36-4E1C-A04A-93BBF0C0110B}" srcOrd="9" destOrd="0" presId="urn:microsoft.com/office/officeart/2005/8/layout/hierarchy2"/>
    <dgm:cxn modelId="{1A591BF7-6451-4192-8B85-FA3ECF6CBB53}" type="presParOf" srcId="{F6F1C5CE-8C36-4E1C-A04A-93BBF0C0110B}" destId="{71F083B6-2825-4188-875A-CFD7C138BFEA}" srcOrd="0" destOrd="0" presId="urn:microsoft.com/office/officeart/2005/8/layout/hierarchy2"/>
    <dgm:cxn modelId="{B0A0B923-7B28-4CA3-9FDC-91252BCFB8BD}" type="presParOf" srcId="{F6F1C5CE-8C36-4E1C-A04A-93BBF0C0110B}" destId="{DDF2010E-570F-4A37-BE2D-260913B6C1CA}" srcOrd="1" destOrd="0" presId="urn:microsoft.com/office/officeart/2005/8/layout/hierarchy2"/>
    <dgm:cxn modelId="{3060F08A-61B1-4942-9DDB-F75A09BB0D92}" type="presParOf" srcId="{EE28699A-FE31-417E-9B10-060699168D07}" destId="{14E55E53-5E7E-42DF-9498-20A24E85C94A}" srcOrd="10" destOrd="0" presId="urn:microsoft.com/office/officeart/2005/8/layout/hierarchy2"/>
    <dgm:cxn modelId="{774BFBD5-ABE3-43F1-9791-FC52A63174C8}" type="presParOf" srcId="{14E55E53-5E7E-42DF-9498-20A24E85C94A}" destId="{D3A2E224-5B00-4E51-ACC3-033DE7B57152}" srcOrd="0" destOrd="0" presId="urn:microsoft.com/office/officeart/2005/8/layout/hierarchy2"/>
    <dgm:cxn modelId="{C2DB6B3B-7123-447B-A1A5-42129EEB6A1D}" type="presParOf" srcId="{EE28699A-FE31-417E-9B10-060699168D07}" destId="{869A26F7-CFEE-4C77-B801-2AFBAA733D02}" srcOrd="11" destOrd="0" presId="urn:microsoft.com/office/officeart/2005/8/layout/hierarchy2"/>
    <dgm:cxn modelId="{95A05D48-780D-432D-B44F-46292B13E891}" type="presParOf" srcId="{869A26F7-CFEE-4C77-B801-2AFBAA733D02}" destId="{7627DD65-01E6-465E-A074-C2F6F8B17074}" srcOrd="0" destOrd="0" presId="urn:microsoft.com/office/officeart/2005/8/layout/hierarchy2"/>
    <dgm:cxn modelId="{E4D60CF1-556D-4E1B-A13B-3387F0BB51A5}" type="presParOf" srcId="{869A26F7-CFEE-4C77-B801-2AFBAA733D02}" destId="{E9984A0C-DC7A-4CD2-A9F1-CEEED67034D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E3B8-7340-4260-B7B3-7B00216686EB}">
      <dsp:nvSpPr>
        <dsp:cNvPr id="0" name=""/>
        <dsp:cNvSpPr/>
      </dsp:nvSpPr>
      <dsp:spPr>
        <a:xfrm>
          <a:off x="276334" y="1973435"/>
          <a:ext cx="2168286" cy="883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Применение композита при строительстве судов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209" y="1999310"/>
        <a:ext cx="2116536" cy="831692"/>
      </dsp:txXfrm>
    </dsp:sp>
    <dsp:sp modelId="{B9AFECA6-0001-4AB5-ABF6-DD6E5FEB7E61}">
      <dsp:nvSpPr>
        <dsp:cNvPr id="0" name=""/>
        <dsp:cNvSpPr/>
      </dsp:nvSpPr>
      <dsp:spPr>
        <a:xfrm rot="18153790">
          <a:off x="1884415" y="1383272"/>
          <a:ext cx="2426335" cy="18856"/>
        </a:xfrm>
        <a:custGeom>
          <a:avLst/>
          <a:gdLst/>
          <a:ahLst/>
          <a:cxnLst/>
          <a:rect l="0" t="0" r="0" b="0"/>
          <a:pathLst>
            <a:path>
              <a:moveTo>
                <a:pt x="0" y="9428"/>
              </a:moveTo>
              <a:lnTo>
                <a:pt x="2426335" y="9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>
        <a:off x="3036924" y="1332041"/>
        <a:ext cx="121316" cy="121316"/>
      </dsp:txXfrm>
    </dsp:sp>
    <dsp:sp modelId="{B431D28D-7963-4221-B3E0-A127E60408F1}">
      <dsp:nvSpPr>
        <dsp:cNvPr id="0" name=""/>
        <dsp:cNvSpPr/>
      </dsp:nvSpPr>
      <dsp:spPr>
        <a:xfrm>
          <a:off x="3750545" y="0"/>
          <a:ext cx="3207927" cy="740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Уменьшение массы корпуса судна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72233" y="21688"/>
        <a:ext cx="3164551" cy="697112"/>
      </dsp:txXfrm>
    </dsp:sp>
    <dsp:sp modelId="{6A308454-0D28-4EBF-90C4-3236287E6004}">
      <dsp:nvSpPr>
        <dsp:cNvPr id="0" name=""/>
        <dsp:cNvSpPr/>
      </dsp:nvSpPr>
      <dsp:spPr>
        <a:xfrm rot="18997358">
          <a:off x="2198191" y="1786122"/>
          <a:ext cx="1804326" cy="18856"/>
        </a:xfrm>
        <a:custGeom>
          <a:avLst/>
          <a:gdLst/>
          <a:ahLst/>
          <a:cxnLst/>
          <a:rect l="0" t="0" r="0" b="0"/>
          <a:pathLst>
            <a:path>
              <a:moveTo>
                <a:pt x="0" y="9428"/>
              </a:moveTo>
              <a:lnTo>
                <a:pt x="1804326" y="9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imes New Roman" pitchFamily="18" charset="0"/>
            <a:cs typeface="Times New Roman" pitchFamily="18" charset="0"/>
          </a:endParaRPr>
        </a:p>
      </dsp:txBody>
      <dsp:txXfrm>
        <a:off x="3055246" y="1750442"/>
        <a:ext cx="90216" cy="90216"/>
      </dsp:txXfrm>
    </dsp:sp>
    <dsp:sp modelId="{9826F914-A1BE-40AD-BA75-4688527CD8F3}">
      <dsp:nvSpPr>
        <dsp:cNvPr id="0" name=""/>
        <dsp:cNvSpPr/>
      </dsp:nvSpPr>
      <dsp:spPr>
        <a:xfrm>
          <a:off x="3756088" y="805702"/>
          <a:ext cx="3220227" cy="740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Улучшение эксплуатационных характеристики судна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77776" y="827390"/>
        <a:ext cx="3176851" cy="697107"/>
      </dsp:txXfrm>
    </dsp:sp>
    <dsp:sp modelId="{C3B760D7-8ECD-4AE0-8122-F6533BF321A9}">
      <dsp:nvSpPr>
        <dsp:cNvPr id="0" name=""/>
        <dsp:cNvSpPr/>
      </dsp:nvSpPr>
      <dsp:spPr>
        <a:xfrm rot="20578055">
          <a:off x="2413973" y="2201060"/>
          <a:ext cx="1397462" cy="18856"/>
        </a:xfrm>
        <a:custGeom>
          <a:avLst/>
          <a:gdLst/>
          <a:ahLst/>
          <a:cxnLst/>
          <a:rect l="0" t="0" r="0" b="0"/>
          <a:pathLst>
            <a:path>
              <a:moveTo>
                <a:pt x="0" y="9428"/>
              </a:moveTo>
              <a:lnTo>
                <a:pt x="1397462" y="9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3077768" y="2175552"/>
        <a:ext cx="69873" cy="69873"/>
      </dsp:txXfrm>
    </dsp:sp>
    <dsp:sp modelId="{5AEBCCAF-D8F6-48C4-BE35-BCD27F71B87F}">
      <dsp:nvSpPr>
        <dsp:cNvPr id="0" name=""/>
        <dsp:cNvSpPr/>
      </dsp:nvSpPr>
      <dsp:spPr>
        <a:xfrm>
          <a:off x="3780789" y="1635579"/>
          <a:ext cx="3170824" cy="740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Снижение эксплуатационных расходов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2477" y="1657267"/>
        <a:ext cx="3127448" cy="697107"/>
      </dsp:txXfrm>
    </dsp:sp>
    <dsp:sp modelId="{9796B192-3D51-4D5A-AAD7-EED93F74A196}">
      <dsp:nvSpPr>
        <dsp:cNvPr id="0" name=""/>
        <dsp:cNvSpPr/>
      </dsp:nvSpPr>
      <dsp:spPr>
        <a:xfrm rot="1063633">
          <a:off x="2412968" y="2608701"/>
          <a:ext cx="1333219" cy="18856"/>
        </a:xfrm>
        <a:custGeom>
          <a:avLst/>
          <a:gdLst/>
          <a:ahLst/>
          <a:cxnLst/>
          <a:rect l="0" t="0" r="0" b="0"/>
          <a:pathLst>
            <a:path>
              <a:moveTo>
                <a:pt x="0" y="9428"/>
              </a:moveTo>
              <a:lnTo>
                <a:pt x="1333219" y="9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3046247" y="2584798"/>
        <a:ext cx="66660" cy="66660"/>
      </dsp:txXfrm>
    </dsp:sp>
    <dsp:sp modelId="{0FDBE68F-E9C9-43A4-B9D6-E9B483021E08}">
      <dsp:nvSpPr>
        <dsp:cNvPr id="0" name=""/>
        <dsp:cNvSpPr/>
      </dsp:nvSpPr>
      <dsp:spPr>
        <a:xfrm>
          <a:off x="3714534" y="2450860"/>
          <a:ext cx="3170824" cy="740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Снижение уровня шума от судна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36222" y="2472548"/>
        <a:ext cx="3127448" cy="697107"/>
      </dsp:txXfrm>
    </dsp:sp>
    <dsp:sp modelId="{32AAC428-175E-4E57-9FDA-023D4EC0AA26}">
      <dsp:nvSpPr>
        <dsp:cNvPr id="0" name=""/>
        <dsp:cNvSpPr/>
      </dsp:nvSpPr>
      <dsp:spPr>
        <a:xfrm rot="2548585">
          <a:off x="2206896" y="3017408"/>
          <a:ext cx="1811617" cy="18856"/>
        </a:xfrm>
        <a:custGeom>
          <a:avLst/>
          <a:gdLst/>
          <a:ahLst/>
          <a:cxnLst/>
          <a:rect l="0" t="0" r="0" b="0"/>
          <a:pathLst>
            <a:path>
              <a:moveTo>
                <a:pt x="0" y="9428"/>
              </a:moveTo>
              <a:lnTo>
                <a:pt x="1811617" y="9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imes New Roman" pitchFamily="18" charset="0"/>
            <a:cs typeface="Times New Roman" pitchFamily="18" charset="0"/>
          </a:endParaRPr>
        </a:p>
      </dsp:txBody>
      <dsp:txXfrm>
        <a:off x="3067414" y="2981546"/>
        <a:ext cx="90580" cy="90580"/>
      </dsp:txXfrm>
    </dsp:sp>
    <dsp:sp modelId="{71F083B6-2825-4188-875A-CFD7C138BFEA}">
      <dsp:nvSpPr>
        <dsp:cNvPr id="0" name=""/>
        <dsp:cNvSpPr/>
      </dsp:nvSpPr>
      <dsp:spPr>
        <a:xfrm>
          <a:off x="3780789" y="3268275"/>
          <a:ext cx="3170824" cy="740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Отсутствие ограничений в дизайне внешнего вида судна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2477" y="3289963"/>
        <a:ext cx="3127448" cy="697107"/>
      </dsp:txXfrm>
    </dsp:sp>
    <dsp:sp modelId="{14E55E53-5E7E-42DF-9498-20A24E85C94A}">
      <dsp:nvSpPr>
        <dsp:cNvPr id="0" name=""/>
        <dsp:cNvSpPr/>
      </dsp:nvSpPr>
      <dsp:spPr>
        <a:xfrm rot="3406324">
          <a:off x="1893508" y="3425582"/>
          <a:ext cx="2438393" cy="18856"/>
        </a:xfrm>
        <a:custGeom>
          <a:avLst/>
          <a:gdLst/>
          <a:ahLst/>
          <a:cxnLst/>
          <a:rect l="0" t="0" r="0" b="0"/>
          <a:pathLst>
            <a:path>
              <a:moveTo>
                <a:pt x="0" y="9428"/>
              </a:moveTo>
              <a:lnTo>
                <a:pt x="2438393" y="9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>
        <a:off x="3051745" y="3374051"/>
        <a:ext cx="121919" cy="121919"/>
      </dsp:txXfrm>
    </dsp:sp>
    <dsp:sp modelId="{7627DD65-01E6-465E-A074-C2F6F8B17074}">
      <dsp:nvSpPr>
        <dsp:cNvPr id="0" name=""/>
        <dsp:cNvSpPr/>
      </dsp:nvSpPr>
      <dsp:spPr>
        <a:xfrm>
          <a:off x="3780789" y="4084623"/>
          <a:ext cx="3170824" cy="740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Отсутствие коррозии корпуса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2477" y="4106311"/>
        <a:ext cx="3127448" cy="697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A8834-5774-4B63-8307-607B0F75ADBA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00434-3C7A-4B98-99FC-0579A1F7A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4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932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812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1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ru-RU" altLang="ru-RU" sz="1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F29C8C1-636A-E748-8064-BA73881F2849}" type="slidenum">
              <a:rPr lang="ru-RU" altLang="ru-RU"/>
              <a:pPr algn="ctr" eaLnBrk="1"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22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EDC-CE2E-4A96-A361-A8B71660A6D1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EDA4-1F37-4C94-8845-DE1584BBB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5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EDC-CE2E-4A96-A361-A8B71660A6D1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EDA4-1F37-4C94-8845-DE1584BBB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86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EDC-CE2E-4A96-A361-A8B71660A6D1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EDA4-1F37-4C94-8845-DE1584BBB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4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EDC-CE2E-4A96-A361-A8B71660A6D1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EDA4-1F37-4C94-8845-DE1584BBB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4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EDC-CE2E-4A96-A361-A8B71660A6D1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EDA4-1F37-4C94-8845-DE1584BBB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1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EDC-CE2E-4A96-A361-A8B71660A6D1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EDA4-1F37-4C94-8845-DE1584BBB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5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EDC-CE2E-4A96-A361-A8B71660A6D1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EDA4-1F37-4C94-8845-DE1584BBB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EDC-CE2E-4A96-A361-A8B71660A6D1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EDA4-1F37-4C94-8845-DE1584BBB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6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EDC-CE2E-4A96-A361-A8B71660A6D1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EDA4-1F37-4C94-8845-DE1584BBB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EDC-CE2E-4A96-A361-A8B71660A6D1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EDA4-1F37-4C94-8845-DE1584BBB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EDC-CE2E-4A96-A361-A8B71660A6D1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EDA4-1F37-4C94-8845-DE1584BBB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7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5EDC-CE2E-4A96-A361-A8B71660A6D1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5EDA4-1F37-4C94-8845-DE1584BBB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7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3.png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174" y="2988241"/>
            <a:ext cx="85096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>
                <a:solidFill>
                  <a:srgbClr val="002060"/>
                </a:solidFill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</a:rPr>
              <a:t>ассажирский катамаран проекта 23290».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634" y="4771145"/>
            <a:ext cx="4764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Докладчик:</a:t>
            </a:r>
          </a:p>
          <a:p>
            <a:r>
              <a:rPr lang="ru-RU" sz="1600" dirty="0" smtClean="0"/>
              <a:t>Е.П. Ларионова</a:t>
            </a:r>
          </a:p>
          <a:p>
            <a:r>
              <a:rPr lang="ru-RU" sz="1600" dirty="0" smtClean="0"/>
              <a:t>Начальник Управления маркетинга АО «СНСЗ»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594928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Санкт-Петербург</a:t>
            </a:r>
          </a:p>
          <a:p>
            <a:pPr algn="ctr"/>
            <a:r>
              <a:rPr lang="ru-RU" dirty="0" smtClean="0"/>
              <a:t>27 сентября 2016 года</a:t>
            </a:r>
            <a:endParaRPr lang="ru-RU" dirty="0"/>
          </a:p>
        </p:txBody>
      </p:sp>
      <p:pic>
        <p:nvPicPr>
          <p:cNvPr id="1026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51520" y="1916832"/>
            <a:ext cx="597666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ru-RU" sz="1400" dirty="0">
                <a:latin typeface="+mn-lt"/>
              </a:rPr>
              <a:t>Серия базовых тральщиков для ВМФ </a:t>
            </a:r>
            <a:r>
              <a:rPr lang="ru-RU" sz="1400" dirty="0" smtClean="0">
                <a:latin typeface="+mn-lt"/>
              </a:rPr>
              <a:t>РФ</a:t>
            </a:r>
          </a:p>
          <a:p>
            <a:pPr marL="285750" indent="-285750">
              <a:buFont typeface="Arial" charset="0"/>
              <a:buChar char="•"/>
            </a:pPr>
            <a:endParaRPr lang="ru-RU" sz="140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>
                <a:latin typeface="+mn-lt"/>
              </a:rPr>
              <a:t>Рейдовый тральщик пр. 10750Э для инозаказчика </a:t>
            </a:r>
            <a:endParaRPr lang="ru-RU" sz="1400" dirty="0" smtClean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endParaRPr lang="ru-RU" sz="140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>
                <a:latin typeface="+mn-lt"/>
              </a:rPr>
              <a:t>Надстройки для корветов пр. 20385 </a:t>
            </a:r>
            <a:endParaRPr lang="ru-RU" sz="1400" dirty="0" smtClean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endParaRPr lang="ru-RU" sz="140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>
                <a:latin typeface="+mn-lt"/>
              </a:rPr>
              <a:t>Пассажирский катамаран пр. 23290 на 150 </a:t>
            </a:r>
            <a:r>
              <a:rPr lang="ru-RU" sz="1400" dirty="0" smtClean="0">
                <a:latin typeface="+mn-lt"/>
              </a:rPr>
              <a:t>мест</a:t>
            </a:r>
          </a:p>
          <a:p>
            <a:pPr marL="285750" indent="-285750">
              <a:buFont typeface="Arial" charset="0"/>
              <a:buChar char="•"/>
            </a:pPr>
            <a:endParaRPr lang="ru-RU" sz="140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>
                <a:latin typeface="+mn-lt"/>
              </a:rPr>
              <a:t>Серия катеров проекта Р1650 для ПС ФСБ РФ </a:t>
            </a:r>
            <a:endParaRPr lang="ru-RU" sz="1400" dirty="0" smtClean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endParaRPr lang="ru-RU" sz="140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>
                <a:latin typeface="+mn-lt"/>
              </a:rPr>
              <a:t>Полоидальная катушка  (международный проект </a:t>
            </a:r>
            <a:r>
              <a:rPr lang="en-US" sz="1400" dirty="0">
                <a:latin typeface="+mn-lt"/>
              </a:rPr>
              <a:t>ITER</a:t>
            </a:r>
            <a:r>
              <a:rPr lang="ru-RU" sz="1400" dirty="0">
                <a:latin typeface="+mn-lt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1" y="871552"/>
            <a:ext cx="4248473" cy="576064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Портфель заказов предприятия</a:t>
            </a:r>
            <a:endParaRPr lang="ru-RU" dirty="0"/>
          </a:p>
        </p:txBody>
      </p:sp>
      <p:pic>
        <p:nvPicPr>
          <p:cNvPr id="11" name="Picture 3" descr="D:\Фото и видео о заводе\Проекты\РОНДО\Октябрь\DSCF48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3" y="4694733"/>
            <a:ext cx="2536825" cy="1902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malahovaa\Рабочий стол\12701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89" y="1844823"/>
            <a:ext cx="3510318" cy="2173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malahovaa\Рабочий стол\10750Э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1900"/>
            <a:ext cx="2914384" cy="1875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X:\ОМ\Фото\Катамаран\фото для календар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84" y="4767676"/>
            <a:ext cx="3343823" cy="1829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51520" y="2091040"/>
            <a:ext cx="5184576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+mn-lt"/>
                <a:cs typeface="Arial" pitchFamily="34" charset="0"/>
              </a:rPr>
              <a:t>Назначение: перевозка пассажиров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+mn-lt"/>
                <a:cs typeface="Arial" pitchFamily="34" charset="0"/>
              </a:rPr>
              <a:t>на линиях протяженностью  до 1000 км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+mn-lt"/>
            </a:endParaRPr>
          </a:p>
          <a:p>
            <a:r>
              <a:rPr lang="ru-RU" sz="1400" dirty="0">
                <a:latin typeface="+mn-lt"/>
              </a:rPr>
              <a:t>Архитектурно-конструктивный тип: остроскулый с обводами катамаранного типа, закрытой надстройкой и рубкой в средней части с кормовым расположением машинного отделения</a:t>
            </a:r>
          </a:p>
          <a:p>
            <a:endParaRPr lang="ru-RU" sz="1400" dirty="0">
              <a:latin typeface="+mn-lt"/>
            </a:endParaRPr>
          </a:p>
          <a:p>
            <a:r>
              <a:rPr lang="ru-RU" sz="1400" dirty="0">
                <a:latin typeface="+mn-lt"/>
              </a:rPr>
              <a:t>Район плавания: внутренние водоемы и прибрежные районы морей с удалением от места убежища до 20 миль</a:t>
            </a:r>
          </a:p>
          <a:p>
            <a:endParaRPr lang="ru-RU" sz="1400" dirty="0">
              <a:latin typeface="+mn-lt"/>
            </a:endParaRPr>
          </a:p>
          <a:p>
            <a:r>
              <a:rPr lang="ru-RU" sz="1400" dirty="0">
                <a:latin typeface="+mn-lt"/>
              </a:rPr>
              <a:t>Классификация:</a:t>
            </a:r>
          </a:p>
          <a:p>
            <a:r>
              <a:rPr lang="ru-RU" sz="1400" dirty="0">
                <a:latin typeface="+mn-lt"/>
              </a:rPr>
              <a:t>Российский Морской Регистр Судоходства </a:t>
            </a:r>
          </a:p>
          <a:p>
            <a:r>
              <a:rPr lang="ru-RU" sz="1400" dirty="0">
                <a:latin typeface="+mn-lt"/>
              </a:rPr>
              <a:t>КМ     [2] </a:t>
            </a:r>
            <a:r>
              <a:rPr lang="en-US" sz="1400" dirty="0">
                <a:latin typeface="+mn-lt"/>
              </a:rPr>
              <a:t>R2-RSN MHC HSC Passenger A </a:t>
            </a:r>
            <a:endParaRPr lang="ru-RU" sz="1400" dirty="0">
              <a:latin typeface="+mn-lt"/>
            </a:endParaRPr>
          </a:p>
          <a:p>
            <a:endParaRPr lang="ru-RU" sz="1400" dirty="0">
              <a:latin typeface="+mn-lt"/>
            </a:endParaRPr>
          </a:p>
          <a:p>
            <a:r>
              <a:rPr lang="ru-RU" sz="1400" dirty="0">
                <a:latin typeface="+mn-lt"/>
              </a:rPr>
              <a:t>Материал:</a:t>
            </a:r>
          </a:p>
          <a:p>
            <a:r>
              <a:rPr lang="ru-RU" sz="1400" dirty="0">
                <a:latin typeface="+mn-lt"/>
              </a:rPr>
              <a:t>углепластик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1" y="871552"/>
            <a:ext cx="4248473" cy="576064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Пассажирский катамаран проекта 23290</a:t>
            </a:r>
            <a:endParaRPr lang="ru-RU" dirty="0"/>
          </a:p>
        </p:txBody>
      </p:sp>
      <p:pic>
        <p:nvPicPr>
          <p:cNvPr id="17" name="Рисунок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1" t="46654" r="61919" b="49016"/>
          <a:stretch>
            <a:fillRect/>
          </a:stretch>
        </p:blipFill>
        <p:spPr bwMode="auto">
          <a:xfrm>
            <a:off x="590996" y="4725144"/>
            <a:ext cx="223838" cy="25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X:\ОМ\Фото\Катамаран\фото для календар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68" y="1781733"/>
            <a:ext cx="3474516" cy="1901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41" y="4221088"/>
            <a:ext cx="3455214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611560" y="2300387"/>
            <a:ext cx="4104456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00" dirty="0">
                <a:latin typeface="+mn-lt"/>
              </a:rPr>
              <a:t>Длина наибольшая</a:t>
            </a:r>
            <a:r>
              <a:rPr lang="en-US" sz="1400" dirty="0">
                <a:latin typeface="+mn-lt"/>
              </a:rPr>
              <a:t>, </a:t>
            </a:r>
            <a:r>
              <a:rPr lang="ru-RU" sz="1400" dirty="0">
                <a:latin typeface="+mn-lt"/>
              </a:rPr>
              <a:t>м</a:t>
            </a:r>
            <a:r>
              <a:rPr lang="en-US" sz="1400" dirty="0">
                <a:latin typeface="+mn-lt"/>
              </a:rPr>
              <a:t>   </a:t>
            </a:r>
            <a:r>
              <a:rPr lang="ru-RU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        </a:t>
            </a:r>
            <a:r>
              <a:rPr lang="ru-RU" sz="1400" dirty="0">
                <a:latin typeface="+mn-lt"/>
              </a:rPr>
              <a:t>       25,70</a:t>
            </a:r>
            <a:endParaRPr lang="en-US" sz="1400" dirty="0">
              <a:latin typeface="+mn-lt"/>
            </a:endParaRPr>
          </a:p>
          <a:p>
            <a:r>
              <a:rPr lang="ru-RU" sz="1400" dirty="0">
                <a:latin typeface="+mn-lt"/>
              </a:rPr>
              <a:t>Ширина наибольшая</a:t>
            </a:r>
            <a:r>
              <a:rPr lang="en-US" sz="1400" dirty="0">
                <a:latin typeface="+mn-lt"/>
              </a:rPr>
              <a:t>, </a:t>
            </a:r>
            <a:r>
              <a:rPr lang="ru-RU" sz="1400" dirty="0">
                <a:latin typeface="+mn-lt"/>
              </a:rPr>
              <a:t>м                 9,30</a:t>
            </a:r>
          </a:p>
          <a:p>
            <a:r>
              <a:rPr lang="ru-RU" sz="1400" dirty="0">
                <a:latin typeface="+mn-lt"/>
              </a:rPr>
              <a:t>Высота борта на миделе, м            3,04</a:t>
            </a:r>
          </a:p>
          <a:p>
            <a:r>
              <a:rPr lang="ru-RU" sz="1400" dirty="0">
                <a:latin typeface="+mn-lt"/>
              </a:rPr>
              <a:t>Осадка, м                                             1,50</a:t>
            </a:r>
          </a:p>
          <a:p>
            <a:r>
              <a:rPr lang="ru-RU" sz="1400" dirty="0">
                <a:latin typeface="+mn-lt"/>
              </a:rPr>
              <a:t>Надводный габарит, м                     5,5 м</a:t>
            </a:r>
          </a:p>
          <a:p>
            <a:r>
              <a:rPr lang="ru-RU" sz="1400" dirty="0">
                <a:latin typeface="+mn-lt"/>
                <a:cs typeface="Arial" charset="0"/>
              </a:rPr>
              <a:t>Пассажиры, чел.                                150 </a:t>
            </a:r>
            <a:endParaRPr lang="en-US" sz="1400" dirty="0">
              <a:latin typeface="+mn-lt"/>
              <a:cs typeface="Arial" charset="0"/>
            </a:endParaRPr>
          </a:p>
          <a:p>
            <a:r>
              <a:rPr lang="ru-RU" sz="1400" dirty="0">
                <a:latin typeface="+mn-lt"/>
                <a:cs typeface="Arial" charset="0"/>
              </a:rPr>
              <a:t>Макс. скорость, уз.                            29,5</a:t>
            </a:r>
          </a:p>
          <a:p>
            <a:r>
              <a:rPr lang="ru-RU" sz="1400" dirty="0">
                <a:latin typeface="+mn-lt"/>
                <a:cs typeface="Arial" charset="0"/>
              </a:rPr>
              <a:t>Двигатели                        </a:t>
            </a:r>
            <a:r>
              <a:rPr lang="en-US" sz="1400" dirty="0">
                <a:latin typeface="+mn-lt"/>
                <a:cs typeface="Arial" charset="0"/>
              </a:rPr>
              <a:t>MTU </a:t>
            </a:r>
            <a:r>
              <a:rPr lang="ru-RU" sz="1400" dirty="0">
                <a:latin typeface="+mn-lt"/>
                <a:cs typeface="Arial" charset="0"/>
              </a:rPr>
              <a:t>10</a:t>
            </a:r>
            <a:r>
              <a:rPr lang="en-US" sz="1400" dirty="0">
                <a:latin typeface="+mn-lt"/>
                <a:cs typeface="Arial" charset="0"/>
              </a:rPr>
              <a:t>V</a:t>
            </a:r>
            <a:r>
              <a:rPr lang="ru-RU" sz="1400" dirty="0">
                <a:latin typeface="+mn-lt"/>
                <a:cs typeface="Arial" charset="0"/>
              </a:rPr>
              <a:t>2000М72</a:t>
            </a:r>
          </a:p>
          <a:p>
            <a:r>
              <a:rPr lang="ru-RU" sz="1400" dirty="0">
                <a:latin typeface="+mn-lt"/>
                <a:cs typeface="Arial" charset="0"/>
              </a:rPr>
              <a:t>Мощность ГЭУ, кВт                             2 х 900</a:t>
            </a:r>
            <a:endParaRPr lang="en-US" sz="1400" dirty="0">
              <a:latin typeface="+mn-lt"/>
              <a:cs typeface="Arial" charset="0"/>
            </a:endParaRPr>
          </a:p>
          <a:p>
            <a:pPr algn="just"/>
            <a:r>
              <a:rPr lang="ru-RU" sz="1400" dirty="0">
                <a:latin typeface="+mn-lt"/>
              </a:rPr>
              <a:t>Движители                                           ВФШ</a:t>
            </a:r>
          </a:p>
          <a:p>
            <a:r>
              <a:rPr lang="ru-RU" sz="1400" dirty="0">
                <a:latin typeface="+mn-lt"/>
              </a:rPr>
              <a:t>Экипаж, чел.                                          3</a:t>
            </a:r>
          </a:p>
          <a:p>
            <a:r>
              <a:rPr lang="ru-RU" sz="1400" dirty="0">
                <a:latin typeface="+mn-lt"/>
              </a:rPr>
              <a:t>Мореходность, баллов                      4</a:t>
            </a:r>
          </a:p>
          <a:p>
            <a:r>
              <a:rPr lang="ru-RU" sz="1400" dirty="0">
                <a:latin typeface="+mn-lt"/>
              </a:rPr>
              <a:t>Дальность плавания, км                  1000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1" y="871552"/>
            <a:ext cx="4248473" cy="576064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Пассажирский катамаран проекта 23290</a:t>
            </a:r>
          </a:p>
          <a:p>
            <a:pPr algn="r"/>
            <a:r>
              <a:rPr lang="ru-RU" dirty="0" smtClean="0"/>
              <a:t>Основные характеристики</a:t>
            </a:r>
            <a:endParaRPr lang="ru-RU" dirty="0"/>
          </a:p>
        </p:txBody>
      </p:sp>
      <p:pic>
        <p:nvPicPr>
          <p:cNvPr id="11" name="Picture 15" descr="C:\Documents and Settings\gagoninda\Рабочий стол\Модели\Рекламные материалы по катамарану\150pax ferry for rendering 20130208-2.6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93" y="1748785"/>
            <a:ext cx="3179179" cy="2184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71" y="4195520"/>
            <a:ext cx="321724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5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16539" y="4293096"/>
            <a:ext cx="795991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1400" kern="0" dirty="0">
                <a:latin typeface="+mn-lt"/>
              </a:rPr>
              <a:t>Пассажирский салон оборудован креслами и тремя местами для пассажиров с ограниченными возможностями оборудованных специальными креплениями. 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1400" kern="0" dirty="0">
                <a:latin typeface="+mn-lt"/>
              </a:rPr>
              <a:t>Кресла размещены с шагом 860 мм, ширина проходов – 900 мм. 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1400" kern="0" dirty="0">
                <a:latin typeface="+mn-lt"/>
              </a:rPr>
              <a:t>В кормовой части размещены 3 санузла, в том числе для пассажиров с ограниченными возможностями.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1400" kern="0" dirty="0">
                <a:latin typeface="+mn-lt"/>
              </a:rPr>
              <a:t>Размещение багажа: в салоне на багажных полках площадью </a:t>
            </a:r>
            <a:r>
              <a:rPr lang="ru-RU" altLang="ru-RU" sz="1400" kern="0" dirty="0" err="1">
                <a:latin typeface="+mn-lt"/>
              </a:rPr>
              <a:t>ок</a:t>
            </a:r>
            <a:r>
              <a:rPr lang="ru-RU" altLang="ru-RU" sz="1400" kern="0" dirty="0">
                <a:latin typeface="+mn-lt"/>
              </a:rPr>
              <a:t>. 3 кв. м.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1400" kern="0" dirty="0">
                <a:latin typeface="+mn-lt"/>
              </a:rPr>
              <a:t>Салон оборудован системой  вентиляции и кондиционирования.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1" y="871552"/>
            <a:ext cx="4248473" cy="576064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Пассажирский катамаран проекта 23290</a:t>
            </a:r>
          </a:p>
          <a:p>
            <a:pPr algn="r"/>
            <a:r>
              <a:rPr lang="ru-RU" dirty="0" smtClean="0"/>
              <a:t>Основные характеристики</a:t>
            </a:r>
            <a:endParaRPr lang="ru-RU" dirty="0"/>
          </a:p>
        </p:txBody>
      </p:sp>
      <p:pic>
        <p:nvPicPr>
          <p:cNvPr id="10" name="Picture 3" descr="C:\Users\Slava\2012\Katamaran\DP\1092012\katamaran1_2_1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767402"/>
            <a:ext cx="2887538" cy="216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Slava\2012\Katamaran\DP\0692012\katamaran1_wc_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1584" y="1788980"/>
            <a:ext cx="2858768" cy="214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41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16539" y="4293096"/>
            <a:ext cx="4935581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1400" kern="0" dirty="0">
                <a:latin typeface="+mn-lt"/>
              </a:rPr>
              <a:t>Посадка и высадка пассажиров осуществляется через кормовую часть через двери правого и левого борта и через носовую часть через двери правого и левого борта.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1400" kern="0" dirty="0">
                <a:latin typeface="+mn-lt"/>
              </a:rPr>
              <a:t>Кормовые проходы для посадки и высадки пассажиров оборудованы козырьками для защиты от  неблагоприятных погодных условий.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1" y="871552"/>
            <a:ext cx="4248473" cy="576064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Пассажирский катамаран проекта 23290</a:t>
            </a:r>
          </a:p>
          <a:p>
            <a:pPr algn="r"/>
            <a:r>
              <a:rPr lang="ru-RU" dirty="0" smtClean="0"/>
              <a:t>Посадка и высадка пассажиров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333374" cy="246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2" descr="C:\Users\SV-Nova\Documents\Slava\2012\Katamaran\DP\Last Konstantin 1292012\150 ferry 20120801.5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933056"/>
            <a:ext cx="2762999" cy="189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05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2" y="908720"/>
            <a:ext cx="8274962" cy="339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860555" y="4708301"/>
            <a:ext cx="40714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1400" kern="0" dirty="0">
                <a:latin typeface="+mn-lt"/>
              </a:rPr>
              <a:t>Экипаж судна составляет 3 человека .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1400" kern="0" dirty="0">
                <a:latin typeface="+mn-lt"/>
              </a:rPr>
              <a:t>Для размещения экипажа в ходовой  рубке предусмотрено два кресла судоводителя.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1400" kern="0" dirty="0">
                <a:latin typeface="+mn-lt"/>
              </a:rPr>
              <a:t>Рубка обеспечена системой вентиляции и кондиционирования 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1" y="871552"/>
            <a:ext cx="4248473" cy="576064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Пассажирский катамаран проекта 23290</a:t>
            </a:r>
          </a:p>
          <a:p>
            <a:pPr algn="r"/>
            <a:r>
              <a:rPr lang="ru-RU" dirty="0" smtClean="0"/>
              <a:t>Ходовая рубка</a:t>
            </a:r>
            <a:endParaRPr lang="ru-RU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64" y="4300300"/>
            <a:ext cx="3240608" cy="2153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2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860031" y="871552"/>
            <a:ext cx="4248473" cy="613232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Пассажирский катамаран проекта 23290</a:t>
            </a:r>
          </a:p>
          <a:p>
            <a:pPr algn="r"/>
            <a:r>
              <a:rPr lang="ru-RU" dirty="0" smtClean="0"/>
              <a:t>Энергетическая установка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60294"/>
              </p:ext>
            </p:extLst>
          </p:nvPr>
        </p:nvGraphicFramePr>
        <p:xfrm>
          <a:off x="468314" y="2176115"/>
          <a:ext cx="4641464" cy="3496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112"/>
                <a:gridCol w="1497352"/>
              </a:tblGrid>
              <a:tr h="6536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Главные</a:t>
                      </a:r>
                      <a:r>
                        <a:rPr lang="ru-RU" sz="1800" baseline="0" dirty="0" smtClean="0"/>
                        <a:t> двигатели</a:t>
                      </a:r>
                      <a:endParaRPr lang="ru-RU" sz="1800" dirty="0"/>
                    </a:p>
                  </a:txBody>
                  <a:tcPr marL="91451" marR="91451" marT="45701" marB="457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10</a:t>
                      </a:r>
                      <a:r>
                        <a:rPr lang="en-US" sz="1800" dirty="0" smtClean="0"/>
                        <a:t>V2000M72</a:t>
                      </a:r>
                      <a:endParaRPr lang="ru-RU" sz="1800" dirty="0"/>
                    </a:p>
                  </a:txBody>
                  <a:tcPr marL="91451" marR="91451" marT="45701" marB="45701"/>
                </a:tc>
              </a:tr>
              <a:tr h="653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Мощность главных двигателей, кВт </a:t>
                      </a:r>
                      <a:endParaRPr lang="ru-RU" sz="1400" dirty="0"/>
                    </a:p>
                  </a:txBody>
                  <a:tcPr marL="91451" marR="91451" marT="45701" marB="457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 х 900</a:t>
                      </a:r>
                      <a:endParaRPr lang="ru-RU" sz="1400" dirty="0"/>
                    </a:p>
                  </a:txBody>
                  <a:tcPr marL="91451" marR="91451" marT="45701" marB="45701"/>
                </a:tc>
              </a:tr>
              <a:tr h="3735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Ресурс ГД, час </a:t>
                      </a:r>
                      <a:endParaRPr lang="ru-RU" sz="1400" dirty="0"/>
                    </a:p>
                  </a:txBody>
                  <a:tcPr marL="91451" marR="91451" marT="45701" marB="457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12 000</a:t>
                      </a:r>
                      <a:endParaRPr lang="ru-RU" sz="1400" dirty="0"/>
                    </a:p>
                  </a:txBody>
                  <a:tcPr marL="91451" marR="91451" marT="45701" marB="45701"/>
                </a:tc>
              </a:tr>
              <a:tr h="5080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 топлива, л/час </a:t>
                      </a:r>
                      <a:endParaRPr lang="ru-RU" sz="1400" dirty="0"/>
                    </a:p>
                  </a:txBody>
                  <a:tcPr marL="91451" marR="91451" marT="45701" marB="457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400</a:t>
                      </a:r>
                      <a:endParaRPr lang="ru-RU" sz="1400" dirty="0"/>
                    </a:p>
                  </a:txBody>
                  <a:tcPr marL="91451" marR="91451" marT="45701" marB="45701"/>
                </a:tc>
              </a:tr>
              <a:tr h="653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Эксплуатационный расход масла, г/час </a:t>
                      </a:r>
                      <a:endParaRPr lang="ru-RU" sz="1400" dirty="0"/>
                    </a:p>
                  </a:txBody>
                  <a:tcPr marL="91451" marR="91451" marT="45701" marB="457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7,74</a:t>
                      </a:r>
                      <a:endParaRPr lang="ru-RU" sz="1400" dirty="0"/>
                    </a:p>
                  </a:txBody>
                  <a:tcPr marL="91451" marR="91451" marT="45701" marB="45701"/>
                </a:tc>
              </a:tr>
              <a:tr h="653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</a:t>
                      </a:r>
                      <a:r>
                        <a:rPr lang="ru-RU" sz="1400" baseline="0" dirty="0" smtClean="0"/>
                        <a:t> топливных цистерн, л</a:t>
                      </a:r>
                      <a:endParaRPr lang="ru-RU" sz="1400" dirty="0"/>
                    </a:p>
                  </a:txBody>
                  <a:tcPr marL="91451" marR="91451" marT="45701" marB="457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2х3000 л</a:t>
                      </a:r>
                      <a:endParaRPr lang="ru-RU" sz="1400" dirty="0"/>
                    </a:p>
                  </a:txBody>
                  <a:tcPr marL="91451" marR="91451" marT="45701" marB="45701"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11" y="2591792"/>
            <a:ext cx="3330575" cy="256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3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860031" y="871552"/>
            <a:ext cx="4248473" cy="829256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Конкурентные преимущества судна перед судном на подводных крыльях типа «Метеор»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212107"/>
              </p:ext>
            </p:extLst>
          </p:nvPr>
        </p:nvGraphicFramePr>
        <p:xfrm>
          <a:off x="899592" y="1916832"/>
          <a:ext cx="7344816" cy="4693668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293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Высокая скорость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Высокая мореходность (4 балла, тогда как «Метеор» эксплуатируются при высоте волны не более 1,2 м)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  <a:tr h="293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Малая осадка -1,5 метра 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осадка на плаву у «Метеоров» - 2,35 м)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</a:tr>
              <a:tr h="293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Сравнительно низкие эксплуатационные расходы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</a:tr>
              <a:tr h="293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Более низкая стоимость обслуживания (отсутствие коррозии)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  <a:tr h="293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Пассажировместимость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(в различных модификациях «Метеоров» - 116–128 чел.)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</a:tr>
              <a:tr h="293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Большая дальность плавания (1000 км в сравнении с 600 км у «Метеоров»)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  <a:tr h="293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Низкий уровень шума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  <a:tr h="293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Ремонтопригодность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</a:tr>
              <a:tr h="293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Современный дизайн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  <a:tr h="293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Удобство посадки-высадки пассажиров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</a:tr>
              <a:tr h="293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Комфортное размещение пассажиров в салоне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  <a:tr h="293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Современные стандарты отделки судна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</a:tr>
              <a:tr h="43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Возможность разместить на борту бар-киоск, что обеспечивает дополнительные доходы оператора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724651" y="5009922"/>
            <a:ext cx="6303733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>
              <a:spcBef>
                <a:spcPct val="20000"/>
              </a:spcBef>
              <a:buFontTx/>
              <a:buChar char="•"/>
            </a:pPr>
            <a:r>
              <a:rPr lang="ru-RU" sz="1400" dirty="0">
                <a:latin typeface="+mn-lt"/>
                <a:cs typeface="Arial" charset="0"/>
              </a:rPr>
              <a:t>гарантийное и послегарантийное обслуживание 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ru-RU" sz="1400" dirty="0">
                <a:latin typeface="+mn-lt"/>
                <a:cs typeface="Arial" charset="0"/>
              </a:rPr>
              <a:t>ремонт по запросу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ru-RU" sz="1400" dirty="0">
                <a:latin typeface="+mn-lt"/>
                <a:cs typeface="Arial" charset="0"/>
              </a:rPr>
              <a:t>обучение экипажей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ru-RU" sz="1400" dirty="0">
                <a:latin typeface="+mn-lt"/>
                <a:cs typeface="Arial" charset="0"/>
              </a:rPr>
              <a:t>зимнее хранение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1" y="871552"/>
            <a:ext cx="4248473" cy="576064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Предложения по обслуживанию катамаранов проекта 23290</a:t>
            </a:r>
            <a:endParaRPr lang="ru-RU" dirty="0"/>
          </a:p>
        </p:txBody>
      </p:sp>
      <p:pic>
        <p:nvPicPr>
          <p:cNvPr id="11" name="Picture 5" descr="SR-102-A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16954" r="6804" b="20345"/>
          <a:stretch>
            <a:fillRect/>
          </a:stretch>
        </p:blipFill>
        <p:spPr bwMode="auto">
          <a:xfrm>
            <a:off x="1475656" y="1763712"/>
            <a:ext cx="6246018" cy="3033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7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58" y="87379"/>
            <a:ext cx="990911" cy="6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3962" y="3315207"/>
            <a:ext cx="793048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836712"/>
            <a:ext cx="4248473" cy="576064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Пассажирский катамаран проекта 23290</a:t>
            </a:r>
            <a:endParaRPr lang="ru-RU" dirty="0"/>
          </a:p>
        </p:txBody>
      </p:sp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51520" y="1556792"/>
            <a:ext cx="8496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 smtClean="0">
                <a:latin typeface="+mj-lt"/>
                <a:cs typeface="Arial" charset="0"/>
              </a:rPr>
              <a:t>Основан </a:t>
            </a:r>
            <a:r>
              <a:rPr lang="ru-RU" sz="1400" b="1" dirty="0">
                <a:latin typeface="+mj-lt"/>
                <a:cs typeface="Arial" charset="0"/>
              </a:rPr>
              <a:t>в 1912 году </a:t>
            </a:r>
            <a:r>
              <a:rPr lang="ru-RU" sz="1400" dirty="0">
                <a:latin typeface="+mj-lt"/>
                <a:cs typeface="Arial" charset="0"/>
              </a:rPr>
              <a:t>в пригороде Санкт-Петербурга на берегу р. Нева</a:t>
            </a: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ru-RU" sz="1400" dirty="0">
                <a:latin typeface="+mj-lt"/>
                <a:cs typeface="Arial" charset="0"/>
              </a:rPr>
              <a:t>как </a:t>
            </a:r>
            <a:r>
              <a:rPr lang="ru-RU" sz="1400" dirty="0" err="1">
                <a:latin typeface="+mj-lt"/>
                <a:cs typeface="Arial" charset="0"/>
              </a:rPr>
              <a:t>Усть</a:t>
            </a:r>
            <a:r>
              <a:rPr lang="ru-RU" sz="1400" dirty="0">
                <a:latin typeface="+mj-lt"/>
                <a:cs typeface="Arial" charset="0"/>
              </a:rPr>
              <a:t>-Ижорская верфь Металлического завода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51520" y="2047488"/>
            <a:ext cx="8686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latin typeface="+mn-lt"/>
                <a:cs typeface="Arial" charset="0"/>
              </a:rPr>
              <a:t>1914-1916 </a:t>
            </a:r>
            <a:r>
              <a:rPr lang="ru-RU" sz="1400" dirty="0">
                <a:latin typeface="+mn-lt"/>
                <a:cs typeface="Arial" charset="0"/>
              </a:rPr>
              <a:t>– строительство эсминцев «Орфей» (8 ед.)</a:t>
            </a:r>
          </a:p>
          <a:p>
            <a:pPr eaLnBrk="1" hangingPunct="1"/>
            <a:r>
              <a:rPr lang="ru-RU" sz="1400" b="1" dirty="0">
                <a:latin typeface="+mn-lt"/>
                <a:cs typeface="Arial" charset="0"/>
              </a:rPr>
              <a:t>1930-1931 – </a:t>
            </a:r>
            <a:r>
              <a:rPr lang="ru-RU" sz="1400" dirty="0">
                <a:latin typeface="+mn-lt"/>
                <a:cs typeface="Arial" charset="0"/>
              </a:rPr>
              <a:t>создание лаборатории электросварки акад. Вологдиным и внедрение электросварки при ремонте корпусов металлических судов</a:t>
            </a:r>
          </a:p>
          <a:p>
            <a:pPr eaLnBrk="1" hangingPunct="1"/>
            <a:r>
              <a:rPr lang="en-US" sz="1400" b="1" dirty="0">
                <a:latin typeface="+mn-lt"/>
                <a:cs typeface="Arial" charset="0"/>
              </a:rPr>
              <a:t>193</a:t>
            </a:r>
            <a:r>
              <a:rPr lang="ru-RU" sz="1400" b="1" dirty="0">
                <a:latin typeface="+mn-lt"/>
                <a:cs typeface="Arial" charset="0"/>
              </a:rPr>
              <a:t>4</a:t>
            </a:r>
            <a:r>
              <a:rPr lang="ru-RU" sz="1400" dirty="0">
                <a:latin typeface="+mn-lt"/>
                <a:cs typeface="Arial" charset="0"/>
              </a:rPr>
              <a:t>-</a:t>
            </a:r>
            <a:r>
              <a:rPr lang="en-US" sz="1400" dirty="0">
                <a:latin typeface="+mn-lt"/>
                <a:cs typeface="Arial" charset="0"/>
              </a:rPr>
              <a:t> </a:t>
            </a:r>
            <a:r>
              <a:rPr lang="ru-RU" sz="1400" dirty="0">
                <a:latin typeface="+mn-lt"/>
                <a:cs typeface="Arial" charset="0"/>
              </a:rPr>
              <a:t> впервые в России применена электросварка при постройке судов  (пассажирское судно «Белорыбица»)</a:t>
            </a:r>
          </a:p>
          <a:p>
            <a:pPr eaLnBrk="1" hangingPunct="1"/>
            <a:r>
              <a:rPr lang="ru-RU" sz="1400" b="1" dirty="0">
                <a:latin typeface="+mn-lt"/>
                <a:cs typeface="Arial" charset="0"/>
              </a:rPr>
              <a:t>1947-</a:t>
            </a:r>
            <a:r>
              <a:rPr lang="ru-RU" sz="1400" dirty="0">
                <a:latin typeface="+mn-lt"/>
                <a:cs typeface="Arial" charset="0"/>
              </a:rPr>
              <a:t> впервые в СССР освоено применение автоматической сварки и крупносерийное строительство кораблей поточным </a:t>
            </a:r>
            <a:r>
              <a:rPr lang="ru-RU" sz="1400" dirty="0" err="1">
                <a:latin typeface="+mn-lt"/>
                <a:cs typeface="Arial" charset="0"/>
              </a:rPr>
              <a:t>блочно</a:t>
            </a:r>
            <a:r>
              <a:rPr lang="ru-RU" sz="1400" dirty="0">
                <a:latin typeface="+mn-lt"/>
                <a:cs typeface="Arial" charset="0"/>
              </a:rPr>
              <a:t>-позиционным методом  (тральщики пр.254,264 )</a:t>
            </a:r>
          </a:p>
          <a:p>
            <a:pPr eaLnBrk="1" hangingPunct="1"/>
            <a:r>
              <a:rPr lang="ru-RU" sz="1400" b="1" dirty="0">
                <a:latin typeface="+mn-lt"/>
                <a:cs typeface="Arial" charset="0"/>
              </a:rPr>
              <a:t>1955- </a:t>
            </a:r>
            <a:r>
              <a:rPr lang="ru-RU" sz="1400" dirty="0">
                <a:latin typeface="+mn-lt"/>
                <a:cs typeface="Arial" charset="0"/>
              </a:rPr>
              <a:t>впервые в СССР освоено строительство судов с надстройками из алюминиево-магниевых сплавов (спасательные суда пр.523)</a:t>
            </a:r>
          </a:p>
          <a:p>
            <a:pPr eaLnBrk="1" hangingPunct="1"/>
            <a:r>
              <a:rPr lang="ru-RU" sz="1400" b="1" dirty="0">
                <a:latin typeface="+mn-lt"/>
              </a:rPr>
              <a:t>1960- </a:t>
            </a:r>
            <a:r>
              <a:rPr lang="ru-RU" sz="1400" dirty="0">
                <a:latin typeface="+mn-lt"/>
              </a:rPr>
              <a:t>впервые в мире освоено изготовление кораблей с корпусами из маломагнитной стали (серии тральщиков пр. 266, 266М, 266МЭ) </a:t>
            </a:r>
          </a:p>
          <a:p>
            <a:pPr eaLnBrk="1" hangingPunct="1"/>
            <a:r>
              <a:rPr lang="ru-RU" sz="1400" b="1" dirty="0">
                <a:latin typeface="+mn-lt"/>
              </a:rPr>
              <a:t>1963- </a:t>
            </a:r>
            <a:r>
              <a:rPr lang="ru-RU" sz="1400" dirty="0">
                <a:latin typeface="+mn-lt"/>
              </a:rPr>
              <a:t>впервые в мире освоено строительство кораблей с корпусами из стеклопластика (тральщик пр. 1252)</a:t>
            </a:r>
          </a:p>
          <a:p>
            <a:pPr eaLnBrk="1" hangingPunct="1"/>
            <a:r>
              <a:rPr lang="ru-RU" sz="1400" b="1" dirty="0">
                <a:latin typeface="+mn-lt"/>
              </a:rPr>
              <a:t>2011-</a:t>
            </a:r>
            <a:r>
              <a:rPr lang="ru-RU" sz="1400" dirty="0">
                <a:latin typeface="+mn-lt"/>
              </a:rPr>
              <a:t> впервые в России сформирован монолитный корпус длиной 62 м методом вакуумной </a:t>
            </a:r>
            <a:r>
              <a:rPr lang="ru-RU" sz="1400" dirty="0" err="1">
                <a:latin typeface="+mn-lt"/>
              </a:rPr>
              <a:t>инфузии</a:t>
            </a:r>
            <a:endParaRPr lang="ru-RU" sz="1400" dirty="0">
              <a:latin typeface="+mn-lt"/>
              <a:cs typeface="Arial" charset="0"/>
            </a:endParaRPr>
          </a:p>
        </p:txBody>
      </p:sp>
      <p:pic>
        <p:nvPicPr>
          <p:cNvPr id="13" name="Picture 24" descr="SNSZ1_1 009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17132"/>
            <a:ext cx="2447925" cy="208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 descr="266ME_цве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17131"/>
            <a:ext cx="3072674" cy="208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 descr="12421 Молн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29" y="4717132"/>
            <a:ext cx="3209467" cy="2096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860031" y="871552"/>
            <a:ext cx="4248473" cy="576064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Историческая справка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1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51520" y="1916832"/>
            <a:ext cx="59766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400" dirty="0">
                <a:latin typeface="+mn-lt"/>
              </a:rPr>
              <a:t>Общая площадь – 33,4 Га </a:t>
            </a:r>
            <a:endParaRPr lang="en-US" sz="1400" dirty="0">
              <a:latin typeface="+mn-lt"/>
            </a:endParaRPr>
          </a:p>
          <a:p>
            <a:pPr>
              <a:defRPr/>
            </a:pPr>
            <a:r>
              <a:rPr lang="ru-RU" sz="1400" dirty="0">
                <a:latin typeface="+mn-lt"/>
              </a:rPr>
              <a:t>Общая площадь цехов - 151,6 тыс. кв. м</a:t>
            </a:r>
          </a:p>
          <a:p>
            <a:pPr>
              <a:defRPr/>
            </a:pPr>
            <a:r>
              <a:rPr lang="ru-RU" sz="1400" dirty="0">
                <a:latin typeface="+mn-lt"/>
              </a:rPr>
              <a:t>в том числе закрытая – 82,1 тыс. </a:t>
            </a:r>
            <a:r>
              <a:rPr lang="ru-RU" sz="1400" dirty="0" err="1">
                <a:latin typeface="+mn-lt"/>
              </a:rPr>
              <a:t>кв.м</a:t>
            </a:r>
            <a:endParaRPr lang="ru-RU" sz="1400" dirty="0">
              <a:latin typeface="+mn-lt"/>
            </a:endParaRPr>
          </a:p>
          <a:p>
            <a:pPr>
              <a:defRPr/>
            </a:pPr>
            <a:endParaRPr lang="ru-RU" sz="1400" dirty="0">
              <a:latin typeface="+mn-lt"/>
            </a:endParaRPr>
          </a:p>
          <a:p>
            <a:pPr>
              <a:defRPr/>
            </a:pPr>
            <a:r>
              <a:rPr lang="ru-RU" sz="1400" dirty="0">
                <a:latin typeface="+mn-lt"/>
              </a:rPr>
              <a:t>Производственные мощности завода позволят осуществлять </a:t>
            </a:r>
          </a:p>
          <a:p>
            <a:pPr>
              <a:defRPr/>
            </a:pPr>
            <a:r>
              <a:rPr lang="ru-RU" sz="1400" dirty="0">
                <a:latin typeface="+mn-lt"/>
              </a:rPr>
              <a:t>строительство судов с размерениями:</a:t>
            </a:r>
          </a:p>
          <a:p>
            <a:pPr>
              <a:defRPr/>
            </a:pPr>
            <a:r>
              <a:rPr lang="ru-RU" sz="1400" dirty="0">
                <a:latin typeface="+mn-lt"/>
              </a:rPr>
              <a:t>        </a:t>
            </a:r>
          </a:p>
          <a:p>
            <a:pPr>
              <a:defRPr/>
            </a:pPr>
            <a:r>
              <a:rPr lang="ru-RU" sz="1400" dirty="0">
                <a:latin typeface="+mn-lt"/>
              </a:rPr>
              <a:t>Длина, м  - 1</a:t>
            </a:r>
            <a:r>
              <a:rPr lang="en-US" sz="1400" dirty="0">
                <a:latin typeface="+mn-lt"/>
              </a:rPr>
              <a:t>0</a:t>
            </a:r>
            <a:r>
              <a:rPr lang="ru-RU" sz="1400" dirty="0">
                <a:latin typeface="+mn-lt"/>
              </a:rPr>
              <a:t>0</a:t>
            </a:r>
          </a:p>
          <a:p>
            <a:pPr>
              <a:defRPr/>
            </a:pPr>
            <a:r>
              <a:rPr lang="ru-RU" sz="1400" dirty="0">
                <a:latin typeface="+mn-lt"/>
              </a:rPr>
              <a:t>Ширина, м - 16</a:t>
            </a:r>
          </a:p>
          <a:p>
            <a:pPr>
              <a:defRPr/>
            </a:pPr>
            <a:r>
              <a:rPr lang="ru-RU" sz="1400" dirty="0">
                <a:latin typeface="+mn-lt"/>
              </a:rPr>
              <a:t>Спусковой вес, т - 2</a:t>
            </a:r>
            <a:r>
              <a:rPr lang="en-US" sz="1400" dirty="0">
                <a:latin typeface="+mn-lt"/>
              </a:rPr>
              <a:t>7</a:t>
            </a:r>
            <a:r>
              <a:rPr lang="ru-RU" sz="1400" dirty="0">
                <a:latin typeface="+mn-lt"/>
              </a:rPr>
              <a:t>00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1" y="871552"/>
            <a:ext cx="4248473" cy="576064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Производственные мощности</a:t>
            </a:r>
            <a:endParaRPr lang="ru-RU" dirty="0"/>
          </a:p>
        </p:txBody>
      </p:sp>
      <p:pic>
        <p:nvPicPr>
          <p:cNvPr id="17" name="Picture 4" descr="DSC00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653136"/>
            <a:ext cx="2825899" cy="2119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X:\ОМ\реклама -2\РЕКЛАМА\фото\Надстройка\IMG_0205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692475"/>
            <a:ext cx="2801938" cy="210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X:\ОМ\реклама -2\РЕКЛАМА\фото\Молния\в строительстве\IMG_098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59" y="4673772"/>
            <a:ext cx="2799493" cy="2098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5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860031" y="871552"/>
            <a:ext cx="4248473" cy="576064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Лицензии и сертификаты</a:t>
            </a:r>
            <a:endParaRPr lang="ru-RU" dirty="0"/>
          </a:p>
        </p:txBody>
      </p:sp>
      <p:pic>
        <p:nvPicPr>
          <p:cNvPr id="11" name="Picture 2" descr="C:\Documents and Settings\malahovaa\Рабочий стол\15-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7" y="1775237"/>
            <a:ext cx="1642485" cy="2255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malahovaa\Рабочий стол\sertificat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33" y="1699541"/>
            <a:ext cx="1646180" cy="2325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Documents and Settings\malahovaa\Рабочий стол\Лицензия-Федеральной-службы-по-оборонному-заказу-№-002450-ВВТ-П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36" y="1772816"/>
            <a:ext cx="1641412" cy="2321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Documents and Settings\malahovaa\Рабочий стол\sertificat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33" y="1793808"/>
            <a:ext cx="1646180" cy="2325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Documents and Settings\malahovaa\Рабочий стол\rr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43" y="4133015"/>
            <a:ext cx="1724593" cy="2436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Documents and Settings\malahovaa\Рабочий стол\Свидетельство-Российского-морского-регистра-судоходств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54" y="4149537"/>
            <a:ext cx="1774733" cy="2510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Documents and Settings\malahovaa\Рабочий стол\Свидетельство-о-регистрации-предприятия-в-Российской-системе-калибровки-224x30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59" y="4112019"/>
            <a:ext cx="1835029" cy="2457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7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860031" y="871552"/>
            <a:ext cx="4248473" cy="576064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Преимущество применения композитного материала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842922373"/>
              </p:ext>
            </p:extLst>
          </p:nvPr>
        </p:nvGraphicFramePr>
        <p:xfrm>
          <a:off x="539552" y="1700808"/>
          <a:ext cx="8208912" cy="482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69243" y="5157192"/>
            <a:ext cx="3384376" cy="116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Применение композита улучшает:</a:t>
            </a:r>
          </a:p>
          <a:p>
            <a:pPr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- ударную прочность на 20-30 %</a:t>
            </a:r>
          </a:p>
          <a:p>
            <a:pPr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- усталостную прочность на 50-200 %</a:t>
            </a:r>
          </a:p>
          <a:p>
            <a:pPr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- снижение веса на 10-30 %</a:t>
            </a:r>
          </a:p>
          <a:p>
            <a:pPr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- прочность на сжатие на 10-20 %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860031" y="871552"/>
            <a:ext cx="4248473" cy="576064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Сравнение стоимости постройки и владения судном</a:t>
            </a:r>
            <a:endParaRPr lang="ru-RU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t="34256" r="30861" b="13588"/>
          <a:stretch>
            <a:fillRect/>
          </a:stretch>
        </p:blipFill>
        <p:spPr bwMode="auto">
          <a:xfrm>
            <a:off x="684337" y="1885404"/>
            <a:ext cx="561657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3"/>
          <p:cNvSpPr>
            <a:spLocks/>
          </p:cNvSpPr>
          <p:nvPr/>
        </p:nvSpPr>
        <p:spPr bwMode="auto">
          <a:xfrm>
            <a:off x="6229673" y="1918023"/>
            <a:ext cx="215900" cy="1150937"/>
          </a:xfrm>
          <a:prstGeom prst="rightBrace">
            <a:avLst>
              <a:gd name="adj1" fmla="val 444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4"/>
          <p:cNvSpPr>
            <a:spLocks/>
          </p:cNvSpPr>
          <p:nvPr/>
        </p:nvSpPr>
        <p:spPr bwMode="auto">
          <a:xfrm>
            <a:off x="6228953" y="3068091"/>
            <a:ext cx="215900" cy="3097213"/>
          </a:xfrm>
          <a:prstGeom prst="rightBrace">
            <a:avLst>
              <a:gd name="adj1" fmla="val 1195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588447" y="2196153"/>
            <a:ext cx="2232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 dirty="0">
                <a:latin typeface="+mn-lt"/>
              </a:rPr>
              <a:t>Объем затрат на приобретение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517009" y="4356393"/>
            <a:ext cx="2232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 dirty="0">
                <a:latin typeface="+mn-lt"/>
              </a:rPr>
              <a:t>Объем затрат на владение</a:t>
            </a:r>
          </a:p>
        </p:txBody>
      </p:sp>
    </p:spTree>
    <p:extLst>
      <p:ext uri="{BB962C8B-B14F-4D97-AF65-F5344CB8AC3E}">
        <p14:creationId xmlns:p14="http://schemas.microsoft.com/office/powerpoint/2010/main" val="7369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860031" y="871552"/>
            <a:ext cx="4248473" cy="576064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Ход строительства судна из композитного материала</a:t>
            </a:r>
            <a:endParaRPr lang="ru-RU" dirty="0"/>
          </a:p>
        </p:txBody>
      </p:sp>
      <p:pic>
        <p:nvPicPr>
          <p:cNvPr id="18" name="Picture 2" descr="D:\Фото и видео о заводе\Приезд  министра ФОТО С.Цихановича\IMG_39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646238"/>
            <a:ext cx="7632700" cy="5087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4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860031" y="871552"/>
            <a:ext cx="4248473" cy="576064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Ход строительства судна из композитного материала</a:t>
            </a:r>
            <a:endParaRPr lang="ru-RU" dirty="0"/>
          </a:p>
        </p:txBody>
      </p:sp>
      <p:pic>
        <p:nvPicPr>
          <p:cNvPr id="8" name="Picture 3" descr="IMG_14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02" y="1628800"/>
            <a:ext cx="3400590" cy="2400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G_285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86" y="1628800"/>
            <a:ext cx="3328582" cy="2474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IMG_28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14" y="4155140"/>
            <a:ext cx="3483770" cy="231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SC0004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90793"/>
            <a:ext cx="3221078" cy="2415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8" y="0"/>
            <a:ext cx="9121676" cy="8226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/>
            </a:r>
            <a:br>
              <a:rPr lang="ru-RU" sz="19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</a:br>
            <a:endParaRPr lang="ru-RU" sz="98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051" name="Picture 3" descr="C:\Users\lazareva\AppData\Local\Microsoft\Windows\Temporary Internet Files\Content.Outlook\DLSL1974\OSK - Logo - Red Plate - Rus -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6" y="0"/>
            <a:ext cx="82488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4" y="44624"/>
            <a:ext cx="1105967" cy="7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malahovaa\Рабочий стол\Логотипы\Логотип_СНСЗ_бел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188153" cy="6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860031" y="871552"/>
            <a:ext cx="4248473" cy="576064"/>
          </a:xfrm>
          <a:prstGeom prst="rect">
            <a:avLst/>
          </a:prstGeom>
          <a:gradFill>
            <a:gsLst>
              <a:gs pos="0">
                <a:schemeClr val="tx2">
                  <a:alpha val="55000"/>
                  <a:lumMod val="89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Ход строительства судна из композитного материала</a:t>
            </a:r>
            <a:endParaRPr lang="ru-RU" dirty="0"/>
          </a:p>
        </p:txBody>
      </p:sp>
      <p:pic>
        <p:nvPicPr>
          <p:cNvPr id="13" name="Picture 7" descr="D:\Фото и видео о заводе\Пластик 07.02.13\Матрица атамарана 06.08.13\IMG_37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631081"/>
            <a:ext cx="6527800" cy="4894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2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2234</TotalTime>
  <Words>838</Words>
  <Application>Microsoft Office PowerPoint</Application>
  <PresentationFormat>Экран (4:3)</PresentationFormat>
  <Paragraphs>197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zdu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Гаранина Ирина Александровна</dc:creator>
  <cp:lastModifiedBy>serg080715-2</cp:lastModifiedBy>
  <cp:revision>100</cp:revision>
  <cp:lastPrinted>2016-05-25T10:48:54Z</cp:lastPrinted>
  <dcterms:created xsi:type="dcterms:W3CDTF">2015-07-29T12:09:12Z</dcterms:created>
  <dcterms:modified xsi:type="dcterms:W3CDTF">2016-10-05T10:02:22Z</dcterms:modified>
</cp:coreProperties>
</file>