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60" r:id="rId3"/>
    <p:sldId id="261" r:id="rId4"/>
    <p:sldId id="272" r:id="rId5"/>
    <p:sldId id="275" r:id="rId6"/>
    <p:sldId id="276" r:id="rId7"/>
    <p:sldId id="256" r:id="rId8"/>
    <p:sldId id="277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5B"/>
    <a:srgbClr val="E34C43"/>
    <a:srgbClr val="E04E42"/>
    <a:srgbClr val="9D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4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3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468F-6682-48AA-B5F4-BEF8E7F9833C}" type="datetimeFigureOut">
              <a:rPr lang="ru-RU" smtClean="0"/>
              <a:t>16.12.19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2897F-7A41-40D7-BC9E-F666B07C58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43391"/>
            <a:ext cx="12206605" cy="68656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04850" y="6181725"/>
            <a:ext cx="36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>
              <a:latin typeface="Gilroy" panose="00000500000000000000" charset="0"/>
              <a:cs typeface="Gilroy" panose="000005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28980" y="6181725"/>
            <a:ext cx="337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98221" y="627503"/>
            <a:ext cx="9764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«Изобретательская и патентно-лицензионная деятельность как основной фактор диверсификации производства ОПК Российской Федерации»</a:t>
            </a:r>
            <a:endParaRPr lang="ru-RU" sz="2000" dirty="0"/>
          </a:p>
          <a:p>
            <a:r>
              <a:rPr lang="ru-RU" sz="2000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9938" y="2421306"/>
            <a:ext cx="96254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Технологии </a:t>
            </a:r>
            <a:r>
              <a:rPr lang="ru-RU" sz="2800" b="1" dirty="0"/>
              <a:t>защиты интеллектуальной собственности в цифровых сетях и её актуальность для тяжелой промышленности и отрасли </a:t>
            </a:r>
            <a:r>
              <a:rPr lang="ru-RU" sz="2800" b="1" dirty="0" smtClean="0"/>
              <a:t>ОПК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0419" y="59348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Москва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29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9671"/>
            <a:ext cx="12183110" cy="685228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8604884" y="1691005"/>
            <a:ext cx="31226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60</a:t>
            </a:r>
            <a:r>
              <a:rPr lang="ru-RU" altLang="en-US" sz="1400" b="1" dirty="0">
                <a:solidFill>
                  <a:srgbClr val="C00000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%</a:t>
            </a:r>
            <a:r>
              <a:rPr lang="ru-RU" altLang="en-US" sz="1400" b="1" dirty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  - </a:t>
            </a:r>
            <a:r>
              <a:rPr lang="ru-RU" altLang="en-US" sz="1400" b="1" dirty="0" smtClean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объем контрафактных </a:t>
            </a:r>
            <a:r>
              <a:rPr lang="ru-RU" altLang="en-US" sz="1400" b="1" dirty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и серых товаров в интернете 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101725" y="861060"/>
            <a:ext cx="9988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СТАТИСТИКА</a:t>
            </a:r>
          </a:p>
        </p:txBody>
      </p:sp>
      <p:sp>
        <p:nvSpPr>
          <p:cNvPr id="5" name="Текстовое поле 7"/>
          <p:cNvSpPr txBox="1"/>
          <p:nvPr/>
        </p:nvSpPr>
        <p:spPr>
          <a:xfrm>
            <a:off x="8604885" y="2551430"/>
            <a:ext cx="30505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80</a:t>
            </a:r>
            <a:r>
              <a:rPr lang="ru-RU" altLang="en-US" sz="1400" b="1">
                <a:solidFill>
                  <a:srgbClr val="C00000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%</a:t>
            </a:r>
            <a:r>
              <a:rPr lang="ru-RU" altLang="en-US" sz="1400" b="1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  сайтов – используют бренд и товарные знаки без разрешения правообладателя</a:t>
            </a:r>
          </a:p>
        </p:txBody>
      </p:sp>
      <p:sp>
        <p:nvSpPr>
          <p:cNvPr id="6" name="Текстовое поле 7"/>
          <p:cNvSpPr txBox="1"/>
          <p:nvPr/>
        </p:nvSpPr>
        <p:spPr>
          <a:xfrm>
            <a:off x="8604885" y="3627755"/>
            <a:ext cx="2962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20 млн</a:t>
            </a:r>
            <a:r>
              <a:rPr lang="ru-RU" altLang="en-US" sz="1400" b="1" dirty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  раз в день в </a:t>
            </a:r>
            <a:r>
              <a:rPr lang="ru-RU" altLang="en-US" sz="1400" b="1" dirty="0" smtClean="0"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сети</a:t>
            </a:r>
            <a:r>
              <a:rPr lang="ru-RU" altLang="en-US" sz="1400" b="1" dirty="0" smtClean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 </a:t>
            </a:r>
            <a:r>
              <a:rPr lang="ru-RU" altLang="en-US" sz="1400" b="1" dirty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нарушаются авторские права</a:t>
            </a:r>
          </a:p>
        </p:txBody>
      </p:sp>
      <p:sp>
        <p:nvSpPr>
          <p:cNvPr id="9" name="Текстовое поле 7"/>
          <p:cNvSpPr txBox="1"/>
          <p:nvPr/>
        </p:nvSpPr>
        <p:spPr>
          <a:xfrm>
            <a:off x="8604885" y="4704080"/>
            <a:ext cx="3138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20 %</a:t>
            </a:r>
            <a:r>
              <a:rPr lang="ru-RU" altLang="en-US" sz="1400" b="1" dirty="0" smtClean="0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 Heavy" panose="00000A00000000000000" charset="0"/>
              </a:rPr>
              <a:t> - ежегодный рост интернет продаж</a:t>
            </a:r>
            <a:endParaRPr lang="ru-RU" altLang="en-US" sz="1400" b="1" dirty="0">
              <a:solidFill>
                <a:schemeClr val="tx1"/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0" name="Текстовое поле 5"/>
          <p:cNvSpPr txBox="1"/>
          <p:nvPr/>
        </p:nvSpPr>
        <p:spPr>
          <a:xfrm>
            <a:off x="728980" y="6181725"/>
            <a:ext cx="315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348352" y="7055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19196"/>
            <a:ext cx="12232640" cy="688022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894122" y="861060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ОСНОВНЫЕ </a:t>
            </a:r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ВНЕШНИЕ УГРОЗЫ при производстве гражданской продукции</a:t>
            </a:r>
            <a:endParaRPr lang="ru-RU" altLang="en-US" sz="2400" b="1" dirty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1" name="Текстовое поле 8"/>
          <p:cNvSpPr txBox="1"/>
          <p:nvPr/>
        </p:nvSpPr>
        <p:spPr>
          <a:xfrm>
            <a:off x="1656080" y="1951990"/>
            <a:ext cx="3372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 </a:t>
            </a:r>
            <a:r>
              <a:rPr lang="ru-RU" altLang="en-US" sz="1400" b="1" dirty="0" smtClean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КОНТРАФАКТ</a:t>
            </a:r>
            <a:endParaRPr lang="ru-RU" altLang="en-US" sz="1400" b="1" dirty="0">
              <a:solidFill>
                <a:srgbClr val="E34C43"/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5" name="Текстовое поле 8"/>
          <p:cNvSpPr txBox="1"/>
          <p:nvPr/>
        </p:nvSpPr>
        <p:spPr>
          <a:xfrm>
            <a:off x="1755140" y="2519045"/>
            <a:ext cx="3372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НЕЗАКОННОЕ ИСПОЛЬЗОВАНИЕ </a:t>
            </a:r>
          </a:p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БРЕНДА И ТОВАРНЫХ ЗНАКОВ</a:t>
            </a:r>
          </a:p>
        </p:txBody>
      </p:sp>
      <p:sp>
        <p:nvSpPr>
          <p:cNvPr id="8" name="Текстовое поле 8"/>
          <p:cNvSpPr txBox="1"/>
          <p:nvPr/>
        </p:nvSpPr>
        <p:spPr>
          <a:xfrm>
            <a:off x="1755140" y="3320751"/>
            <a:ext cx="374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 dirty="0" smtClean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ФАЛЬСИФИКАТ</a:t>
            </a:r>
            <a:endParaRPr lang="ru-RU" altLang="en-US" sz="1400" b="1" dirty="0">
              <a:solidFill>
                <a:srgbClr val="E34C43"/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755140" y="4001770"/>
            <a:ext cx="37458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СЕРЫЙ ИМПОРТ</a:t>
            </a:r>
          </a:p>
        </p:txBody>
      </p:sp>
      <p:sp>
        <p:nvSpPr>
          <p:cNvPr id="10" name="Текстовое поле 8"/>
          <p:cNvSpPr txBox="1"/>
          <p:nvPr/>
        </p:nvSpPr>
        <p:spPr>
          <a:xfrm>
            <a:off x="1755140" y="4558030"/>
            <a:ext cx="37458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ЦЕНОВОЙ ДЕМПИНГ,</a:t>
            </a:r>
          </a:p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НАРУШЕНИЕ </a:t>
            </a:r>
            <a:r>
              <a:rPr lang="ru-RU" altLang="en-US" sz="1400" b="1" dirty="0">
                <a:solidFill>
                  <a:srgbClr val="E34C43"/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УСЛОВИЙ</a:t>
            </a:r>
          </a:p>
          <a:p>
            <a:pPr algn="l" fontAlgn="t"/>
            <a:r>
              <a:rPr lang="ru-RU" altLang="en-US" sz="1400" b="1" dirty="0">
                <a:solidFill>
                  <a:srgbClr val="E34C43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ПАРТНЕРСКОЙ ПОЛИТИКИ</a:t>
            </a:r>
          </a:p>
        </p:txBody>
      </p:sp>
      <p:sp>
        <p:nvSpPr>
          <p:cNvPr id="12" name="Текстовое поле 8"/>
          <p:cNvSpPr txBox="1"/>
          <p:nvPr/>
        </p:nvSpPr>
        <p:spPr>
          <a:xfrm>
            <a:off x="7590790" y="1844675"/>
            <a:ext cx="3372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ru-RU" altLang="en-US" sz="1400" b="1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ПРЯМЫЕ ФИНАНСОВЫЕ</a:t>
            </a:r>
          </a:p>
          <a:p>
            <a:pPr algn="l" fontAlgn="t"/>
            <a:r>
              <a:rPr lang="ru-RU" altLang="en-US" sz="1400" b="1">
                <a:solidFill>
                  <a:schemeClr val="tx1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 РЕПУТАЦИОННЫЕ  ПОТЕРИ</a:t>
            </a:r>
          </a:p>
        </p:txBody>
      </p:sp>
      <p:sp>
        <p:nvSpPr>
          <p:cNvPr id="14" name="Текстовое поле 5"/>
          <p:cNvSpPr txBox="1"/>
          <p:nvPr/>
        </p:nvSpPr>
        <p:spPr>
          <a:xfrm>
            <a:off x="728980" y="6181725"/>
            <a:ext cx="3060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5</a:t>
            </a:r>
          </a:p>
        </p:txBody>
      </p:sp>
      <p:sp>
        <p:nvSpPr>
          <p:cNvPr id="15" name="Текстовое поле 8"/>
          <p:cNvSpPr txBox="1"/>
          <p:nvPr/>
        </p:nvSpPr>
        <p:spPr>
          <a:xfrm>
            <a:off x="6917690" y="2653030"/>
            <a:ext cx="4321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Снижение продаж официальных товаров 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6" name="Текстовое поле 8"/>
          <p:cNvSpPr txBox="1"/>
          <p:nvPr/>
        </p:nvSpPr>
        <p:spPr>
          <a:xfrm>
            <a:off x="6917690" y="3097530"/>
            <a:ext cx="432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Сокращение объемов производства вызванное  снижением продаж</a:t>
            </a:r>
          </a:p>
        </p:txBody>
      </p:sp>
      <p:sp>
        <p:nvSpPr>
          <p:cNvPr id="17" name="Текстовое поле 8"/>
          <p:cNvSpPr txBox="1"/>
          <p:nvPr/>
        </p:nvSpPr>
        <p:spPr>
          <a:xfrm>
            <a:off x="6917690" y="3542030"/>
            <a:ext cx="432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Снижение окупаемости затрат на рекламу</a:t>
            </a:r>
          </a:p>
        </p:txBody>
      </p:sp>
      <p:sp>
        <p:nvSpPr>
          <p:cNvPr id="18" name="Текстовое поле 8"/>
          <p:cNvSpPr txBox="1"/>
          <p:nvPr/>
        </p:nvSpPr>
        <p:spPr>
          <a:xfrm>
            <a:off x="6917690" y="3784600"/>
            <a:ext cx="432181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Потери прибыли из-за продаж фальсифицированной продукции под официальным брендом компании</a:t>
            </a:r>
          </a:p>
        </p:txBody>
      </p:sp>
      <p:sp>
        <p:nvSpPr>
          <p:cNvPr id="19" name="Текстовое поле 8"/>
          <p:cNvSpPr txBox="1"/>
          <p:nvPr/>
        </p:nvSpPr>
        <p:spPr>
          <a:xfrm>
            <a:off x="6917690" y="4443730"/>
            <a:ext cx="432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Издержки на борьбу с контрафактом</a:t>
            </a:r>
          </a:p>
        </p:txBody>
      </p:sp>
      <p:sp>
        <p:nvSpPr>
          <p:cNvPr id="20" name="Текстовое поле 8"/>
          <p:cNvSpPr txBox="1"/>
          <p:nvPr/>
        </p:nvSpPr>
        <p:spPr>
          <a:xfrm>
            <a:off x="6917690" y="4672330"/>
            <a:ext cx="43218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Снижение доверия покупателей к бренду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4" name="Изображение 3" descr="фо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74" y="-85476"/>
            <a:ext cx="13005615" cy="6943476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04850" y="6181725"/>
            <a:ext cx="36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>
              <a:latin typeface="Gilroy" panose="00000500000000000000" charset="0"/>
              <a:cs typeface="Gilroy" panose="000005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28980" y="6181725"/>
            <a:ext cx="337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11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96075" y="571215"/>
            <a:ext cx="11335092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КЛАССИЧЕСКИЙ ПОДХОД К ПРОБЛЕМЕ </a:t>
            </a:r>
            <a:r>
              <a:rPr lang="en-US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=</a:t>
            </a:r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 НИЗКАЯ ЭФФЕКТИВНОСТЬ, ДОРОГО, ТРУДОЗАТРАТНО</a:t>
            </a:r>
          </a:p>
          <a:p>
            <a:endParaRPr lang="ru-RU" altLang="en-US" dirty="0" smtClean="0">
              <a:solidFill>
                <a:srgbClr val="5B5B5B"/>
              </a:solidFill>
              <a:effectLst/>
              <a:uFillTx/>
              <a:ea typeface="+Основной текст (восточно-азиат" charset="0"/>
              <a:cs typeface="Gilroy Heavy" panose="00000A0000000000000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Для появления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создания контрафактного сайта  необходимо </a:t>
            </a: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от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1 часа  </a:t>
            </a: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до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2 дней.</a:t>
            </a:r>
            <a:endParaRPr lang="ru-RU" b="1" dirty="0">
              <a:latin typeface="Gilroy"/>
              <a:ea typeface="+Основной текст (восточно-азиат" charset="0"/>
              <a:cs typeface="Gilroy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Для пресечения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контрафакта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,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обнаружения и пресечения нарушения в сети, необходимо: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b="1" dirty="0">
              <a:latin typeface="Gilroy"/>
              <a:ea typeface="+Основной текст (восточно-азиат" charset="0"/>
              <a:cs typeface="Gilroy"/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Определить объект.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Проверить </a:t>
            </a: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права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.</a:t>
            </a:r>
            <a:endParaRPr lang="ru-RU" b="1" dirty="0">
              <a:latin typeface="Gilroy"/>
              <a:ea typeface="+Основной текст (восточно-азиат" charset="0"/>
              <a:cs typeface="Gilroy"/>
            </a:endParaRPr>
          </a:p>
          <a:p>
            <a:pPr marL="457200" indent="-457200">
              <a:buAutoNum type="arabicPeriod"/>
            </a:pP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Провести </a:t>
            </a: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мониторинг и поиск нарушений вручную.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Исключить легальных лицензиатов.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Зафиксировать нарушение.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Составить и направить </a:t>
            </a: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претензию.</a:t>
            </a:r>
          </a:p>
          <a:p>
            <a:pPr marL="457200" indent="-457200">
              <a:buAutoNum type="arabicPeriod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Подтвердить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получение</a:t>
            </a:r>
            <a:r>
              <a:rPr lang="en-US" b="1" dirty="0" smtClean="0">
                <a:latin typeface="Gilroy"/>
                <a:ea typeface="+Основной текст (восточно-азиат" charset="0"/>
                <a:cs typeface="Gilroy"/>
              </a:rPr>
              <a:t>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претензии.</a:t>
            </a:r>
            <a:endParaRPr lang="ru-RU" b="1" dirty="0">
              <a:latin typeface="Gilroy"/>
              <a:ea typeface="+Основной текст (восточно-азиат" charset="0"/>
              <a:cs typeface="Gilroy"/>
            </a:endParaRPr>
          </a:p>
          <a:p>
            <a:pPr marL="457200" indent="-457200">
              <a:buAutoNum type="arabicPeriod"/>
            </a:pPr>
            <a:r>
              <a:rPr lang="ru-RU" b="1" dirty="0">
                <a:latin typeface="Gilroy"/>
                <a:ea typeface="+Основной текст (восточно-азиат" charset="0"/>
                <a:cs typeface="Gilroy"/>
              </a:rPr>
              <a:t>Обратиться в суд. Обратиться в РКН. Обратиться в надзорные и правоохранительные органы. Обратиться к хостинг провайдеру и доменному </a:t>
            </a:r>
            <a:r>
              <a:rPr lang="ru-RU" b="1" dirty="0" smtClean="0">
                <a:latin typeface="Gilroy"/>
                <a:ea typeface="+Основной текст (восточно-азиат" charset="0"/>
                <a:cs typeface="Gilroy"/>
              </a:rPr>
              <a:t>регистратору и пр.</a:t>
            </a:r>
          </a:p>
          <a:p>
            <a:endParaRPr lang="ru-RU" sz="2000" b="1" dirty="0" smtClean="0">
              <a:solidFill>
                <a:srgbClr val="FF0000"/>
              </a:solidFill>
              <a:latin typeface="Gilroy"/>
              <a:ea typeface="+Основной текст (восточно-азиат" charset="0"/>
              <a:cs typeface="Gilroy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СКОЛЬКО </a:t>
            </a:r>
            <a:r>
              <a:rPr lang="ru-RU" sz="1600" b="1" dirty="0">
                <a:solidFill>
                  <a:srgbClr val="FF0000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ВРЕМЕНИ НУЖНО НА ЭТО ОДНОМУ ЮРИСТУ? </a:t>
            </a:r>
            <a:endParaRPr lang="ru-RU" sz="1600" b="1" dirty="0" smtClean="0">
              <a:solidFill>
                <a:srgbClr val="FF0000"/>
              </a:solidFill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СКОЛЬКО НЕОБХОДИМО ЮРИСТОВ ДЛЯ ВЫЯВЛЕНИЯ И ПРЕСЕЧЕНИЯ  1000 НАРУШЕНИЙ?</a:t>
            </a:r>
          </a:p>
          <a:p>
            <a:endParaRPr lang="ru-RU" sz="1600" b="1" dirty="0" smtClean="0">
              <a:solidFill>
                <a:srgbClr val="FF0000"/>
              </a:solidFill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endParaRPr lang="ru-RU" sz="2000" b="1" dirty="0">
              <a:solidFill>
                <a:srgbClr val="FF0000"/>
              </a:solidFill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endParaRPr lang="ru-RU" altLang="en-US" sz="2400" b="1" dirty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2682550" y="2433063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974215" y="2307590"/>
            <a:ext cx="7995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55980" y="2245995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974215" y="2929517"/>
            <a:ext cx="79959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14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55980" y="2758440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89330" y="3234690"/>
            <a:ext cx="1052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322705" y="3841750"/>
            <a:ext cx="439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2400" b="1" dirty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0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927"/>
            <a:ext cx="12206605" cy="686562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101725" y="604629"/>
            <a:ext cx="998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СОВРЕМЕННЫЙ ПОДХОД = 100 % АВТОМАТИЗАЦИЯ    ИСПОЛЬЗОВАНИЕ </a:t>
            </a:r>
            <a:r>
              <a:rPr lang="ru-RU" altLang="en-US" sz="2400" b="1" dirty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KIP MONITOR </a:t>
            </a:r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ПОЗВОЛЯЕТ</a:t>
            </a:r>
            <a:endParaRPr lang="ru-RU" altLang="en-US" sz="2400" b="1" dirty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4" name="Текстовое поле 5"/>
          <p:cNvSpPr txBox="1"/>
          <p:nvPr/>
        </p:nvSpPr>
        <p:spPr>
          <a:xfrm>
            <a:off x="728980" y="6181725"/>
            <a:ext cx="2946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7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940435" y="2392045"/>
            <a:ext cx="31743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Осуществлять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автоматизированный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мониторинг 24/7/365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</a:t>
            </a:r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до 10 000 000 объектов </a:t>
            </a:r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 50 000 000</a:t>
            </a: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Сайтов,  все социальные сети, </a:t>
            </a:r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260</a:t>
            </a:r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товарных </a:t>
            </a:r>
            <a:r>
              <a:rPr lang="ru-RU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агрегаторов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.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5" name="Текстовое поле 8"/>
          <p:cNvSpPr txBox="1"/>
          <p:nvPr/>
        </p:nvSpPr>
        <p:spPr>
          <a:xfrm>
            <a:off x="3369310" y="2392045"/>
            <a:ext cx="3174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Обеспечить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комплексную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защиту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во всех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юрисдикциях и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доменных </a:t>
            </a:r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зонах. </a:t>
            </a:r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170 стран</a:t>
            </a:r>
            <a:endParaRPr lang="ru-RU" altLang="en-US" sz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6 языков.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6" name="Текстовое поле 8"/>
          <p:cNvSpPr txBox="1"/>
          <p:nvPr/>
        </p:nvSpPr>
        <p:spPr>
          <a:xfrm>
            <a:off x="5726430" y="2392045"/>
            <a:ext cx="317436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Генерировать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</a:t>
            </a:r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00 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000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Запросов и уведомлений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 месяц к любому из</a:t>
            </a:r>
          </a:p>
          <a:p>
            <a:pPr algn="ctr"/>
            <a:r>
              <a:rPr lang="ru-RU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агрегаторов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(торговых площадок).</a:t>
            </a:r>
          </a:p>
        </p:txBody>
      </p:sp>
      <p:sp>
        <p:nvSpPr>
          <p:cNvPr id="8" name="Текстовое поле 8"/>
          <p:cNvSpPr txBox="1"/>
          <p:nvPr/>
        </p:nvSpPr>
        <p:spPr>
          <a:xfrm>
            <a:off x="8194040" y="2392045"/>
            <a:ext cx="31743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Делать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100 000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фотофиксаций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нарушения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 контрольной закупки в </a:t>
            </a:r>
            <a:r>
              <a:rPr lang="ru-RU" alt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авторежиме</a:t>
            </a:r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,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материалы могут быть использованы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 качестве фото-свидетельств в суде.</a:t>
            </a:r>
          </a:p>
        </p:txBody>
      </p:sp>
      <p:sp>
        <p:nvSpPr>
          <p:cNvPr id="10" name="Текстовое поле 8"/>
          <p:cNvSpPr txBox="1"/>
          <p:nvPr/>
        </p:nvSpPr>
        <p:spPr>
          <a:xfrm>
            <a:off x="942763" y="4710007"/>
            <a:ext cx="31743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Автоматизировать претензионную работу</a:t>
            </a: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100 000 уведомлений и претензий:</a:t>
            </a: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Хостинг провайдеры, регистраторы, администрация сайтов, администрация </a:t>
            </a:r>
            <a:r>
              <a:rPr lang="ru-RU" alt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агрегаторов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1" name="Текстовое поле 8"/>
          <p:cNvSpPr txBox="1"/>
          <p:nvPr/>
        </p:nvSpPr>
        <p:spPr>
          <a:xfrm>
            <a:off x="3354705" y="4676140"/>
            <a:ext cx="31743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Заблокировать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до 90 %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нарушений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 досудебной стадии.</a:t>
            </a:r>
          </a:p>
        </p:txBody>
      </p:sp>
      <p:sp>
        <p:nvSpPr>
          <p:cNvPr id="12" name="Текстовое поле 8"/>
          <p:cNvSpPr txBox="1"/>
          <p:nvPr/>
        </p:nvSpPr>
        <p:spPr>
          <a:xfrm>
            <a:off x="5711825" y="4676140"/>
            <a:ext cx="31743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Автоматизировать подготовку и подачу заявлений</a:t>
            </a:r>
          </a:p>
          <a:p>
            <a:pPr algn="ctr"/>
            <a:r>
              <a:rPr lang="ru-RU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Надзорные органы, регуляторы, правоохранительные органы</a:t>
            </a:r>
            <a:endParaRPr lang="ru-RU" altLang="en-US" sz="1200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3" name="Текстовое поле 8"/>
          <p:cNvSpPr txBox="1"/>
          <p:nvPr/>
        </p:nvSpPr>
        <p:spPr>
          <a:xfrm>
            <a:off x="8179435" y="4694814"/>
            <a:ext cx="31743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Увеличить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официальные продажи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перенаправить трафик в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авторизованные</a:t>
            </a:r>
          </a:p>
          <a:p>
            <a:pPr algn="ctr"/>
            <a:r>
              <a:rPr lang="ru-RU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каналы продаж.</a:t>
            </a:r>
          </a:p>
        </p:txBody>
      </p:sp>
    </p:spTree>
    <p:extLst>
      <p:ext uri="{BB962C8B-B14F-4D97-AF65-F5344CB8AC3E}">
        <p14:creationId xmlns:p14="http://schemas.microsoft.com/office/powerpoint/2010/main" val="178037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85" y="-20743"/>
            <a:ext cx="12206605" cy="6865620"/>
          </a:xfrm>
          <a:prstGeom prst="rect">
            <a:avLst/>
          </a:prstGeom>
        </p:spPr>
      </p:pic>
      <p:sp>
        <p:nvSpPr>
          <p:cNvPr id="14" name="Текстовое поле 5"/>
          <p:cNvSpPr txBox="1"/>
          <p:nvPr/>
        </p:nvSpPr>
        <p:spPr>
          <a:xfrm>
            <a:off x="728980" y="6181725"/>
            <a:ext cx="304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6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101725" y="861060"/>
            <a:ext cx="9988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АЛГОРИТМ РАБОТЫ KIP MONITOR </a:t>
            </a:r>
          </a:p>
        </p:txBody>
      </p:sp>
      <p:sp>
        <p:nvSpPr>
          <p:cNvPr id="15" name="Текстовое поле 8"/>
          <p:cNvSpPr txBox="1"/>
          <p:nvPr/>
        </p:nvSpPr>
        <p:spPr>
          <a:xfrm>
            <a:off x="1764665" y="1609090"/>
            <a:ext cx="2947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Автоматизированный</a:t>
            </a:r>
          </a:p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мониторинг 24/7/365</a:t>
            </a:r>
          </a:p>
        </p:txBody>
      </p:sp>
      <p:sp>
        <p:nvSpPr>
          <p:cNvPr id="5" name="Текстовое поле 8"/>
          <p:cNvSpPr txBox="1"/>
          <p:nvPr/>
        </p:nvSpPr>
        <p:spPr>
          <a:xfrm>
            <a:off x="3683000" y="1609090"/>
            <a:ext cx="2947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Выявление и 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идентификация 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100 %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нарушителей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739130" y="1609090"/>
            <a:ext cx="2947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Автоматическая контрольная закупка  и фото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фиксация нарушений</a:t>
            </a:r>
          </a:p>
        </p:txBody>
      </p:sp>
      <p:sp>
        <p:nvSpPr>
          <p:cNvPr id="10" name="Текстовое поле 8"/>
          <p:cNvSpPr txBox="1"/>
          <p:nvPr/>
        </p:nvSpPr>
        <p:spPr>
          <a:xfrm>
            <a:off x="8070215" y="1609090"/>
            <a:ext cx="2947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   Направление 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претензии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   администратору 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сайта</a:t>
            </a:r>
          </a:p>
        </p:txBody>
      </p:sp>
      <p:sp>
        <p:nvSpPr>
          <p:cNvPr id="11" name="Текстовое поле 8"/>
          <p:cNvSpPr txBox="1"/>
          <p:nvPr/>
        </p:nvSpPr>
        <p:spPr>
          <a:xfrm>
            <a:off x="7499350" y="2926715"/>
            <a:ext cx="3328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Направлении претензии хостинг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провайдеру и доменному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регистратору</a:t>
            </a:r>
          </a:p>
        </p:txBody>
      </p:sp>
      <p:sp>
        <p:nvSpPr>
          <p:cNvPr id="12" name="Текстовое поле 8"/>
          <p:cNvSpPr txBox="1"/>
          <p:nvPr/>
        </p:nvSpPr>
        <p:spPr>
          <a:xfrm>
            <a:off x="3404870" y="3141980"/>
            <a:ext cx="332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Обработка ответов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 претензии</a:t>
            </a:r>
          </a:p>
        </p:txBody>
      </p:sp>
      <p:sp>
        <p:nvSpPr>
          <p:cNvPr id="13" name="Текстовое поле 8"/>
          <p:cNvSpPr txBox="1"/>
          <p:nvPr/>
        </p:nvSpPr>
        <p:spPr>
          <a:xfrm>
            <a:off x="984885" y="3141980"/>
            <a:ext cx="332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Автоматизированный контроль</a:t>
            </a:r>
          </a:p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удаления нарушения</a:t>
            </a:r>
          </a:p>
        </p:txBody>
      </p:sp>
      <p:sp>
        <p:nvSpPr>
          <p:cNvPr id="16" name="Текстовое поле 8"/>
          <p:cNvSpPr txBox="1"/>
          <p:nvPr/>
        </p:nvSpPr>
        <p:spPr>
          <a:xfrm>
            <a:off x="2279650" y="4377499"/>
            <a:ext cx="3328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Взаимодействие</a:t>
            </a:r>
          </a:p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с </a:t>
            </a:r>
            <a:r>
              <a:rPr lang="ru-RU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информ</a:t>
            </a:r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. посредниками</a:t>
            </a:r>
          </a:p>
          <a:p>
            <a:pPr algn="ctr"/>
            <a:r>
              <a:rPr lang="ru-RU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агрегаторами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7" name="Текстовое поле 8"/>
          <p:cNvSpPr txBox="1"/>
          <p:nvPr/>
        </p:nvSpPr>
        <p:spPr>
          <a:xfrm>
            <a:off x="4406309" y="4676282"/>
            <a:ext cx="332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Выявление фактических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владельцев ресурса</a:t>
            </a:r>
          </a:p>
        </p:txBody>
      </p:sp>
      <p:sp>
        <p:nvSpPr>
          <p:cNvPr id="18" name="Текстовое поле 8"/>
          <p:cNvSpPr txBox="1"/>
          <p:nvPr/>
        </p:nvSpPr>
        <p:spPr>
          <a:xfrm>
            <a:off x="6535946" y="4348974"/>
            <a:ext cx="33280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Взаимодействие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 правоохранительными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 надзорными органами</a:t>
            </a:r>
          </a:p>
        </p:txBody>
      </p:sp>
      <p:sp>
        <p:nvSpPr>
          <p:cNvPr id="19" name="Текстовое поле 8"/>
          <p:cNvSpPr txBox="1"/>
          <p:nvPr/>
        </p:nvSpPr>
        <p:spPr>
          <a:xfrm>
            <a:off x="8496300" y="4620260"/>
            <a:ext cx="3328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Судебное</a:t>
            </a:r>
          </a:p>
          <a:p>
            <a:pPr algn="ctr"/>
            <a:r>
              <a:rPr lang="ru-RU" altLang="en-US" sz="14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представительство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25607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43391"/>
            <a:ext cx="12206605" cy="686562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704850" y="6181725"/>
            <a:ext cx="36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>
              <a:latin typeface="Gilroy" panose="00000500000000000000" charset="0"/>
              <a:cs typeface="Gilroy" panose="00000500000000000000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28980" y="6181725"/>
            <a:ext cx="337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11</a:t>
            </a: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55980" y="1748155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25%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974214" y="1809750"/>
            <a:ext cx="9404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Предотвращение нарушений в результате претензии к администратору </a:t>
            </a:r>
            <a:r>
              <a:rPr lang="ru-RU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сайта</a:t>
            </a:r>
            <a:endParaRPr lang="ru-RU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974215" y="2307590"/>
            <a:ext cx="100992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Пресечение нарушений в результате взаимодействия с регистраторами доменных имен, хостинг-провайдерами, </a:t>
            </a:r>
            <a:r>
              <a:rPr lang="ru-RU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интернет-провайдерами</a:t>
            </a:r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и операторами связи</a:t>
            </a: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855980" y="2245995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45%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1974215" y="2886710"/>
            <a:ext cx="94727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Пресечение нарушений результате взаимодействия с регуляторами, правоохранительными и надзорными органами</a:t>
            </a:r>
          </a:p>
          <a:p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855980" y="2758440"/>
            <a:ext cx="1118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25%</a:t>
            </a:r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989330" y="3234690"/>
            <a:ext cx="903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 smtClean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5%</a:t>
            </a:r>
            <a:r>
              <a:rPr lang="ru-RU" altLang="en-US" sz="1000" b="1" dirty="0" smtClean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        </a:t>
            </a:r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Пресечение </a:t>
            </a:r>
            <a:r>
              <a:rPr lang="ru-RU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нарушения  в результате </a:t>
            </a:r>
            <a:r>
              <a:rPr lang="ru-RU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обращения в суд           </a:t>
            </a:r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1322705" y="3841750"/>
            <a:ext cx="439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ДЛЯ БИЗНЕСА :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1301115" y="4387215"/>
            <a:ext cx="79959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Рост официальных продаж, снижение </a:t>
            </a:r>
            <a:r>
              <a:rPr lang="ru-RU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репутационных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 и финансовых потерь бренда.</a:t>
            </a:r>
          </a:p>
          <a:p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Исследование товаропроводящей цепи до последнего звена, статистика цен и рейтинг сайтов распространяющих продукцию заказчика, возможность выявить и лицензировать наиболее существенных нарушителей.</a:t>
            </a:r>
          </a:p>
          <a:p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Повышение эффективности рекламных кампаний и трафика посещаемости интернет ресурсов правообладателя и официальной партнерской сети.</a:t>
            </a:r>
          </a:p>
        </p:txBody>
      </p:sp>
      <p:pic>
        <p:nvPicPr>
          <p:cNvPr id="19" name="Изображение 18" descr="кружо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65320"/>
            <a:ext cx="184785" cy="180975"/>
          </a:xfrm>
          <a:prstGeom prst="rect">
            <a:avLst/>
          </a:prstGeom>
        </p:spPr>
      </p:pic>
      <p:pic>
        <p:nvPicPr>
          <p:cNvPr id="20" name="Изображение 19" descr="кружо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79950"/>
            <a:ext cx="184785" cy="180975"/>
          </a:xfrm>
          <a:prstGeom prst="rect">
            <a:avLst/>
          </a:prstGeom>
        </p:spPr>
      </p:pic>
      <p:pic>
        <p:nvPicPr>
          <p:cNvPr id="21" name="Изображение 20" descr="кружо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09235"/>
            <a:ext cx="184785" cy="180975"/>
          </a:xfrm>
          <a:prstGeom prst="rect">
            <a:avLst/>
          </a:prstGeom>
        </p:spPr>
      </p:pic>
      <p:sp>
        <p:nvSpPr>
          <p:cNvPr id="22" name="Текстовое поле 21"/>
          <p:cNvSpPr txBox="1"/>
          <p:nvPr/>
        </p:nvSpPr>
        <p:spPr>
          <a:xfrm>
            <a:off x="1049867" y="5867188"/>
            <a:ext cx="8421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600" b="1" dirty="0" smtClean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100 </a:t>
            </a:r>
            <a:r>
              <a:rPr lang="ru-RU" altLang="en-US" sz="3600" b="1" dirty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%  </a:t>
            </a:r>
            <a:r>
              <a:rPr lang="ru-RU" altLang="en-US" sz="1400" b="1" dirty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КОНТРОЛЬ ИНФОРМАЦИОННОГО ПРОСТРАНСТВА В СЕТИ ИНТЕРНЕТ</a:t>
            </a:r>
          </a:p>
        </p:txBody>
      </p:sp>
      <p:sp>
        <p:nvSpPr>
          <p:cNvPr id="23" name="Текстовое поле 6"/>
          <p:cNvSpPr txBox="1"/>
          <p:nvPr/>
        </p:nvSpPr>
        <p:spPr>
          <a:xfrm>
            <a:off x="1101725" y="844127"/>
            <a:ext cx="998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ЭФФЕКТИВНОСТЬ </a:t>
            </a:r>
            <a:r>
              <a:rPr lang="ru-RU" altLang="en-US" sz="2400" b="1" dirty="0" smtClean="0">
                <a:solidFill>
                  <a:srgbClr val="5B5B5B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ТЕХНОЛОГИЧЕСКОГО ПОДХОДА</a:t>
            </a:r>
            <a:endParaRPr lang="ru-RU" altLang="en-US" sz="2400" b="1" dirty="0" smtClean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18220"/>
            <a:ext cx="12232640" cy="6880225"/>
          </a:xfrm>
          <a:prstGeom prst="rect">
            <a:avLst/>
          </a:prstGeom>
        </p:spPr>
      </p:pic>
      <p:sp>
        <p:nvSpPr>
          <p:cNvPr id="9" name="Текстовое поле 5"/>
          <p:cNvSpPr txBox="1"/>
          <p:nvPr/>
        </p:nvSpPr>
        <p:spPr>
          <a:xfrm>
            <a:off x="728980" y="6181725"/>
            <a:ext cx="3816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13</a:t>
            </a:r>
          </a:p>
        </p:txBody>
      </p:sp>
      <p:sp>
        <p:nvSpPr>
          <p:cNvPr id="23" name="Текстовое поле 6"/>
          <p:cNvSpPr txBox="1"/>
          <p:nvPr/>
        </p:nvSpPr>
        <p:spPr>
          <a:xfrm>
            <a:off x="1101725" y="604520"/>
            <a:ext cx="998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ОХВАТ И ГЕОГРАФИЯ </a:t>
            </a:r>
            <a:r>
              <a:rPr lang="en-US" altLang="en-US" sz="2400" b="1" dirty="0" smtClean="0">
                <a:solidFill>
                  <a:srgbClr val="5B5B5B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KIP MONITOR</a:t>
            </a:r>
            <a:endParaRPr lang="ru-RU" altLang="en-US" sz="2400" b="1" dirty="0">
              <a:solidFill>
                <a:srgbClr val="5B5B5B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817370" y="2276475"/>
            <a:ext cx="120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smtClean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260</a:t>
            </a:r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20" name="Текстовое поле 8"/>
          <p:cNvSpPr txBox="1"/>
          <p:nvPr/>
        </p:nvSpPr>
        <p:spPr>
          <a:xfrm>
            <a:off x="1001395" y="3194685"/>
            <a:ext cx="2599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Агрегаторов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  <a:sym typeface="+mn-ea"/>
            </a:endParaRP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(торговых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площадок)</a:t>
            </a:r>
          </a:p>
        </p:txBody>
      </p:sp>
      <p:sp>
        <p:nvSpPr>
          <p:cNvPr id="7" name="Текстовое поле 8"/>
          <p:cNvSpPr txBox="1"/>
          <p:nvPr/>
        </p:nvSpPr>
        <p:spPr>
          <a:xfrm>
            <a:off x="4795520" y="3194685"/>
            <a:ext cx="25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Интернет</a:t>
            </a: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магазинов</a:t>
            </a:r>
          </a:p>
        </p:txBody>
      </p:sp>
      <p:sp>
        <p:nvSpPr>
          <p:cNvPr id="10" name="Текстовое поле 7"/>
          <p:cNvSpPr txBox="1"/>
          <p:nvPr/>
        </p:nvSpPr>
        <p:spPr>
          <a:xfrm>
            <a:off x="3747135" y="2276475"/>
            <a:ext cx="111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en-US" sz="3600" b="1" dirty="0" smtClean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170</a:t>
            </a:r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</p:txBody>
      </p:sp>
      <p:sp>
        <p:nvSpPr>
          <p:cNvPr id="12" name="Текстовое поле 8"/>
          <p:cNvSpPr txBox="1"/>
          <p:nvPr/>
        </p:nvSpPr>
        <p:spPr>
          <a:xfrm>
            <a:off x="3012440" y="3194685"/>
            <a:ext cx="259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Стран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  <a:sym typeface="+mn-ea"/>
            </a:endParaRPr>
          </a:p>
        </p:txBody>
      </p:sp>
      <p:sp>
        <p:nvSpPr>
          <p:cNvPr id="13" name="Текстовое поле 7"/>
          <p:cNvSpPr txBox="1"/>
          <p:nvPr/>
        </p:nvSpPr>
        <p:spPr>
          <a:xfrm>
            <a:off x="5455285" y="2276475"/>
            <a:ext cx="1118235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en-US" sz="3600" b="1" dirty="0" smtClean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180</a:t>
            </a:r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pPr algn="ctr">
              <a:lnSpc>
                <a:spcPct val="60000"/>
              </a:lnSpc>
            </a:pPr>
            <a:r>
              <a:rPr lang="ru-RU" altLang="en-US" sz="24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тыс.</a:t>
            </a:r>
          </a:p>
        </p:txBody>
      </p:sp>
      <p:sp>
        <p:nvSpPr>
          <p:cNvPr id="14" name="Текстовое поле 8"/>
          <p:cNvSpPr txBox="1"/>
          <p:nvPr/>
        </p:nvSpPr>
        <p:spPr>
          <a:xfrm>
            <a:off x="6758940" y="3194685"/>
            <a:ext cx="259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Сообществ</a:t>
            </a:r>
            <a:r>
              <a:rPr lang="ru-RU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 </a:t>
            </a:r>
          </a:p>
        </p:txBody>
      </p:sp>
      <p:sp>
        <p:nvSpPr>
          <p:cNvPr id="15" name="Текстовое поле 7"/>
          <p:cNvSpPr txBox="1"/>
          <p:nvPr/>
        </p:nvSpPr>
        <p:spPr>
          <a:xfrm>
            <a:off x="7418705" y="2276475"/>
            <a:ext cx="1118235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altLang="en-US" sz="3600" b="1" dirty="0" smtClean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50</a:t>
            </a:r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pPr algn="ctr">
              <a:lnSpc>
                <a:spcPct val="60000"/>
              </a:lnSpc>
            </a:pPr>
            <a:r>
              <a:rPr lang="ru-RU" altLang="en-US" sz="24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тыс.</a:t>
            </a:r>
          </a:p>
        </p:txBody>
      </p:sp>
      <p:sp>
        <p:nvSpPr>
          <p:cNvPr id="16" name="Текстовое поле 8"/>
          <p:cNvSpPr txBox="1"/>
          <p:nvPr/>
        </p:nvSpPr>
        <p:spPr>
          <a:xfrm>
            <a:off x="8490585" y="3194685"/>
            <a:ext cx="259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Сайтов</a:t>
            </a:r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+</a:t>
            </a:r>
            <a:endParaRPr lang="ru-RU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  <a:sym typeface="+mn-ea"/>
            </a:endParaRPr>
          </a:p>
          <a:p>
            <a:pPr algn="ctr"/>
            <a:r>
              <a:rPr lang="ru-RU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в</a:t>
            </a:r>
            <a:r>
              <a:rPr lang="ru-RU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  <a:sym typeface="+mn-ea"/>
              </a:rPr>
              <a:t>се социальные сети</a:t>
            </a:r>
            <a:endParaRPr lang="ru-RU" altLang="en-US" sz="1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  <a:sym typeface="+mn-ea"/>
            </a:endParaRPr>
          </a:p>
        </p:txBody>
      </p:sp>
      <p:sp>
        <p:nvSpPr>
          <p:cNvPr id="17" name="Текстовое поле 7"/>
          <p:cNvSpPr txBox="1"/>
          <p:nvPr/>
        </p:nvSpPr>
        <p:spPr>
          <a:xfrm>
            <a:off x="9231630" y="2293408"/>
            <a:ext cx="1118235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en-US" altLang="en-US" sz="3600" b="1" dirty="0" smtClean="0">
                <a:solidFill>
                  <a:srgbClr val="E04E42"/>
                </a:solidFill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50</a:t>
            </a:r>
            <a:endParaRPr lang="ru-RU" altLang="en-US" sz="3600" b="1" dirty="0">
              <a:solidFill>
                <a:srgbClr val="E04E42"/>
              </a:solidFill>
              <a:effectLst/>
              <a:uFillTx/>
              <a:latin typeface="Gilroy Heavy" panose="00000A00000000000000" charset="0"/>
              <a:ea typeface="+Основной текст (восточно-азиат" charset="0"/>
              <a:cs typeface="Gilroy Heavy" panose="00000A00000000000000" charset="0"/>
            </a:endParaRPr>
          </a:p>
          <a:p>
            <a:pPr algn="ctr">
              <a:lnSpc>
                <a:spcPct val="60000"/>
              </a:lnSpc>
            </a:pPr>
            <a:r>
              <a:rPr lang="ru-RU" altLang="en-US" sz="2400" b="1" dirty="0">
                <a:solidFill>
                  <a:srgbClr val="E04E42"/>
                </a:solidFill>
                <a:effectLst/>
                <a:uFillTx/>
                <a:latin typeface="Gilroy Heavy" panose="00000A00000000000000" charset="0"/>
                <a:ea typeface="+Основной текст (восточно-азиат" charset="0"/>
                <a:cs typeface="Gilroy Heavy" panose="00000A00000000000000" charset="0"/>
              </a:rPr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2640098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36"/>
            <a:ext cx="12206605" cy="6865620"/>
          </a:xfrm>
          <a:prstGeom prst="rect">
            <a:avLst/>
          </a:prstGeom>
        </p:spPr>
      </p:pic>
      <p:sp>
        <p:nvSpPr>
          <p:cNvPr id="9" name="Текстовое поле 5"/>
          <p:cNvSpPr txBox="1"/>
          <p:nvPr/>
        </p:nvSpPr>
        <p:spPr>
          <a:xfrm>
            <a:off x="728980" y="6181725"/>
            <a:ext cx="3835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en-US">
                <a:solidFill>
                  <a:srgbClr val="9D9E9E"/>
                </a:solidFill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15</a:t>
            </a:r>
          </a:p>
        </p:txBody>
      </p:sp>
      <p:sp>
        <p:nvSpPr>
          <p:cNvPr id="5" name="Текстовое поле 8"/>
          <p:cNvSpPr txBox="1"/>
          <p:nvPr/>
        </p:nvSpPr>
        <p:spPr>
          <a:xfrm>
            <a:off x="5343525" y="2943225"/>
            <a:ext cx="50209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>
                <a:solidFill>
                  <a:srgbClr val="5B5B5B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Оставьте запрос на </a:t>
            </a:r>
            <a:r>
              <a:rPr lang="ru-RU" altLang="en-US" sz="1600" b="1" dirty="0" smtClean="0">
                <a:solidFill>
                  <a:srgbClr val="5B5B5B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тестирование</a:t>
            </a:r>
            <a:endParaRPr lang="ru-RU" altLang="en-US" sz="1600" b="1" dirty="0">
              <a:solidFill>
                <a:srgbClr val="5B5B5B"/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  <p:sp>
        <p:nvSpPr>
          <p:cNvPr id="6" name="Текстовое поле 8"/>
          <p:cNvSpPr txBox="1"/>
          <p:nvPr/>
        </p:nvSpPr>
        <p:spPr>
          <a:xfrm>
            <a:off x="5622290" y="3221355"/>
            <a:ext cx="19164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600" b="1" dirty="0">
                <a:solidFill>
                  <a:srgbClr val="5B5B5B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+7 495 642 37 27</a:t>
            </a:r>
          </a:p>
        </p:txBody>
      </p:sp>
      <p:sp>
        <p:nvSpPr>
          <p:cNvPr id="7" name="Текстовое поле 8"/>
          <p:cNvSpPr txBox="1"/>
          <p:nvPr/>
        </p:nvSpPr>
        <p:spPr>
          <a:xfrm>
            <a:off x="5622290" y="3532505"/>
            <a:ext cx="38080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solidFill>
                  <a:srgbClr val="5B5B5B"/>
                </a:solidFill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hello</a:t>
            </a:r>
            <a:r>
              <a:rPr lang="ru-RU" altLang="en-US" sz="1600" b="1" dirty="0" smtClean="0">
                <a:solidFill>
                  <a:srgbClr val="5B5B5B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@</a:t>
            </a:r>
            <a:r>
              <a:rPr lang="ru-RU" altLang="en-US" sz="1600" b="1" dirty="0" err="1">
                <a:solidFill>
                  <a:srgbClr val="5B5B5B"/>
                </a:solidFill>
                <a:effectLst/>
                <a:uFillTx/>
                <a:latin typeface="Gilroy" panose="00000500000000000000" charset="0"/>
                <a:ea typeface="+Основной текст (восточно-азиат" charset="0"/>
                <a:cs typeface="Gilroy" panose="00000500000000000000" charset="0"/>
              </a:rPr>
              <a:t>katkovpartners.ru</a:t>
            </a:r>
            <a:endParaRPr lang="ru-RU" altLang="en-US" sz="1600" b="1" dirty="0">
              <a:solidFill>
                <a:srgbClr val="5B5B5B"/>
              </a:solidFill>
              <a:effectLst/>
              <a:uFillTx/>
              <a:latin typeface="Gilroy" panose="00000500000000000000" charset="0"/>
              <a:ea typeface="+Основной текст (восточно-азиат" charset="0"/>
              <a:cs typeface="Gilroy" panose="0000050000000000000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627</Words>
  <Application>Microsoft Macintosh PowerPoint</Application>
  <PresentationFormat>Другой</PresentationFormat>
  <Paragraphs>154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Delux</dc:creator>
  <cp:lastModifiedBy>dfcz dfcz</cp:lastModifiedBy>
  <cp:revision>48</cp:revision>
  <dcterms:created xsi:type="dcterms:W3CDTF">2019-03-26T18:19:00Z</dcterms:created>
  <dcterms:modified xsi:type="dcterms:W3CDTF">2019-12-16T12:39:46Z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1033-10.2.0.5996</vt:lpwstr>
  </property>
</Properties>
</file>