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2"/>
  </p:notesMasterIdLst>
  <p:sldIdLst>
    <p:sldId id="309" r:id="rId2"/>
    <p:sldId id="372" r:id="rId3"/>
    <p:sldId id="428" r:id="rId4"/>
    <p:sldId id="429" r:id="rId5"/>
    <p:sldId id="430" r:id="rId6"/>
    <p:sldId id="432" r:id="rId7"/>
    <p:sldId id="427" r:id="rId8"/>
    <p:sldId id="346" r:id="rId9"/>
    <p:sldId id="378" r:id="rId10"/>
    <p:sldId id="416" r:id="rId11"/>
    <p:sldId id="417" r:id="rId12"/>
    <p:sldId id="358" r:id="rId13"/>
    <p:sldId id="418" r:id="rId14"/>
    <p:sldId id="431" r:id="rId15"/>
    <p:sldId id="420" r:id="rId16"/>
    <p:sldId id="347" r:id="rId17"/>
    <p:sldId id="409" r:id="rId18"/>
    <p:sldId id="410" r:id="rId19"/>
    <p:sldId id="426" r:id="rId20"/>
    <p:sldId id="411" r:id="rId21"/>
    <p:sldId id="412" r:id="rId22"/>
    <p:sldId id="413" r:id="rId23"/>
    <p:sldId id="365" r:id="rId24"/>
    <p:sldId id="313" r:id="rId25"/>
    <p:sldId id="408" r:id="rId26"/>
    <p:sldId id="407" r:id="rId27"/>
    <p:sldId id="338" r:id="rId28"/>
    <p:sldId id="316" r:id="rId29"/>
    <p:sldId id="339" r:id="rId30"/>
    <p:sldId id="317" r:id="rId31"/>
    <p:sldId id="318" r:id="rId32"/>
    <p:sldId id="319" r:id="rId33"/>
    <p:sldId id="340" r:id="rId34"/>
    <p:sldId id="385" r:id="rId35"/>
    <p:sldId id="386" r:id="rId36"/>
    <p:sldId id="387" r:id="rId37"/>
    <p:sldId id="388" r:id="rId38"/>
    <p:sldId id="389" r:id="rId39"/>
    <p:sldId id="390" r:id="rId40"/>
    <p:sldId id="391" r:id="rId41"/>
    <p:sldId id="392" r:id="rId42"/>
    <p:sldId id="393" r:id="rId43"/>
    <p:sldId id="394" r:id="rId44"/>
    <p:sldId id="396" r:id="rId45"/>
    <p:sldId id="397" r:id="rId46"/>
    <p:sldId id="398" r:id="rId47"/>
    <p:sldId id="399" r:id="rId48"/>
    <p:sldId id="400" r:id="rId49"/>
    <p:sldId id="423" r:id="rId50"/>
    <p:sldId id="402" r:id="rId51"/>
    <p:sldId id="401" r:id="rId52"/>
    <p:sldId id="424" r:id="rId53"/>
    <p:sldId id="406" r:id="rId54"/>
    <p:sldId id="404" r:id="rId55"/>
    <p:sldId id="403" r:id="rId56"/>
    <p:sldId id="405" r:id="rId57"/>
    <p:sldId id="373" r:id="rId58"/>
    <p:sldId id="366" r:id="rId59"/>
    <p:sldId id="367" r:id="rId60"/>
    <p:sldId id="368" r:id="rId61"/>
    <p:sldId id="369" r:id="rId62"/>
    <p:sldId id="370" r:id="rId63"/>
    <p:sldId id="371" r:id="rId64"/>
    <p:sldId id="376" r:id="rId65"/>
    <p:sldId id="374" r:id="rId66"/>
    <p:sldId id="375" r:id="rId67"/>
    <p:sldId id="377" r:id="rId68"/>
    <p:sldId id="379" r:id="rId69"/>
    <p:sldId id="302" r:id="rId70"/>
    <p:sldId id="272" r:id="rId71"/>
  </p:sldIdLst>
  <p:sldSz cx="9144000" cy="6858000" type="screen4x3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689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43648222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096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069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4365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2661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3606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297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170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208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652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154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961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8351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81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299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Уровень текста 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Уровень текста 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Уровень текста 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Уровень текста 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Уровень текста 5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3117692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 sz="1800" b="0" cap="none"/>
            </a:pPr>
            <a:r>
              <a:rPr sz="4000" b="1" cap="all"/>
              <a:t>Текст заголовка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Уровень текста 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Уровень текста 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Уровень текста 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Уровень текста 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Уровень текста 5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Уровень текста 1</a:t>
            </a:r>
          </a:p>
          <a:p>
            <a:pPr lvl="1">
              <a:defRPr sz="1800"/>
            </a:pPr>
            <a:r>
              <a:rPr sz="2800"/>
              <a:t>Уровень текста 2</a:t>
            </a:r>
          </a:p>
          <a:p>
            <a:pPr lvl="2">
              <a:defRPr sz="1800"/>
            </a:pPr>
            <a:r>
              <a:rPr sz="2800"/>
              <a:t>Уровень текста 3</a:t>
            </a:r>
          </a:p>
          <a:p>
            <a:pPr lvl="3">
              <a:defRPr sz="1800"/>
            </a:pPr>
            <a:r>
              <a:rPr sz="2800"/>
              <a:t>Уровень текста 4</a:t>
            </a:r>
          </a:p>
          <a:p>
            <a:pPr lvl="4">
              <a:defRPr sz="1800"/>
            </a:pPr>
            <a:r>
              <a:rPr sz="2800"/>
              <a:t>Уровень текста 5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Уровень текста 1</a:t>
            </a:r>
          </a:p>
          <a:p>
            <a:pPr lvl="1">
              <a:defRPr sz="1800" b="0"/>
            </a:pPr>
            <a:r>
              <a:rPr sz="2400" b="1"/>
              <a:t>Уровень текста 2</a:t>
            </a:r>
          </a:p>
          <a:p>
            <a:pPr lvl="2">
              <a:defRPr sz="1800" b="0"/>
            </a:pPr>
            <a:r>
              <a:rPr sz="2400" b="1"/>
              <a:t>Уровень текста 3</a:t>
            </a:r>
          </a:p>
          <a:p>
            <a:pPr lvl="3">
              <a:defRPr sz="1800" b="0"/>
            </a:pPr>
            <a:r>
              <a:rPr sz="2400" b="1"/>
              <a:t>Уровень текста 4</a:t>
            </a:r>
          </a:p>
          <a:p>
            <a:pPr lvl="4">
              <a:defRPr sz="1800" b="0"/>
            </a:pPr>
            <a:r>
              <a:rPr sz="2400" b="1"/>
              <a:t>Уровень текста 5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Текст заголовка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Текст заголовка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 lvl="0">
              <a:defRPr sz="1800"/>
            </a:pPr>
            <a:r>
              <a:rPr sz="1400"/>
              <a:t>Уровень текста 1</a:t>
            </a:r>
          </a:p>
          <a:p>
            <a:pPr lvl="1">
              <a:defRPr sz="1800"/>
            </a:pPr>
            <a:r>
              <a:rPr sz="1400"/>
              <a:t>Уровень текста 2</a:t>
            </a:r>
          </a:p>
          <a:p>
            <a:pPr lvl="2">
              <a:defRPr sz="1800"/>
            </a:pPr>
            <a:r>
              <a:rPr sz="1400"/>
              <a:t>Уровень текста 3</a:t>
            </a:r>
          </a:p>
          <a:p>
            <a:pPr lvl="3">
              <a:defRPr sz="1800"/>
            </a:pPr>
            <a:r>
              <a:rPr sz="1400"/>
              <a:t>Уровень текста 4</a:t>
            </a:r>
          </a:p>
          <a:p>
            <a:pPr lvl="4">
              <a:defRPr sz="1800"/>
            </a:pPr>
            <a:r>
              <a:rPr sz="1400"/>
              <a:t>Уровень текста 5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ransition spd="med"/>
  <p:txStyles>
    <p:titleStyle>
      <a:lvl1pPr algn="ctr">
        <a:defRPr sz="4400">
          <a:latin typeface="Calibri"/>
          <a:ea typeface="Calibri"/>
          <a:cs typeface="Calibri"/>
          <a:sym typeface="Calibri"/>
        </a:defRPr>
      </a:lvl1pPr>
      <a:lvl2pPr algn="ctr">
        <a:defRPr sz="4400">
          <a:latin typeface="Calibri"/>
          <a:ea typeface="Calibri"/>
          <a:cs typeface="Calibri"/>
          <a:sym typeface="Calibri"/>
        </a:defRPr>
      </a:lvl2pPr>
      <a:lvl3pPr algn="ctr">
        <a:defRPr sz="4400">
          <a:latin typeface="Calibri"/>
          <a:ea typeface="Calibri"/>
          <a:cs typeface="Calibri"/>
          <a:sym typeface="Calibri"/>
        </a:defRPr>
      </a:lvl3pPr>
      <a:lvl4pPr algn="ctr">
        <a:defRPr sz="4400">
          <a:latin typeface="Calibri"/>
          <a:ea typeface="Calibri"/>
          <a:cs typeface="Calibri"/>
          <a:sym typeface="Calibri"/>
        </a:defRPr>
      </a:lvl4pPr>
      <a:lvl5pPr algn="ctr">
        <a:defRPr sz="4400">
          <a:latin typeface="Calibri"/>
          <a:ea typeface="Calibri"/>
          <a:cs typeface="Calibri"/>
          <a:sym typeface="Calibri"/>
        </a:defRPr>
      </a:lvl5pPr>
      <a:lvl6pPr algn="ctr">
        <a:defRPr sz="4400">
          <a:latin typeface="Calibri"/>
          <a:ea typeface="Calibri"/>
          <a:cs typeface="Calibri"/>
          <a:sym typeface="Calibri"/>
        </a:defRPr>
      </a:lvl6pPr>
      <a:lvl7pPr algn="ctr">
        <a:defRPr sz="4400">
          <a:latin typeface="Calibri"/>
          <a:ea typeface="Calibri"/>
          <a:cs typeface="Calibri"/>
          <a:sym typeface="Calibri"/>
        </a:defRPr>
      </a:lvl7pPr>
      <a:lvl8pPr algn="ctr">
        <a:defRPr sz="4400">
          <a:latin typeface="Calibri"/>
          <a:ea typeface="Calibri"/>
          <a:cs typeface="Calibri"/>
          <a:sym typeface="Calibri"/>
        </a:defRPr>
      </a:lvl8pPr>
      <a:lvl9pPr algn="ctr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1pPr>
      <a:lvl2pPr marL="783771" indent="-326571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194560" indent="-36576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517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9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61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33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emea01.safelinks.protection.outlook.com/?url=http://irr.ru/&amp;data=02|01|vadim.buzhor@ru.abb.com|03f9830855f4407de01508d5883a0910|372ee9e09ce04033a64ac07073a91ecd|0|0|636564705212355999&amp;sdata=vOiMxC63MZbd3dlQfIvlk%2BhKQYfT6HXXBt3rd3SMeZc%3D&amp;reserved=0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hyperlink" Target="https://emea01.safelinks.protection.outlook.com/?url=http://irr.ru/&amp;data=02|01|vadim.buzhor@ru.abb.com|03f9830855f4407de01508d5883a0910|372ee9e09ce04033a64ac07073a91ecd|0|0|636564705212355999&amp;sdata=vOiMxC63MZbd3dlQfIvlk%2BhKQYfT6HXXBt3rd3SMeZc%3D&amp;reserved=0" TargetMode="External"/><Relationship Id="rId2" Type="http://schemas.openxmlformats.org/officeDocument/2006/relationships/hyperlink" Target="https://emea01.safelinks.protection.outlook.com/?url=http://avito.ru/&amp;data=02|01|vadim.buzhor@ru.abb.com|03f9830855f4407de01508d5883a0910|372ee9e09ce04033a64ac07073a91ecd|0|0|636564705212355999&amp;sdata=UGbRcO2hYp66uYE%2BvRdWIyVIvzL8BgJFG3R7aNBDlAI%3D&amp;reserved=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hyperlink" Target="mailto:p.katkov@katkovpartners.ru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5.jpeg"/><Relationship Id="rId5" Type="http://schemas.openxmlformats.org/officeDocument/2006/relationships/hyperlink" Target="mailto:a.katkov@katkovpartners.ru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142843" y="142852"/>
            <a:ext cx="8858314" cy="6572295"/>
          </a:xfrm>
          <a:prstGeom prst="rect">
            <a:avLst/>
          </a:prstGeom>
          <a:ln w="12700">
            <a:solidFill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685800" y="1556792"/>
            <a:ext cx="7772400" cy="14700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ru-RU" sz="4400" b="1" dirty="0">
                <a:latin typeface="Century Gothic"/>
                <a:ea typeface="Century Gothic"/>
                <a:cs typeface="Century Gothic"/>
                <a:sym typeface="Century Gothic"/>
              </a:rPr>
              <a:t/>
            </a:r>
            <a:br>
              <a:rPr lang="ru-RU" sz="4400" b="1" dirty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sz="4400" b="1" dirty="0">
                <a:latin typeface="Century Gothic"/>
                <a:ea typeface="Century Gothic"/>
                <a:cs typeface="Century Gothic"/>
                <a:sym typeface="Century Gothic"/>
              </a:rPr>
              <a:t>КАТКОВ</a:t>
            </a:r>
            <a:r>
              <a:rPr sz="4400" dirty="0">
                <a:latin typeface="Century Gothic"/>
                <a:ea typeface="Century Gothic"/>
                <a:cs typeface="Century Gothic"/>
                <a:sym typeface="Century Gothic"/>
              </a:rPr>
              <a:t> И ПАРТНЕРЫ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idx="1"/>
          </p:nvPr>
        </p:nvSpPr>
        <p:spPr>
          <a:xfrm>
            <a:off x="1079612" y="3212976"/>
            <a:ext cx="6984776" cy="1512168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ru-RU" sz="1800" b="1" dirty="0">
              <a:solidFill>
                <a:srgbClr val="DE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r>
              <a:rPr lang="ru-RU" sz="1800" b="1" dirty="0" smtClean="0">
                <a:solidFill>
                  <a:srgbClr val="DE0000"/>
                </a:solidFill>
                <a:latin typeface="Century Gothic"/>
                <a:ea typeface="Century Gothic"/>
                <a:cs typeface="Century Gothic"/>
              </a:rPr>
              <a:t>Создание </a:t>
            </a:r>
            <a:r>
              <a:rPr lang="ru-RU" sz="1800" b="1" dirty="0">
                <a:solidFill>
                  <a:srgbClr val="DE0000"/>
                </a:solidFill>
                <a:latin typeface="Century Gothic"/>
                <a:ea typeface="Century Gothic"/>
                <a:cs typeface="Century Gothic"/>
              </a:rPr>
              <a:t>системы управления интеллектуальной собственностью промышленного предприятия: охрана, защита, сделки, капитализация</a:t>
            </a:r>
            <a:endParaRPr lang="ru-RU" sz="1800" b="1" dirty="0">
              <a:solidFill>
                <a:srgbClr val="DE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3" name="Shape 53"/>
          <p:cNvSpPr/>
          <p:nvPr/>
        </p:nvSpPr>
        <p:spPr>
          <a:xfrm>
            <a:off x="2880038" y="5717587"/>
            <a:ext cx="3383924" cy="8925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lvl="0" algn="ctr" defTabSz="449262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rPr sz="1300" b="1" dirty="0" err="1">
                <a:solidFill>
                  <a:srgbClr val="A7A7A7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Павел</a:t>
            </a:r>
            <a:r>
              <a:rPr sz="1300" b="1" dirty="0">
                <a:solidFill>
                  <a:srgbClr val="A7A7A7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КАТКОВ</a:t>
            </a:r>
            <a:endParaRPr lang="ru-RU" sz="1300" b="1" dirty="0">
              <a:solidFill>
                <a:srgbClr val="A7A7A7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lvl="0" algn="ctr" defTabSz="449262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rPr lang="ru-RU" sz="1300" dirty="0">
                <a:solidFill>
                  <a:srgbClr val="A7A7A7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старший партнёр</a:t>
            </a:r>
            <a:endParaRPr sz="1300" dirty="0">
              <a:solidFill>
                <a:srgbClr val="A7A7A7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lvl="0" algn="ctr" defTabSz="449262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rPr sz="1300" dirty="0">
                <a:solidFill>
                  <a:srgbClr val="A7A7A7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«</a:t>
            </a:r>
            <a:r>
              <a:rPr lang="ru-RU" sz="1300" dirty="0">
                <a:solidFill>
                  <a:srgbClr val="A7A7A7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КАТКОВ и партнеры</a:t>
            </a:r>
            <a:r>
              <a:rPr sz="1300" dirty="0">
                <a:solidFill>
                  <a:srgbClr val="A7A7A7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»</a:t>
            </a:r>
          </a:p>
          <a:p>
            <a:pPr lvl="0" algn="ctr"/>
            <a:r>
              <a:rPr lang="ru-RU" sz="1300" dirty="0" smtClean="0">
                <a:solidFill>
                  <a:srgbClr val="A7A7A7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17/</a:t>
            </a:r>
            <a:r>
              <a:rPr lang="ru-RU" sz="1300" dirty="0" smtClean="0">
                <a:solidFill>
                  <a:srgbClr val="A7A7A7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12</a:t>
            </a:r>
            <a:r>
              <a:rPr sz="1300" dirty="0" smtClean="0">
                <a:solidFill>
                  <a:srgbClr val="A7A7A7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/</a:t>
            </a:r>
            <a:r>
              <a:rPr lang="ru-RU" sz="1300" dirty="0" smtClean="0">
                <a:solidFill>
                  <a:srgbClr val="A7A7A7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20</a:t>
            </a:r>
            <a:r>
              <a:rPr sz="1300" dirty="0" smtClean="0">
                <a:solidFill>
                  <a:srgbClr val="A7A7A7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</a:t>
            </a:r>
            <a:r>
              <a:rPr lang="ru-RU" sz="1300" dirty="0" smtClean="0">
                <a:solidFill>
                  <a:srgbClr val="A7A7A7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9</a:t>
            </a:r>
            <a:endParaRPr sz="1300" dirty="0">
              <a:solidFill>
                <a:srgbClr val="A7A7A7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" name="Рисунок 1" descr="kp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">
            <a:off x="4056838" y="663854"/>
            <a:ext cx="1597067" cy="1091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016457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Общий перечень </a:t>
            </a: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объектов (ч.4 ГК РФ).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417640"/>
            <a:ext cx="8229600" cy="4708524"/>
          </a:xfrm>
          <a:prstGeom prst="rect">
            <a:avLst/>
          </a:prstGeom>
        </p:spPr>
        <p:txBody>
          <a:bodyPr lIns="0" tIns="0" rIns="0" bIns="0" anchor="ctr">
            <a:normAutofit fontScale="62500" lnSpcReduction="20000"/>
          </a:bodyPr>
          <a:lstStyle/>
          <a:p>
            <a:pPr marL="0" indent="0">
              <a:buNone/>
            </a:pPr>
            <a:endParaRPr lang="ru-RU" sz="20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1) произведения науки, литературы и искусства;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2) программы для электронных вычислительных машин (программы для ЭВМ);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3) базы данных;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4) исполнения;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5) фонограммы;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6) сообщение в эфир или по кабелю радио- или телепередач (вещание организаций эфирного или кабельного вещания);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7) изобретения;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8) полезные модели;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9) промышленные образцы;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10) селекционные достижения;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11) топологии интегральных микросхем;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12) секреты производства (ноу-хау);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13) фирменные наименования;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14) товарные знаки и знаки обслуживания;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15) наименования мест происхождения товаров;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16) коммерческие обозначения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(ст.1225 ГК РФ)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ru-RU" sz="2000" dirty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919570667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2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Объекты авторских </a:t>
            </a: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прав.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417640"/>
            <a:ext cx="8229600" cy="4387624"/>
          </a:xfrm>
          <a:prstGeom prst="rect">
            <a:avLst/>
          </a:prstGeom>
        </p:spPr>
        <p:txBody>
          <a:bodyPr lIns="0" tIns="0" rIns="0" bIns="0" anchor="ctr">
            <a:normAutofit lnSpcReduction="10000"/>
          </a:bodyPr>
          <a:lstStyle/>
          <a:p>
            <a:pPr marL="0" indent="0">
              <a:buNone/>
            </a:pPr>
            <a:r>
              <a:rPr lang="ru-RU" sz="1400" dirty="0"/>
              <a:t>Объектами авторских прав являются </a:t>
            </a:r>
            <a:r>
              <a:rPr lang="ru-RU" sz="1400" b="1" dirty="0">
                <a:solidFill>
                  <a:schemeClr val="tx1"/>
                </a:solidFill>
              </a:rPr>
              <a:t>произведения</a:t>
            </a:r>
            <a:r>
              <a:rPr lang="ru-RU" sz="1400" b="1" dirty="0"/>
              <a:t> </a:t>
            </a:r>
            <a:r>
              <a:rPr lang="ru-RU" sz="1400" dirty="0">
                <a:solidFill>
                  <a:schemeClr val="bg2"/>
                </a:solidFill>
              </a:rPr>
              <a:t>науки, </a:t>
            </a:r>
            <a:r>
              <a:rPr lang="ru-RU" sz="1400" dirty="0"/>
              <a:t>литературы и </a:t>
            </a:r>
            <a:r>
              <a:rPr lang="ru-RU" sz="1400" b="1" dirty="0"/>
              <a:t>искусства</a:t>
            </a:r>
            <a:r>
              <a:rPr lang="ru-RU" sz="1400" dirty="0"/>
              <a:t> независимо от достоинств и назначения произведения, а также от способа его выражения: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400" dirty="0"/>
              <a:t>литературные произведения;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400" dirty="0"/>
              <a:t>драматические и музыкально-драматические произведения, сценарные произведения;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400" dirty="0"/>
              <a:t>хореографические произведения и пантомимы;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400" dirty="0"/>
              <a:t>музыкальные произведения с текстом или без текста;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400" dirty="0"/>
              <a:t>аудиовизуальные произведения;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400" dirty="0"/>
              <a:t>произведения живописи, скульптуры, графики, дизайна, графические рассказы, комиксы и другие произведения изобразительного искусства;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400" dirty="0"/>
              <a:t>произведения декоративно-прикладного и сценографического искусства;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400" dirty="0"/>
              <a:t>произведения архитектуры, градостроительства и садово-паркового искусства, в том числе в виде проектов, чертежей, изображений и макетов;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400" dirty="0"/>
              <a:t>фотографические произведения и произведения, полученные способами, аналогичными фотографии;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400" dirty="0"/>
              <a:t>географические и другие карты, планы, эскизы и пластические произведения, относящиеся к географии и к другим наукам;</a:t>
            </a:r>
          </a:p>
          <a:p>
            <a:pPr marL="0" indent="0">
              <a:buNone/>
            </a:pPr>
            <a:r>
              <a:rPr lang="ru-RU" sz="1400" b="1" dirty="0">
                <a:solidFill>
                  <a:srgbClr val="FF0000"/>
                </a:solidFill>
              </a:rPr>
              <a:t>другие </a:t>
            </a:r>
            <a:r>
              <a:rPr lang="ru-RU" sz="1400" b="1" dirty="0"/>
              <a:t>произведения</a:t>
            </a:r>
            <a:r>
              <a:rPr lang="ru-RU" sz="1400" dirty="0"/>
              <a:t> (ст.1259 ГК РФ).</a:t>
            </a: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522232856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lvl="0"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Интеллектуальная собственность: </a:t>
            </a: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возможности и опасности.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marL="0" indent="0" algn="l">
              <a:buNone/>
            </a:pPr>
            <a:endParaRPr lang="ru-RU" sz="1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l">
              <a:buNone/>
            </a:pPr>
            <a:r>
              <a:rPr lang="ru-RU" sz="19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Возможности: </a:t>
            </a:r>
          </a:p>
          <a:p>
            <a:pPr marL="457200" indent="-457200" algn="l">
              <a:buAutoNum type="arabicPeriod"/>
            </a:pPr>
            <a:r>
              <a:rPr lang="ru-RU" sz="1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защитить</a:t>
            </a: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 качественно интеллектуальную собственность;</a:t>
            </a:r>
          </a:p>
          <a:p>
            <a:pPr marL="457200" indent="-457200" algn="l">
              <a:buAutoNum type="arabicPeriod"/>
            </a:pPr>
            <a:r>
              <a:rPr lang="ru-RU" sz="1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капитализировать</a:t>
            </a: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 затраты (эффективное расходование);</a:t>
            </a:r>
          </a:p>
          <a:p>
            <a:pPr marL="457200" indent="-457200" algn="l">
              <a:buAutoNum type="arabicPeriod"/>
            </a:pPr>
            <a:r>
              <a:rPr lang="ru-RU" sz="1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заработать</a:t>
            </a: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 (прямые доходы). </a:t>
            </a:r>
          </a:p>
          <a:p>
            <a:pPr marL="0" indent="0" algn="l">
              <a:buNone/>
            </a:pPr>
            <a:endParaRPr lang="ru-RU" sz="1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l">
              <a:buNone/>
            </a:pPr>
            <a:r>
              <a:rPr lang="ru-RU" sz="19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Опасности: </a:t>
            </a:r>
          </a:p>
          <a:p>
            <a:pPr marL="457200" indent="-457200" algn="l">
              <a:buAutoNum type="arabicPeriod"/>
            </a:pPr>
            <a:r>
              <a:rPr lang="ru-RU" sz="1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не оформить</a:t>
            </a: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 ИС правильно;</a:t>
            </a:r>
          </a:p>
          <a:p>
            <a:pPr marL="457200" indent="-457200" algn="l">
              <a:buAutoNum type="arabicPeriod"/>
            </a:pPr>
            <a:r>
              <a:rPr lang="ru-RU" sz="1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потерять</a:t>
            </a: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 активы (НМА);</a:t>
            </a:r>
          </a:p>
          <a:p>
            <a:pPr marL="457200" indent="-457200" algn="l">
              <a:buAutoNum type="arabicPeriod"/>
            </a:pPr>
            <a:r>
              <a:rPr lang="ru-RU" sz="1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ответить</a:t>
            </a: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 на вопросы от акционера (государства, </a:t>
            </a:r>
            <a:r>
              <a:rPr lang="ru-RU" sz="19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сч.палаты</a:t>
            </a: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).</a:t>
            </a:r>
          </a:p>
          <a:p>
            <a:pPr>
              <a:buFont typeface="Wingdings" pitchFamily="2" charset="2"/>
              <a:buChar char="ü"/>
            </a:pPr>
            <a:endParaRPr lang="ru-RU" sz="2000" dirty="0"/>
          </a:p>
          <a:p>
            <a:pPr lvl="0">
              <a:buFont typeface="Wingdings" panose="05000000000000000000" pitchFamily="2" charset="2"/>
              <a:buChar char="§"/>
            </a:pPr>
            <a:endParaRPr lang="ru-RU" sz="2000" dirty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84467124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417640"/>
            <a:ext cx="8229600" cy="3595536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marL="0" indent="0" algn="ctr">
              <a:buNone/>
            </a:pPr>
            <a:r>
              <a:rPr lang="ru-RU" sz="2500" b="1" dirty="0">
                <a:latin typeface="Century Gothic" panose="020B0502020202020204" pitchFamily="34" charset="0"/>
              </a:rPr>
              <a:t>Созданию любого объекта</a:t>
            </a:r>
            <a:r>
              <a:rPr lang="ru-RU" sz="2500" dirty="0">
                <a:latin typeface="Century Gothic" panose="020B0502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ru-RU" sz="2500" i="1" dirty="0">
                <a:latin typeface="Century Gothic" panose="020B0502020202020204" pitchFamily="34" charset="0"/>
              </a:rPr>
              <a:t>почти</a:t>
            </a:r>
            <a:r>
              <a:rPr lang="ru-RU" sz="2500" dirty="0">
                <a:latin typeface="Century Gothic" panose="020B0502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ru-RU" sz="2500" b="1" dirty="0">
                <a:latin typeface="Century Gothic" panose="020B0502020202020204" pitchFamily="34" charset="0"/>
              </a:rPr>
              <a:t>всегда предшествует </a:t>
            </a:r>
          </a:p>
          <a:p>
            <a:pPr marL="0" indent="0" algn="ctr">
              <a:buNone/>
            </a:pPr>
            <a:r>
              <a:rPr lang="ru-RU" sz="25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объект авторского права</a:t>
            </a:r>
            <a:r>
              <a:rPr lang="ru-RU" sz="2500" dirty="0">
                <a:latin typeface="Century Gothic" panose="020B0502020202020204" pitchFamily="34" charset="0"/>
              </a:rPr>
              <a:t>.</a:t>
            </a: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007860642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2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Примеры </a:t>
            </a: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объектов авторских прав, предшествующих созданию иных объектов.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417640"/>
            <a:ext cx="8229600" cy="4708524"/>
          </a:xfrm>
          <a:prstGeom prst="rect">
            <a:avLst/>
          </a:prstGeom>
        </p:spPr>
        <p:txBody>
          <a:bodyPr lIns="0" tIns="0" rIns="0" bIns="0" anchor="ctr">
            <a:normAutofit lnSpcReduction="10000"/>
          </a:bodyPr>
          <a:lstStyle/>
          <a:p>
            <a:pPr marL="0" indent="0">
              <a:buNone/>
            </a:pPr>
            <a:endParaRPr lang="ru-RU" sz="1400" b="1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1400" b="1" dirty="0" smtClean="0">
                <a:latin typeface="Century Gothic" panose="020B0502020202020204" pitchFamily="34" charset="0"/>
              </a:rPr>
              <a:t>Пример 1.</a:t>
            </a:r>
          </a:p>
          <a:p>
            <a:pPr marL="0" indent="0">
              <a:buNone/>
            </a:pPr>
            <a:r>
              <a:rPr lang="ru-RU" sz="1400" dirty="0" smtClean="0">
                <a:latin typeface="Century Gothic" panose="020B0502020202020204" pitchFamily="34" charset="0"/>
              </a:rPr>
              <a:t>Объект – </a:t>
            </a:r>
            <a:r>
              <a:rPr lang="ru-RU" sz="1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патент.</a:t>
            </a:r>
          </a:p>
          <a:p>
            <a:pPr marL="0" indent="0">
              <a:buNone/>
            </a:pPr>
            <a:r>
              <a:rPr lang="ru-RU" sz="1400" dirty="0" smtClean="0">
                <a:latin typeface="Century Gothic" panose="020B0502020202020204" pitchFamily="34" charset="0"/>
              </a:rPr>
              <a:t>Предшествующие объекты авторских прав – чертежи, расчёты, описания, схемы. </a:t>
            </a:r>
            <a:endParaRPr lang="ru-RU" sz="1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1400" b="1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1400" b="1" dirty="0" smtClean="0">
                <a:latin typeface="Century Gothic" panose="020B0502020202020204" pitchFamily="34" charset="0"/>
              </a:rPr>
              <a:t>Пример 2.</a:t>
            </a:r>
          </a:p>
          <a:p>
            <a:pPr marL="0" indent="0">
              <a:buNone/>
            </a:pPr>
            <a:r>
              <a:rPr lang="ru-RU" sz="1400" dirty="0" smtClean="0">
                <a:latin typeface="Century Gothic" panose="020B0502020202020204" pitchFamily="34" charset="0"/>
              </a:rPr>
              <a:t>Объект – </a:t>
            </a:r>
            <a:r>
              <a:rPr lang="ru-RU" sz="1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ноу-хау.</a:t>
            </a:r>
          </a:p>
          <a:p>
            <a:pPr marL="0" indent="0">
              <a:buNone/>
            </a:pPr>
            <a:r>
              <a:rPr lang="ru-RU" sz="1400" dirty="0" smtClean="0">
                <a:latin typeface="Century Gothic" panose="020B0502020202020204" pitchFamily="34" charset="0"/>
              </a:rPr>
              <a:t>Предшествующие объекты авторских прав – все объекты, которым был предан режим секрета производства.</a:t>
            </a:r>
          </a:p>
          <a:p>
            <a:pPr marL="0" indent="0">
              <a:buNone/>
            </a:pPr>
            <a:endParaRPr lang="ru-RU" sz="1400" b="1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1400" b="1" dirty="0" smtClean="0">
                <a:latin typeface="Century Gothic" panose="020B0502020202020204" pitchFamily="34" charset="0"/>
              </a:rPr>
              <a:t>Пример 3.</a:t>
            </a:r>
          </a:p>
          <a:p>
            <a:pPr marL="0" indent="0">
              <a:buNone/>
            </a:pPr>
            <a:r>
              <a:rPr lang="ru-RU" sz="1400" dirty="0" smtClean="0">
                <a:latin typeface="Century Gothic" panose="020B0502020202020204" pitchFamily="34" charset="0"/>
              </a:rPr>
              <a:t>Объект – </a:t>
            </a:r>
            <a:r>
              <a:rPr lang="ru-RU" sz="1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единая технология.</a:t>
            </a:r>
          </a:p>
          <a:p>
            <a:pPr marL="0" indent="0">
              <a:buNone/>
            </a:pPr>
            <a:r>
              <a:rPr lang="ru-RU" sz="1400" dirty="0">
                <a:latin typeface="Century Gothic" panose="020B0502020202020204" pitchFamily="34" charset="0"/>
              </a:rPr>
              <a:t>Предшествующие объекты авторских прав – </a:t>
            </a:r>
            <a:r>
              <a:rPr lang="ru-RU" sz="1400" dirty="0" smtClean="0">
                <a:latin typeface="Century Gothic" panose="020B0502020202020204" pitchFamily="34" charset="0"/>
              </a:rPr>
              <a:t>программы для ЭВМ «и другие результаты интеллектуальной деятельности, подлежащие правовой охране».</a:t>
            </a:r>
          </a:p>
          <a:p>
            <a:pPr marL="0" indent="0">
              <a:buNone/>
            </a:pPr>
            <a:r>
              <a:rPr lang="ru-RU" sz="1400" i="1" dirty="0" smtClean="0">
                <a:latin typeface="Century Gothic" panose="020B0502020202020204" pitchFamily="34" charset="0"/>
              </a:rPr>
              <a:t>___________________________________________________________________________________________</a:t>
            </a:r>
          </a:p>
          <a:p>
            <a:pPr marL="0" indent="0">
              <a:buNone/>
            </a:pPr>
            <a:r>
              <a:rPr lang="ru-RU" sz="1400" i="1" dirty="0" smtClean="0">
                <a:latin typeface="Century Gothic" panose="020B0502020202020204" pitchFamily="34" charset="0"/>
              </a:rPr>
              <a:t>*аналогичная ситуация с изобразительными и комбинированными товарными знаками и другими объектами.</a:t>
            </a:r>
            <a:endParaRPr lang="ru-RU" sz="1400" i="1" dirty="0">
              <a:latin typeface="Century Gothic" panose="020B0502020202020204" pitchFamily="34" charset="0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0049013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2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Возникновение права. </a:t>
            </a: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Автор.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417640"/>
            <a:ext cx="8229600" cy="4708524"/>
          </a:xfrm>
          <a:prstGeom prst="rect">
            <a:avLst/>
          </a:prstGeom>
        </p:spPr>
        <p:txBody>
          <a:bodyPr lIns="0" tIns="0" rIns="0" bIns="0" anchor="ctr">
            <a:normAutofit lnSpcReduction="10000"/>
          </a:bodyPr>
          <a:lstStyle/>
          <a:p>
            <a:pPr marL="0" indent="0">
              <a:buNone/>
            </a:pPr>
            <a:endParaRPr lang="ru-RU" sz="1400" b="1" dirty="0"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400" b="1" dirty="0">
                <a:latin typeface="Century Gothic" panose="020B0502020202020204" pitchFamily="34" charset="0"/>
              </a:rPr>
              <a:t>Автор</a:t>
            </a:r>
            <a:r>
              <a:rPr lang="ru-RU" sz="1400" dirty="0">
                <a:latin typeface="Century Gothic" panose="020B0502020202020204" pitchFamily="34" charset="0"/>
              </a:rPr>
              <a:t>ом результата интеллектуальной деятельности признается </a:t>
            </a:r>
            <a:r>
              <a:rPr lang="ru-RU" sz="1400" b="1" dirty="0">
                <a:latin typeface="Century Gothic" panose="020B0502020202020204" pitchFamily="34" charset="0"/>
              </a:rPr>
              <a:t>гражданин</a:t>
            </a:r>
            <a:r>
              <a:rPr lang="ru-RU" sz="1400" dirty="0">
                <a:latin typeface="Century Gothic" panose="020B0502020202020204" pitchFamily="34" charset="0"/>
              </a:rPr>
              <a:t>, творческим трудом которого создан такой результат (п.1 ст.1228 ГК РФ).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1400" dirty="0"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>
                <a:latin typeface="Century Gothic" panose="020B0502020202020204" pitchFamily="34" charset="0"/>
              </a:rPr>
              <a:t>Исключительное </a:t>
            </a:r>
            <a:r>
              <a:rPr lang="ru-RU" sz="1400" b="1" dirty="0">
                <a:latin typeface="Century Gothic" panose="020B0502020202020204" pitchFamily="34" charset="0"/>
              </a:rPr>
              <a:t>право </a:t>
            </a:r>
            <a:r>
              <a:rPr lang="ru-RU" sz="1400" dirty="0">
                <a:latin typeface="Century Gothic" panose="020B0502020202020204" pitchFamily="34" charset="0"/>
              </a:rPr>
              <a:t>на результат интеллектуальной деятельности, созданный творческим трудом, </a:t>
            </a:r>
            <a:r>
              <a:rPr lang="ru-RU" sz="1400" b="1" dirty="0">
                <a:latin typeface="Century Gothic" panose="020B0502020202020204" pitchFamily="34" charset="0"/>
              </a:rPr>
              <a:t>первоначально возникает </a:t>
            </a:r>
            <a:r>
              <a:rPr lang="ru-RU" sz="1400" dirty="0">
                <a:latin typeface="Century Gothic" panose="020B0502020202020204" pitchFamily="34" charset="0"/>
              </a:rPr>
              <a:t>у его</a:t>
            </a:r>
            <a:r>
              <a:rPr lang="ru-RU" sz="1400" b="1" dirty="0">
                <a:latin typeface="Century Gothic" panose="020B0502020202020204" pitchFamily="34" charset="0"/>
              </a:rPr>
              <a:t> автора</a:t>
            </a:r>
            <a:r>
              <a:rPr lang="ru-RU" sz="1400" dirty="0">
                <a:latin typeface="Century Gothic" panose="020B0502020202020204" pitchFamily="34" charset="0"/>
              </a:rPr>
              <a:t> (п.3 ст.1228 ГК РФ).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1400" dirty="0"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>
                <a:latin typeface="Century Gothic" panose="020B0502020202020204" pitchFamily="34" charset="0"/>
              </a:rPr>
              <a:t>Это </a:t>
            </a:r>
            <a:r>
              <a:rPr lang="ru-RU" sz="1400" b="1" dirty="0">
                <a:latin typeface="Century Gothic" panose="020B0502020202020204" pitchFamily="34" charset="0"/>
              </a:rPr>
              <a:t>право может быть передано </a:t>
            </a:r>
            <a:r>
              <a:rPr lang="ru-RU" sz="1400" dirty="0">
                <a:latin typeface="Century Gothic" panose="020B0502020202020204" pitchFamily="34" charset="0"/>
              </a:rPr>
              <a:t>автором другому лицу по договору, а также </a:t>
            </a:r>
            <a:r>
              <a:rPr lang="ru-RU" sz="1400" b="1" dirty="0">
                <a:latin typeface="Century Gothic" panose="020B0502020202020204" pitchFamily="34" charset="0"/>
              </a:rPr>
              <a:t>может перейти</a:t>
            </a:r>
            <a:r>
              <a:rPr lang="ru-RU" sz="1400" dirty="0">
                <a:latin typeface="Century Gothic" panose="020B0502020202020204" pitchFamily="34" charset="0"/>
              </a:rPr>
              <a:t> к другим лицам по иным основаниям, установленным законом (там же).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1400" dirty="0"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FF0000"/>
                </a:solidFill>
                <a:latin typeface="Century Gothic" panose="020B0502020202020204" pitchFamily="34" charset="0"/>
              </a:rPr>
              <a:t>Если право не передано</a:t>
            </a:r>
            <a:r>
              <a:rPr lang="ru-RU" sz="1400" dirty="0">
                <a:latin typeface="Century Gothic" panose="020B0502020202020204" pitchFamily="34" charset="0"/>
              </a:rPr>
              <a:t>, не перешло, разрешения на использование не предоставлялось и не оформлялось, </a:t>
            </a:r>
            <a:r>
              <a:rPr lang="ru-RU" sz="1400" dirty="0">
                <a:solidFill>
                  <a:srgbClr val="FF0000"/>
                </a:solidFill>
                <a:latin typeface="Century Gothic" panose="020B0502020202020204" pitchFamily="34" charset="0"/>
              </a:rPr>
              <a:t>то использовать объект нельзя</a:t>
            </a:r>
            <a:r>
              <a:rPr lang="ru-RU" sz="1400" dirty="0">
                <a:latin typeface="Century Gothic" panose="020B0502020202020204" pitchFamily="34" charset="0"/>
              </a:rPr>
              <a:t>. Отсутствие запрета не является разрешением (ст. 1229 ГК РФ). </a:t>
            </a:r>
          </a:p>
          <a:p>
            <a:pPr marL="0" indent="0">
              <a:buNone/>
            </a:pPr>
            <a:endParaRPr lang="ru-RU" sz="1400" b="1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ru-RU" sz="1400" b="1" dirty="0">
                <a:latin typeface="Century Gothic" panose="020B0502020202020204" pitchFamily="34" charset="0"/>
              </a:rPr>
              <a:t>Передача, переход, </a:t>
            </a:r>
            <a:r>
              <a:rPr lang="ru-RU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разрешение должны быть изначально получены </a:t>
            </a:r>
          </a:p>
          <a:p>
            <a:pPr marL="0" indent="0" algn="ctr">
              <a:buNone/>
            </a:pPr>
            <a:r>
              <a:rPr lang="ru-RU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у автора – физического лица.</a:t>
            </a:r>
          </a:p>
          <a:p>
            <a:pPr marL="0" indent="0" algn="ctr">
              <a:buNone/>
            </a:pPr>
            <a:endParaRPr lang="ru-RU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ru-RU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КАК ПРАВИЛЬНО ОФОРМИТЬ ПЕРЕХОД ПРАВ?</a:t>
            </a:r>
          </a:p>
          <a:p>
            <a:pPr marL="0" indent="0">
              <a:buNone/>
            </a:pPr>
            <a:endParaRPr lang="ru-RU" sz="1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1400" dirty="0">
              <a:latin typeface="Century Gothic" panose="020B0502020202020204" pitchFamily="34" charset="0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903713351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Риски </a:t>
            </a: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– классификация.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marL="0" lvl="0" indent="0" algn="l">
              <a:buNone/>
            </a:pPr>
            <a:r>
              <a:rPr lang="ru-RU" sz="2000" b="1" dirty="0">
                <a:solidFill>
                  <a:schemeClr val="tx1"/>
                </a:solidFill>
                <a:latin typeface="Ubuntu"/>
              </a:rPr>
              <a:t>По источнику возникновения:</a:t>
            </a:r>
          </a:p>
          <a:p>
            <a:pPr marL="0" lvl="0" indent="0" algn="l">
              <a:buNone/>
            </a:pPr>
            <a:endParaRPr lang="ru-RU" sz="2000" b="1" dirty="0">
              <a:solidFill>
                <a:schemeClr val="tx1"/>
              </a:solidFill>
              <a:latin typeface="Ubuntu"/>
            </a:endParaRPr>
          </a:p>
          <a:p>
            <a:pPr marL="0" lvl="0" indent="0" algn="l">
              <a:buNone/>
            </a:pPr>
            <a:r>
              <a:rPr lang="ru-RU" sz="2000" dirty="0">
                <a:solidFill>
                  <a:schemeClr val="tx1"/>
                </a:solidFill>
                <a:latin typeface="Ubuntu"/>
              </a:rPr>
              <a:t>А. Вытекающие из трудовых отношений.</a:t>
            </a:r>
          </a:p>
          <a:p>
            <a:pPr marL="0" lvl="0" indent="0" algn="l">
              <a:buNone/>
            </a:pPr>
            <a:r>
              <a:rPr lang="ru-RU" sz="2000" dirty="0">
                <a:solidFill>
                  <a:schemeClr val="tx1"/>
                </a:solidFill>
                <a:latin typeface="Ubuntu"/>
              </a:rPr>
              <a:t>Б. Вытекающие из гражданско-правовых отношений.</a:t>
            </a:r>
          </a:p>
          <a:p>
            <a:pPr marL="0" lvl="0" indent="0" algn="l">
              <a:buNone/>
            </a:pPr>
            <a:r>
              <a:rPr lang="ru-RU" sz="2000" b="1" dirty="0">
                <a:solidFill>
                  <a:schemeClr val="tx1"/>
                </a:solidFill>
                <a:latin typeface="Ubuntu"/>
              </a:rPr>
              <a:t>В. </a:t>
            </a:r>
            <a:r>
              <a:rPr lang="en-US" sz="2000" b="1" dirty="0">
                <a:solidFill>
                  <a:srgbClr val="FF0000"/>
                </a:solidFill>
                <a:latin typeface="Ubuntu"/>
              </a:rPr>
              <a:t>NEW</a:t>
            </a:r>
            <a:r>
              <a:rPr lang="ru-RU" sz="2000" b="1" dirty="0">
                <a:solidFill>
                  <a:srgbClr val="FF0000"/>
                </a:solidFill>
                <a:latin typeface="Ubuntu"/>
              </a:rPr>
              <a:t>! </a:t>
            </a:r>
            <a:r>
              <a:rPr lang="ru-RU" sz="2000" b="1" dirty="0">
                <a:solidFill>
                  <a:schemeClr val="tx1"/>
                </a:solidFill>
                <a:latin typeface="Ubuntu"/>
              </a:rPr>
              <a:t>Вытекающие из использования СПО.</a:t>
            </a:r>
          </a:p>
          <a:p>
            <a:pPr marL="0" lvl="0" indent="0" algn="l">
              <a:buNone/>
            </a:pPr>
            <a:r>
              <a:rPr lang="ru-RU" sz="2000" dirty="0">
                <a:solidFill>
                  <a:schemeClr val="tx1"/>
                </a:solidFill>
                <a:latin typeface="Ubuntu"/>
              </a:rPr>
              <a:t>Г. Вытекающие из корпоративных отношений.</a:t>
            </a:r>
          </a:p>
          <a:p>
            <a:pPr marL="0" lvl="0" indent="0" algn="l">
              <a:buNone/>
            </a:pPr>
            <a:r>
              <a:rPr lang="ru-RU" sz="2000" dirty="0">
                <a:solidFill>
                  <a:schemeClr val="tx1"/>
                </a:solidFill>
                <a:latin typeface="Ubuntu"/>
              </a:rPr>
              <a:t>Д. Внедоговорные риски (вытекающие из закона, иных НПА).</a:t>
            </a:r>
          </a:p>
          <a:p>
            <a:pPr marL="0" lvl="0" indent="0" algn="l">
              <a:buNone/>
            </a:pPr>
            <a:endParaRPr lang="ru-RU" sz="2000" dirty="0">
              <a:solidFill>
                <a:schemeClr val="tx1"/>
              </a:solidFill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91525044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1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>
              <a:spcBef>
                <a:spcPct val="0"/>
              </a:spcBef>
            </a:pPr>
            <a:r>
              <a:rPr lang="ru-RU" altLang="ru-RU" sz="4310" dirty="0">
                <a:solidFill>
                  <a:schemeClr val="tx1"/>
                </a:solidFill>
                <a:latin typeface="Century Gothic" panose="020B0502020202020204" pitchFamily="34" charset="0"/>
              </a:rPr>
              <a:t>Риски, </a:t>
            </a:r>
            <a:r>
              <a:rPr lang="ru-RU" altLang="ru-RU" sz="2350" dirty="0">
                <a:solidFill>
                  <a:schemeClr val="tx1"/>
                </a:solidFill>
                <a:latin typeface="Century Gothic" panose="020B0502020202020204" pitchFamily="34" charset="0"/>
              </a:rPr>
              <a:t>вытекающие из трудовых отношений.</a:t>
            </a:r>
          </a:p>
        </p:txBody>
      </p:sp>
      <p:pic>
        <p:nvPicPr>
          <p:cNvPr id="5" name="Рисунок 4" descr="kp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3606" y="5925312"/>
            <a:ext cx="1070120" cy="735058"/>
          </a:xfrm>
          <a:prstGeom prst="rect">
            <a:avLst/>
          </a:prstGeom>
        </p:spPr>
      </p:pic>
      <p:sp>
        <p:nvSpPr>
          <p:cNvPr id="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917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normAutofit fontScale="62500" lnSpcReduction="20000"/>
          </a:bodyPr>
          <a:lstStyle/>
          <a:p>
            <a:pPr marL="0" indent="0" algn="just">
              <a:lnSpc>
                <a:spcPct val="150000"/>
              </a:lnSpc>
              <a:buNone/>
              <a:defRPr/>
            </a:pPr>
            <a:r>
              <a:rPr lang="ru-RU" sz="2600" u="sng" dirty="0">
                <a:solidFill>
                  <a:schemeClr val="tx1"/>
                </a:solidFill>
                <a:latin typeface="Century Gothic" panose="020B0502020202020204" pitchFamily="34" charset="0"/>
              </a:rPr>
              <a:t>Примеры</a:t>
            </a: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 основных источников рисков при создании ИС в рамках </a:t>
            </a:r>
            <a:r>
              <a:rPr lang="ru-RU" sz="2600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трудовых</a:t>
            </a: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 отношений: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отсутствие необходимых положений об ИС в трудовом договоре,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отсутствие творческой функции в ДИ (и самой ДИ),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отсутствие служебного задания,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отсутствие доказательств создания ИС в рабочее время и на рабочем месте,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отсутствие уведомления сохранении произведения в тайне,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отсутствие документа об идентификации произведения,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и т.д.; 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ru-R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marL="342900" indent="-342900" algn="ctr">
              <a:buFont typeface="Times New Roman" pitchFamily="18" charset="0"/>
              <a:buAutoNum type="arabicPeriod"/>
              <a:defRPr/>
            </a:pPr>
            <a:endParaRPr lang="ru-RU" sz="1900" b="1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>
              <a:lnSpc>
                <a:spcPct val="150000"/>
              </a:lnSpc>
              <a:defRPr/>
            </a:pP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ru-RU" sz="18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137474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1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>
              <a:spcBef>
                <a:spcPct val="0"/>
              </a:spcBef>
            </a:pPr>
            <a:r>
              <a:rPr lang="ru-RU" altLang="ru-RU" sz="4310" dirty="0">
                <a:solidFill>
                  <a:schemeClr val="tx1"/>
                </a:solidFill>
                <a:latin typeface="Century Gothic" panose="020B0502020202020204" pitchFamily="34" charset="0"/>
              </a:rPr>
              <a:t>Риски, </a:t>
            </a:r>
            <a:r>
              <a:rPr lang="ru-RU" altLang="ru-RU" sz="2350" dirty="0">
                <a:solidFill>
                  <a:schemeClr val="tx1"/>
                </a:solidFill>
                <a:latin typeface="Century Gothic" panose="020B0502020202020204" pitchFamily="34" charset="0"/>
              </a:rPr>
              <a:t>вытекающие из гражданско-правовых отношений.</a:t>
            </a:r>
          </a:p>
        </p:txBody>
      </p:sp>
      <p:pic>
        <p:nvPicPr>
          <p:cNvPr id="5" name="Рисунок 4" descr="kp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3606" y="5925312"/>
            <a:ext cx="1070120" cy="735058"/>
          </a:xfrm>
          <a:prstGeom prst="rect">
            <a:avLst/>
          </a:prstGeom>
        </p:spPr>
      </p:pic>
      <p:sp>
        <p:nvSpPr>
          <p:cNvPr id="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917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normAutofit fontScale="55000" lnSpcReduction="20000"/>
          </a:bodyPr>
          <a:lstStyle/>
          <a:p>
            <a:pPr marL="0" indent="0" algn="just">
              <a:lnSpc>
                <a:spcPct val="150000"/>
              </a:lnSpc>
              <a:buNone/>
              <a:defRPr/>
            </a:pPr>
            <a:r>
              <a:rPr lang="ru-RU" sz="2600" u="sng" dirty="0">
                <a:solidFill>
                  <a:schemeClr val="tx1"/>
                </a:solidFill>
                <a:latin typeface="Century Gothic" panose="020B0502020202020204" pitchFamily="34" charset="0"/>
              </a:rPr>
              <a:t>Примеры</a:t>
            </a: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 основных источников рисков при создании ИС </a:t>
            </a:r>
            <a:r>
              <a:rPr lang="ru-RU" sz="2600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гражданско-правовых</a:t>
            </a: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 отношений: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отсутствие договора или приложения / </a:t>
            </a:r>
            <a:r>
              <a:rPr lang="ru-RU" sz="26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доп.соглашения</a:t>
            </a: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 к нему,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отсутствие акта,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несоответствие договора или акта необходимым требованиям,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отсутствие документа об идентификации произведения,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отсутствие надлежащей проверки «цепочки прав» у компании – контрагента (в </a:t>
            </a:r>
            <a:r>
              <a:rPr lang="ru-RU" sz="26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т.ч</a:t>
            </a: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. документов о создании ИС работниками контрагента и его подрядчиков).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отсутствие или некорректное изложение существенных условий договора (напр., условия о сроке создания произведения).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и т.д.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ru-R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marL="342900" indent="-342900" algn="ctr">
              <a:buFont typeface="Times New Roman" pitchFamily="18" charset="0"/>
              <a:buAutoNum type="arabicPeriod"/>
              <a:defRPr/>
            </a:pPr>
            <a:endParaRPr lang="ru-RU" sz="1900" b="1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>
              <a:lnSpc>
                <a:spcPct val="150000"/>
              </a:lnSpc>
              <a:defRPr/>
            </a:pP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ru-RU" sz="18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376012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1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>
              <a:spcBef>
                <a:spcPct val="0"/>
              </a:spcBef>
            </a:pPr>
            <a:r>
              <a:rPr lang="ru-RU" altLang="ru-RU" sz="4310" dirty="0">
                <a:solidFill>
                  <a:schemeClr val="tx1"/>
                </a:solidFill>
                <a:latin typeface="Century Gothic" panose="020B0502020202020204" pitchFamily="34" charset="0"/>
              </a:rPr>
              <a:t>Риски, </a:t>
            </a:r>
            <a:r>
              <a:rPr lang="ru-RU" altLang="ru-RU" sz="2350" dirty="0">
                <a:solidFill>
                  <a:schemeClr val="tx1"/>
                </a:solidFill>
                <a:latin typeface="Century Gothic" panose="020B0502020202020204" pitchFamily="34" charset="0"/>
              </a:rPr>
              <a:t>вытекающие из использования СПО.</a:t>
            </a:r>
          </a:p>
        </p:txBody>
      </p:sp>
      <p:pic>
        <p:nvPicPr>
          <p:cNvPr id="5" name="Рисунок 4" descr="kp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3606" y="5925312"/>
            <a:ext cx="1070120" cy="735058"/>
          </a:xfrm>
          <a:prstGeom prst="rect">
            <a:avLst/>
          </a:prstGeom>
        </p:spPr>
      </p:pic>
      <p:sp>
        <p:nvSpPr>
          <p:cNvPr id="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917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normAutofit fontScale="77500" lnSpcReduction="20000"/>
          </a:bodyPr>
          <a:lstStyle/>
          <a:p>
            <a:pPr marL="0" indent="0" algn="just">
              <a:lnSpc>
                <a:spcPct val="150000"/>
              </a:lnSpc>
              <a:buNone/>
              <a:defRPr/>
            </a:pPr>
            <a:r>
              <a:rPr lang="ru-RU" sz="2600" u="sng" dirty="0">
                <a:solidFill>
                  <a:schemeClr val="tx1"/>
                </a:solidFill>
                <a:latin typeface="Century Gothic" panose="020B0502020202020204" pitchFamily="34" charset="0"/>
              </a:rPr>
              <a:t>Примеры</a:t>
            </a: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 основных источников рисков при использовании </a:t>
            </a:r>
            <a:r>
              <a:rPr lang="ru-RU" sz="2600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свободного программного обеспечения (СПО)</a:t>
            </a: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работодатель / заказчик даже не знает, что было использовано СПО,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отсутствие переведённого текста СПО,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отсутствие вообще текста СПО,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несоответствие условия лицензии СПО целям проекта (запрет на коммерческое использование и т.п.),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ru-R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marL="342900" indent="-342900" algn="ctr">
              <a:buFont typeface="Times New Roman" pitchFamily="18" charset="0"/>
              <a:buAutoNum type="arabicPeriod"/>
              <a:defRPr/>
            </a:pPr>
            <a:endParaRPr lang="ru-RU" sz="1900" b="1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>
              <a:lnSpc>
                <a:spcPct val="150000"/>
              </a:lnSpc>
              <a:defRPr/>
            </a:pP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ru-RU" sz="18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426659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xfrm>
            <a:off x="467544" y="90872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just" fontAlgn="base"/>
            <a:endParaRPr lang="ru-RU" sz="2400" dirty="0">
              <a:latin typeface="Ubuntu"/>
              <a:ea typeface="Ubuntu"/>
              <a:cs typeface="Ubuntu"/>
            </a:endParaRPr>
          </a:p>
          <a:p>
            <a:pPr algn="just" fontAlgn="base"/>
            <a:endParaRPr lang="ru-RU" sz="2400" dirty="0">
              <a:latin typeface="Ubuntu"/>
              <a:ea typeface="Ubuntu"/>
              <a:cs typeface="Ubuntu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ru-RU" sz="2400" dirty="0">
              <a:latin typeface="Ubuntu"/>
              <a:ea typeface="Ubuntu"/>
              <a:cs typeface="Ubuntu"/>
            </a:endParaRPr>
          </a:p>
          <a:p>
            <a:pPr marL="0" indent="0" algn="ctr">
              <a:lnSpc>
                <a:spcPct val="150000"/>
              </a:lnSpc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ОСНОВНЫЕ ВЫВОДЫ.</a:t>
            </a:r>
            <a:endParaRPr lang="ru-RU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l" fontAlgn="base">
              <a:buNone/>
            </a:pPr>
            <a:endParaRPr lang="ru-RU" sz="2400" dirty="0">
              <a:latin typeface="Ubuntu"/>
              <a:ea typeface="Ubuntu"/>
              <a:cs typeface="Ubuntu"/>
            </a:endParaRPr>
          </a:p>
          <a:p>
            <a:pPr marL="0" indent="0" algn="l" fontAlgn="base">
              <a:buNone/>
            </a:pPr>
            <a:endParaRPr lang="ru-RU" sz="2400" dirty="0">
              <a:latin typeface="Ubuntu"/>
              <a:ea typeface="Ubuntu"/>
              <a:cs typeface="Ubuntu"/>
            </a:endParaRPr>
          </a:p>
          <a:p>
            <a:pPr algn="just" fontAlgn="base"/>
            <a:endParaRPr lang="ru-RU" sz="2400" dirty="0">
              <a:latin typeface="Ubuntu"/>
              <a:ea typeface="Ubuntu"/>
              <a:cs typeface="Ubuntu"/>
            </a:endParaRPr>
          </a:p>
          <a:p>
            <a:pPr algn="just" fontAlgn="base"/>
            <a:endParaRPr lang="ru-RU" sz="2400" dirty="0">
              <a:latin typeface="Ubuntu"/>
              <a:ea typeface="Ubuntu"/>
              <a:cs typeface="Ubuntu"/>
            </a:endParaRPr>
          </a:p>
          <a:p>
            <a:pPr lvl="0">
              <a:lnSpc>
                <a:spcPct val="120000"/>
              </a:lnSpc>
              <a:spcBef>
                <a:spcPts val="300"/>
              </a:spcBef>
              <a:buSzTx/>
              <a:buAutoNum type="arabicPeriod"/>
              <a:defRPr sz="1800"/>
            </a:pPr>
            <a:endParaRPr sz="1600" dirty="0">
              <a:latin typeface="Ubuntu"/>
              <a:ea typeface="Ubuntu"/>
              <a:cs typeface="Ubuntu"/>
              <a:sym typeface="Ubuntu"/>
            </a:endParaRPr>
          </a:p>
        </p:txBody>
      </p:sp>
      <p:pic>
        <p:nvPicPr>
          <p:cNvPr id="5" name="Рисунок 4" descr="kp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3606" y="5925312"/>
            <a:ext cx="1070120" cy="73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754449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1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ru-RU" altLang="ru-RU" sz="4310" dirty="0">
                <a:solidFill>
                  <a:schemeClr val="tx1"/>
                </a:solidFill>
                <a:latin typeface="Century Gothic" panose="020B0502020202020204" pitchFamily="34" charset="0"/>
              </a:rPr>
              <a:t>Риски, </a:t>
            </a:r>
            <a:r>
              <a:rPr lang="ru-RU" altLang="ru-RU" sz="2350" dirty="0">
                <a:solidFill>
                  <a:schemeClr val="tx1"/>
                </a:solidFill>
                <a:latin typeface="Century Gothic" panose="020B0502020202020204" pitchFamily="34" charset="0"/>
              </a:rPr>
              <a:t>вытекающие из корпоративных отношений.</a:t>
            </a:r>
          </a:p>
        </p:txBody>
      </p:sp>
      <p:pic>
        <p:nvPicPr>
          <p:cNvPr id="5" name="Рисунок 4" descr="kp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3606" y="5925312"/>
            <a:ext cx="1070120" cy="735058"/>
          </a:xfrm>
          <a:prstGeom prst="rect">
            <a:avLst/>
          </a:prstGeom>
        </p:spPr>
      </p:pic>
      <p:sp>
        <p:nvSpPr>
          <p:cNvPr id="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917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normAutofit fontScale="62500" lnSpcReduction="20000"/>
          </a:bodyPr>
          <a:lstStyle/>
          <a:p>
            <a:pPr marL="0" indent="0" algn="just">
              <a:lnSpc>
                <a:spcPct val="150000"/>
              </a:lnSpc>
              <a:buNone/>
              <a:defRPr/>
            </a:pPr>
            <a:r>
              <a:rPr lang="ru-RU" sz="2600" u="sng" dirty="0">
                <a:solidFill>
                  <a:schemeClr val="tx1"/>
                </a:solidFill>
                <a:latin typeface="Century Gothic" panose="020B0502020202020204" pitchFamily="34" charset="0"/>
              </a:rPr>
              <a:t>Примеры</a:t>
            </a: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 основных источников рисков, вытекающих из </a:t>
            </a:r>
            <a:r>
              <a:rPr lang="ru-RU" sz="2600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корпоративных</a:t>
            </a: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 отношений: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неправильно оформлены передаточные документы на </a:t>
            </a:r>
            <a:r>
              <a:rPr lang="ru-RU" sz="26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РИДы</a:t>
            </a: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 времён СССР;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неправильно оформлены передаточные документы на </a:t>
            </a:r>
            <a:r>
              <a:rPr lang="ru-RU" sz="26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РИДы</a:t>
            </a: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 от РФ;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неправильно оформлены передаточные документы на </a:t>
            </a:r>
            <a:r>
              <a:rPr lang="ru-RU" sz="26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РИДы</a:t>
            </a: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 при правопреемстве, в том числе  при поглощениях, реорганизациях и прочих корпоративных процедурах;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и т.п.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ru-RU" sz="2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ru-RU" sz="2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ru-R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marL="342900" indent="-342900" algn="ctr">
              <a:buFont typeface="Times New Roman" pitchFamily="18" charset="0"/>
              <a:buAutoNum type="arabicPeriod"/>
              <a:defRPr/>
            </a:pPr>
            <a:endParaRPr lang="ru-RU" sz="1900" b="1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>
              <a:lnSpc>
                <a:spcPct val="150000"/>
              </a:lnSpc>
              <a:defRPr/>
            </a:pP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ru-RU" sz="18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391703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1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>
              <a:spcBef>
                <a:spcPct val="0"/>
              </a:spcBef>
            </a:pPr>
            <a:r>
              <a:rPr lang="ru-RU" altLang="ru-RU" sz="4310" dirty="0">
                <a:solidFill>
                  <a:schemeClr val="tx1"/>
                </a:solidFill>
                <a:latin typeface="Century Gothic" panose="020B0502020202020204" pitchFamily="34" charset="0"/>
              </a:rPr>
              <a:t>Риски, </a:t>
            </a:r>
            <a:r>
              <a:rPr lang="ru-RU" altLang="ru-RU" sz="2350" dirty="0">
                <a:solidFill>
                  <a:schemeClr val="tx1"/>
                </a:solidFill>
                <a:latin typeface="Century Gothic" panose="020B0502020202020204" pitchFamily="34" charset="0"/>
              </a:rPr>
              <a:t>вытекающие из закона или иного НПА.</a:t>
            </a:r>
          </a:p>
        </p:txBody>
      </p:sp>
      <p:pic>
        <p:nvPicPr>
          <p:cNvPr id="5" name="Рисунок 4" descr="kp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3606" y="5925312"/>
            <a:ext cx="1070120" cy="735058"/>
          </a:xfrm>
          <a:prstGeom prst="rect">
            <a:avLst/>
          </a:prstGeom>
        </p:spPr>
      </p:pic>
      <p:sp>
        <p:nvSpPr>
          <p:cNvPr id="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917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normAutofit fontScale="55000" lnSpcReduction="20000"/>
          </a:bodyPr>
          <a:lstStyle/>
          <a:p>
            <a:pPr marL="0" indent="0" algn="just">
              <a:lnSpc>
                <a:spcPct val="150000"/>
              </a:lnSpc>
              <a:buNone/>
              <a:defRPr/>
            </a:pPr>
            <a:r>
              <a:rPr lang="ru-RU" sz="2600" u="sng" dirty="0">
                <a:solidFill>
                  <a:schemeClr val="tx1"/>
                </a:solidFill>
                <a:latin typeface="Century Gothic" panose="020B0502020202020204" pitchFamily="34" charset="0"/>
              </a:rPr>
              <a:t>Примеры</a:t>
            </a: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 рисков при создании ИС в рамках </a:t>
            </a:r>
            <a:r>
              <a:rPr lang="ru-RU" sz="2600" i="1" dirty="0">
                <a:solidFill>
                  <a:schemeClr val="tx1"/>
                </a:solidFill>
                <a:latin typeface="Century Gothic" panose="020B0502020202020204" pitchFamily="34" charset="0"/>
              </a:rPr>
              <a:t>гражданско-правовых, трудовых</a:t>
            </a:r>
            <a:r>
              <a:rPr lang="ru-RU" sz="2600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 отношений, возникающих </a:t>
            </a:r>
            <a:r>
              <a:rPr lang="ru-RU" sz="2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в силу закона</a:t>
            </a: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 независимо от положений договора (примеры норм):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В случае создания ИС работниками в рамках трудовых отношений – права могут «автоматически» вернуться им в силу закона (ст.1295 ГК РФ</a:t>
            </a:r>
            <a:r>
              <a:rPr lang="en-US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В случае создания ИС подрядчиками – подрядчик «автоматически» имеет лицензию в силу закона (ст.1296 ГК РФ), если стороны не оговорят иного.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В случае создания ИС авторами по договору авторского заказа (ст.1288 ГК РФ), автор праве требовать увеличения сроков создания произведения в силу закона, т.н. «льготный срок».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и т.д.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ru-RU" sz="2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ru-RU" sz="2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ru-R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marL="342900" indent="-342900" algn="ctr">
              <a:buFont typeface="Times New Roman" pitchFamily="18" charset="0"/>
              <a:buAutoNum type="arabicPeriod"/>
              <a:defRPr/>
            </a:pPr>
            <a:endParaRPr lang="ru-RU" sz="1900" b="1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>
              <a:lnSpc>
                <a:spcPct val="150000"/>
              </a:lnSpc>
              <a:defRPr/>
            </a:pP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ru-RU" sz="18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587694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1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Служебные произведения </a:t>
            </a:r>
            <a:b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(ст.1295 ГК РФ, извлечение). </a:t>
            </a:r>
            <a:endParaRPr lang="ru-RU" altLang="ru-RU" sz="23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Рисунок 4" descr="kp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3606" y="5925312"/>
            <a:ext cx="1070120" cy="735058"/>
          </a:xfrm>
          <a:prstGeom prst="rect">
            <a:avLst/>
          </a:prstGeom>
        </p:spPr>
      </p:pic>
      <p:sp>
        <p:nvSpPr>
          <p:cNvPr id="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917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normAutofit fontScale="40000" lnSpcReduction="20000"/>
          </a:bodyPr>
          <a:lstStyle/>
          <a:p>
            <a:pPr marL="0" indent="0">
              <a:buNone/>
            </a:pPr>
            <a:endParaRPr lang="ru-RU" sz="37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3700" dirty="0">
                <a:latin typeface="Century Gothic" panose="020B0502020202020204" pitchFamily="34" charset="0"/>
              </a:rPr>
              <a:t>2. Исключительное право на служебное произведение принадлежит работодателю, если трудовым или гражданско-правовым договором между работодателем и автором не предусмотрено иное.</a:t>
            </a:r>
          </a:p>
          <a:p>
            <a:pPr marL="0" indent="0">
              <a:buNone/>
            </a:pPr>
            <a:r>
              <a:rPr lang="ru-RU" sz="37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Если работодатель </a:t>
            </a:r>
            <a:r>
              <a:rPr lang="ru-RU" sz="3700" b="1" dirty="0">
                <a:latin typeface="Century Gothic" panose="020B0502020202020204" pitchFamily="34" charset="0"/>
              </a:rPr>
              <a:t>в течение трех лет со дня, когда служебное произведение было предоставлено в его распоряжение</a:t>
            </a:r>
            <a:r>
              <a:rPr lang="ru-RU" sz="37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, не начнет использование</a:t>
            </a:r>
            <a:r>
              <a:rPr lang="ru-RU" sz="3700" b="1" dirty="0">
                <a:latin typeface="Century Gothic" panose="020B0502020202020204" pitchFamily="34" charset="0"/>
              </a:rPr>
              <a:t> этого </a:t>
            </a:r>
            <a:r>
              <a:rPr lang="ru-RU" sz="37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произведения</a:t>
            </a:r>
            <a:r>
              <a:rPr lang="ru-RU" sz="3700" b="1" dirty="0">
                <a:latin typeface="Century Gothic" panose="020B0502020202020204" pitchFamily="34" charset="0"/>
              </a:rPr>
              <a:t>, не передаст исключительное право на него другому лицу или не сообщит автору о сохранении произведения в тайне, </a:t>
            </a:r>
            <a:r>
              <a:rPr lang="ru-RU" sz="37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исключительное право </a:t>
            </a:r>
            <a:r>
              <a:rPr lang="ru-RU" sz="37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на служебное произведение </a:t>
            </a:r>
            <a:r>
              <a:rPr lang="ru-RU" sz="37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возвращается автору.</a:t>
            </a:r>
          </a:p>
          <a:p>
            <a:pPr marL="0" indent="0">
              <a:buNone/>
            </a:pPr>
            <a:r>
              <a:rPr lang="ru-RU" sz="3700" dirty="0">
                <a:latin typeface="Century Gothic" panose="020B0502020202020204" pitchFamily="34" charset="0"/>
              </a:rPr>
              <a:t>Если работодатель в срок, предусмотренный в абзаце втором настоящего пункта, начнет использование служебного произведения или передаст исключительное право другому лицу, автор имеет право на вознаграждение. Автор приобретает указанное право на вознаграждение и в случае, когда работодатель принял решение о сохранении служебного произведения в тайне и по этой причине не начал использование этого произведения в указанный срок. Размер вознаграждения, условия и порядок его выплаты работодателем определяются договором между ним и работником, а в случае спора – судом                                             (п.2 ст.1295 ГК РФ, абз.1-3).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ru-RU" sz="2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ru-RU" sz="2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ru-R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marL="342900" indent="-342900" algn="ctr">
              <a:buFont typeface="Times New Roman" pitchFamily="18" charset="0"/>
              <a:buAutoNum type="arabicPeriod"/>
              <a:defRPr/>
            </a:pPr>
            <a:endParaRPr lang="ru-RU" sz="1900" b="1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>
              <a:lnSpc>
                <a:spcPct val="150000"/>
              </a:lnSpc>
              <a:defRPr/>
            </a:pP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ru-RU" sz="18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515274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1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/>
            </a:r>
            <a:b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Произведения, созданные </a:t>
            </a:r>
            <a:b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по заказу подрядчиком </a:t>
            </a:r>
            <a:b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(ст.1296 ГК РФ, извлечение). </a:t>
            </a:r>
            <a:endParaRPr lang="ru-RU" altLang="ru-RU" sz="23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Рисунок 4" descr="kp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3606" y="5925312"/>
            <a:ext cx="1070120" cy="735058"/>
          </a:xfrm>
          <a:prstGeom prst="rect">
            <a:avLst/>
          </a:prstGeom>
        </p:spPr>
      </p:pic>
      <p:sp>
        <p:nvSpPr>
          <p:cNvPr id="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917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normAutofit fontScale="32500" lnSpcReduction="20000"/>
          </a:bodyPr>
          <a:lstStyle/>
          <a:p>
            <a:pPr marL="0" indent="0">
              <a:buNone/>
            </a:pPr>
            <a:endParaRPr lang="ru-RU" sz="37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37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37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40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4000" dirty="0">
                <a:latin typeface="Century Gothic" panose="020B0502020202020204" pitchFamily="34" charset="0"/>
              </a:rPr>
              <a:t>1. Исключительное право на программу для ЭВМ, базу данных или иное произведение, созданные по договору, предметом которого было создание такого произведения (по заказу), принадлежит заказчику, если договором между подрядчиком (исполнителем) и заказчиком не предусмотрено иное.</a:t>
            </a:r>
          </a:p>
          <a:p>
            <a:pPr marL="0" indent="0">
              <a:buNone/>
            </a:pPr>
            <a:r>
              <a:rPr lang="ru-RU" sz="4000" dirty="0">
                <a:latin typeface="Century Gothic" panose="020B0502020202020204" pitchFamily="34" charset="0"/>
              </a:rPr>
              <a:t>2. В случае, если исключительное право на произведение в соответствии с пунктом 1 настоящей статьи принадлежит заказчику, </a:t>
            </a:r>
            <a:r>
              <a:rPr lang="ru-RU" sz="4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подрядчик (исполнитель) вправе, </a:t>
            </a:r>
            <a:r>
              <a:rPr lang="ru-RU" sz="4000" b="1" dirty="0">
                <a:latin typeface="Century Gothic" panose="020B0502020202020204" pitchFamily="34" charset="0"/>
              </a:rPr>
              <a:t>поскольку договором не предусмотрено иное</a:t>
            </a:r>
            <a:r>
              <a:rPr lang="ru-RU" sz="4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, использовать такое произведение для собственных нужд </a:t>
            </a:r>
            <a:r>
              <a:rPr lang="ru-RU" sz="4000" dirty="0">
                <a:latin typeface="Century Gothic" panose="020B0502020202020204" pitchFamily="34" charset="0"/>
              </a:rPr>
              <a:t>на условиях безвозмездной простой (неисключительной)</a:t>
            </a:r>
            <a:r>
              <a:rPr lang="ru-RU" sz="4000" dirty="0">
                <a:solidFill>
                  <a:schemeClr val="tx1"/>
                </a:solidFill>
                <a:latin typeface="Century Gothic" panose="020B0502020202020204" pitchFamily="34" charset="0"/>
              </a:rPr>
              <a:t> лицензии </a:t>
            </a:r>
            <a:r>
              <a:rPr lang="ru-RU" sz="4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в течение всего срока действия исключительного права.</a:t>
            </a:r>
          </a:p>
          <a:p>
            <a:pPr marL="0" indent="0">
              <a:buNone/>
            </a:pPr>
            <a:r>
              <a:rPr lang="ru-RU" sz="4000" dirty="0">
                <a:latin typeface="Century Gothic" panose="020B0502020202020204" pitchFamily="34" charset="0"/>
              </a:rPr>
              <a:t>3. В случае, когда в соответствии с договором между подрядчиком (исполнителем) и заказчиком исключительное право на произведение принадлежит подрядчику (исполнителю), заказчик вправе использовать такое произведение в целях, для достижения которых был заключен соответствующий договор, на условиях безвозмездной простой (неисключительной) лицензии в течение всего срока действия исключительного права, если договором не предусмотрено иное (п.1-3 ст.1296 ГК РФ)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ru-RU" sz="2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endParaRPr lang="ru-RU" sz="2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ru-R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marL="342900" indent="-342900" algn="ctr">
              <a:buFont typeface="Times New Roman" pitchFamily="18" charset="0"/>
              <a:buAutoNum type="arabicPeriod"/>
              <a:defRPr/>
            </a:pPr>
            <a:endParaRPr lang="ru-RU" sz="1900" b="1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>
              <a:lnSpc>
                <a:spcPct val="150000"/>
              </a:lnSpc>
              <a:defRPr/>
            </a:pP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>
              <a:lnSpc>
                <a:spcPct val="150000"/>
              </a:lnSpc>
              <a:defRPr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ru-RU" sz="18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  <a:ea typeface="SimSu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499827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xfrm>
            <a:off x="467544" y="90872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just" fontAlgn="base"/>
            <a:endParaRPr lang="ru-RU" sz="2400" dirty="0">
              <a:latin typeface="Ubuntu"/>
              <a:ea typeface="Ubuntu"/>
              <a:cs typeface="Ubuntu"/>
            </a:endParaRPr>
          </a:p>
          <a:p>
            <a:pPr algn="just" fontAlgn="base"/>
            <a:endParaRPr lang="ru-RU" sz="2400" dirty="0">
              <a:latin typeface="Ubuntu"/>
              <a:ea typeface="Ubuntu"/>
              <a:cs typeface="Ubuntu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ru-RU" sz="2400" dirty="0">
              <a:latin typeface="Ubuntu"/>
              <a:ea typeface="Ubuntu"/>
              <a:cs typeface="Ubuntu"/>
            </a:endParaRPr>
          </a:p>
          <a:p>
            <a:pPr marL="0" indent="0" algn="ctr">
              <a:lnSpc>
                <a:spcPct val="150000"/>
              </a:lnSpc>
              <a:buNone/>
              <a:defRPr/>
            </a:pPr>
            <a:r>
              <a:rPr lang="ru-RU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Судебная практика.</a:t>
            </a:r>
          </a:p>
          <a:p>
            <a:pPr marL="0" indent="0" algn="l" fontAlgn="base">
              <a:buNone/>
            </a:pPr>
            <a:endParaRPr lang="ru-RU" sz="2400" dirty="0">
              <a:latin typeface="Ubuntu"/>
              <a:ea typeface="Ubuntu"/>
              <a:cs typeface="Ubuntu"/>
            </a:endParaRPr>
          </a:p>
          <a:p>
            <a:pPr marL="0" indent="0" algn="l" fontAlgn="base">
              <a:buNone/>
            </a:pPr>
            <a:endParaRPr lang="ru-RU" sz="2400" dirty="0">
              <a:latin typeface="Ubuntu"/>
              <a:ea typeface="Ubuntu"/>
              <a:cs typeface="Ubuntu"/>
            </a:endParaRPr>
          </a:p>
          <a:p>
            <a:pPr algn="just" fontAlgn="base"/>
            <a:endParaRPr lang="ru-RU" sz="2400" dirty="0">
              <a:latin typeface="Ubuntu"/>
              <a:ea typeface="Ubuntu"/>
              <a:cs typeface="Ubuntu"/>
            </a:endParaRPr>
          </a:p>
          <a:p>
            <a:pPr algn="just" fontAlgn="base"/>
            <a:endParaRPr lang="ru-RU" sz="2400" dirty="0">
              <a:latin typeface="Ubuntu"/>
              <a:ea typeface="Ubuntu"/>
              <a:cs typeface="Ubuntu"/>
            </a:endParaRPr>
          </a:p>
          <a:p>
            <a:pPr lvl="0">
              <a:lnSpc>
                <a:spcPct val="120000"/>
              </a:lnSpc>
              <a:spcBef>
                <a:spcPts val="300"/>
              </a:spcBef>
              <a:buSzTx/>
              <a:buAutoNum type="arabicPeriod"/>
              <a:defRPr sz="1800"/>
            </a:pPr>
            <a:endParaRPr sz="1600" dirty="0">
              <a:latin typeface="Ubuntu"/>
              <a:ea typeface="Ubuntu"/>
              <a:cs typeface="Ubuntu"/>
              <a:sym typeface="Ubuntu"/>
            </a:endParaRPr>
          </a:p>
        </p:txBody>
      </p:sp>
      <p:pic>
        <p:nvPicPr>
          <p:cNvPr id="5" name="Рисунок 4" descr="kp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3606" y="5925312"/>
            <a:ext cx="1070120" cy="73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485182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Пленум </a:t>
            </a: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ВС РФ</a:t>
            </a:r>
            <a:r>
              <a:rPr lang="en-US" sz="2352" dirty="0">
                <a:latin typeface="Century Gothic"/>
                <a:ea typeface="Century Gothic"/>
                <a:cs typeface="Century Gothic"/>
                <a:sym typeface="Century Gothic"/>
              </a:rPr>
              <a:t> - 2019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t">
            <a:normAutofit fontScale="92500" lnSpcReduction="10000"/>
          </a:bodyPr>
          <a:lstStyle/>
          <a:p>
            <a:r>
              <a:rPr lang="ru-RU" sz="1800" b="1" dirty="0">
                <a:latin typeface="Calibri" panose="020F0502020204030204" pitchFamily="34" charset="0"/>
              </a:rPr>
              <a:t>П. 104</a:t>
            </a:r>
            <a:r>
              <a:rPr lang="ru-RU" sz="1800" dirty="0">
                <a:latin typeface="Calibri" panose="020F0502020204030204" pitchFamily="34" charset="0"/>
              </a:rPr>
              <a:t> Для определения того, является ли созданное работником после 31 декабря 2007 года по конкретному заданию работодателя произведение служебным, необходимо исследовать вопрос о том, </a:t>
            </a:r>
            <a:r>
              <a:rPr lang="ru-RU" sz="1800" b="1" dirty="0">
                <a:latin typeface="Calibri" panose="020F0502020204030204" pitchFamily="34" charset="0"/>
              </a:rPr>
              <a:t>входило ли это задание в пределы трудовых обязанностей работника.</a:t>
            </a:r>
            <a:r>
              <a:rPr lang="ru-RU" sz="1800" dirty="0">
                <a:latin typeface="Calibri" panose="020F0502020204030204" pitchFamily="34" charset="0"/>
              </a:rPr>
              <a:t> Если такое задание работодателя в его трудовые обязанности </a:t>
            </a:r>
            <a:r>
              <a:rPr lang="ru-RU" sz="1800" b="1" dirty="0">
                <a:latin typeface="Calibri" panose="020F0502020204030204" pitchFamily="34" charset="0"/>
              </a:rPr>
              <a:t>не входило</a:t>
            </a:r>
            <a:r>
              <a:rPr lang="ru-RU" sz="1800" dirty="0">
                <a:latin typeface="Calibri" panose="020F0502020204030204" pitchFamily="34" charset="0"/>
              </a:rPr>
              <a:t>, то созданное произведение </a:t>
            </a:r>
            <a:r>
              <a:rPr lang="ru-RU" sz="1800" b="1" dirty="0">
                <a:latin typeface="Calibri" panose="020F0502020204030204" pitchFamily="34" charset="0"/>
              </a:rPr>
              <a:t>не может рассматриваться как служебное</a:t>
            </a:r>
            <a:r>
              <a:rPr lang="ru-RU" sz="1800" dirty="0">
                <a:latin typeface="Calibri" panose="020F0502020204030204" pitchFamily="34" charset="0"/>
              </a:rPr>
              <a:t> - исключительное право на него принадлежит работнику, его использование работодателем возможно лишь на основании отдельного соглашения с работником и при условии выплаты ему вознаграждения.</a:t>
            </a:r>
          </a:p>
          <a:p>
            <a:r>
              <a:rPr lang="ru-RU" sz="1800" b="1" dirty="0">
                <a:latin typeface="Calibri" panose="020F0502020204030204" pitchFamily="34" charset="0"/>
              </a:rPr>
              <a:t>Сам по себе факт использования автором для создания произведения материалов работодателя не может служить основанием для вывода о том, что созданное автором произведение является служебным.</a:t>
            </a:r>
            <a:endParaRPr lang="ru-RU" sz="1800" dirty="0">
              <a:latin typeface="Calibri" panose="020F0502020204030204" pitchFamily="34" charset="0"/>
            </a:endParaRPr>
          </a:p>
          <a:p>
            <a:r>
              <a:rPr lang="ru-RU" sz="1800" dirty="0">
                <a:latin typeface="Calibri" panose="020F0502020204030204" pitchFamily="34" charset="0"/>
              </a:rPr>
              <a:t>При наличии спора между автором и работодателем о том, является ли конкретное созданное автором произведение служебным, следует учитывать, что содержание трудовых обязанностей работника и факт создания произведения науки, литературы или искусства в пределах этих обязанностей </a:t>
            </a:r>
            <a:r>
              <a:rPr lang="ru-RU" sz="1800" b="1" dirty="0">
                <a:latin typeface="Calibri" panose="020F0502020204030204" pitchFamily="34" charset="0"/>
              </a:rPr>
              <a:t>доказываются работодателем</a:t>
            </a:r>
            <a:r>
              <a:rPr lang="ru-RU" sz="1800" dirty="0">
                <a:latin typeface="Calibri" panose="020F0502020204030204" pitchFamily="34" charset="0"/>
              </a:rPr>
              <a:t>. </a:t>
            </a:r>
            <a:r>
              <a:rPr lang="ru-RU" sz="1800" i="1" dirty="0">
                <a:latin typeface="Calibri" panose="020F0502020204030204" pitchFamily="34" charset="0"/>
              </a:rPr>
              <a:t>(Постановление Пленума Верховного Суда РФ от 23.04.2019 г. № 10 «О применении части четвертой Гражданского кодекса Российской Федерации»)</a:t>
            </a:r>
          </a:p>
          <a:p>
            <a:endParaRPr lang="ru-RU" sz="1800" dirty="0"/>
          </a:p>
          <a:p>
            <a:endParaRPr lang="ru-RU" sz="1800" dirty="0"/>
          </a:p>
          <a:p>
            <a:pPr lvl="0">
              <a:buFont typeface="Wingdings" panose="05000000000000000000" pitchFamily="2" charset="2"/>
              <a:buChar char="q"/>
            </a:pPr>
            <a:endParaRPr lang="ru-RU" sz="1800" dirty="0">
              <a:latin typeface="Ubuntu"/>
            </a:endParaRPr>
          </a:p>
          <a:p>
            <a:pPr marL="0" lvl="0" indent="0">
              <a:buNone/>
            </a:pPr>
            <a:endParaRPr lang="ru-RU" sz="1800" dirty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79660837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Судебная </a:t>
            </a: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практика (1)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/>
          <a:p>
            <a:pPr lvl="0" algn="just">
              <a:buFont typeface="Wingdings" panose="05000000000000000000" pitchFamily="2" charset="2"/>
              <a:buChar char="q"/>
            </a:pPr>
            <a:r>
              <a:rPr lang="ru-RU" sz="1800" b="1" dirty="0">
                <a:latin typeface="Ubuntu"/>
              </a:rPr>
              <a:t>Из документов, регламентирующих </a:t>
            </a:r>
            <a:r>
              <a:rPr lang="ru-RU" sz="1800" b="1" dirty="0">
                <a:solidFill>
                  <a:srgbClr val="FF0000"/>
                </a:solidFill>
                <a:latin typeface="Ubuntu"/>
              </a:rPr>
              <a:t>трудовые обязанности</a:t>
            </a:r>
            <a:r>
              <a:rPr lang="ru-RU" sz="1800" b="1" dirty="0">
                <a:latin typeface="Ubuntu"/>
              </a:rPr>
              <a:t> работника, должно прямо, недвусмысленно следовать, что создание результата интеллектуальной деятельности входит в трудовые обязанности работника</a:t>
            </a:r>
            <a:r>
              <a:rPr lang="ru-RU" sz="1800" dirty="0">
                <a:latin typeface="Ubuntu"/>
              </a:rPr>
              <a:t> (постановление Федерального арбитражного суда (далее - ФАС) Уральского округа от 9 апреля 2012 года </a:t>
            </a:r>
            <a:r>
              <a:rPr lang="ru-RU" sz="1800" b="1" dirty="0">
                <a:latin typeface="Ubuntu"/>
              </a:rPr>
              <a:t>№ Ф09-1837/12 </a:t>
            </a:r>
            <a:r>
              <a:rPr lang="ru-RU" sz="1800" dirty="0">
                <a:latin typeface="Ubuntu"/>
              </a:rPr>
              <a:t>по делу №А60-16550/20111, постановление ФАС Поволжского округа от 18 декабря 2007 года по делу </a:t>
            </a:r>
            <a:r>
              <a:rPr lang="ru-RU" sz="1800" b="1" dirty="0">
                <a:latin typeface="Ubuntu"/>
              </a:rPr>
              <a:t>№ А12-1128/072</a:t>
            </a:r>
            <a:r>
              <a:rPr lang="ru-RU" sz="1800" dirty="0">
                <a:latin typeface="Ubuntu"/>
              </a:rPr>
              <a:t>). 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ru-RU" sz="1800" dirty="0">
              <a:latin typeface="Ubuntu"/>
            </a:endParaRPr>
          </a:p>
          <a:p>
            <a:pPr marL="0" lvl="0" indent="0">
              <a:buNone/>
            </a:pPr>
            <a:endParaRPr lang="ru-RU" sz="1800" dirty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849523713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Судебная </a:t>
            </a: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практика (2)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417639"/>
            <a:ext cx="8229600" cy="4525963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/>
          <a:p>
            <a:pPr marL="0" lvl="0" indent="0">
              <a:buNone/>
            </a:pPr>
            <a:endParaRPr lang="ru-RU" sz="1600" dirty="0">
              <a:latin typeface="Ubuntu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600" dirty="0">
                <a:latin typeface="Ubuntu"/>
              </a:rPr>
              <a:t>Согласно п. 39.1 Постановления </a:t>
            </a:r>
            <a:r>
              <a:rPr lang="ru-RU" sz="1600" b="1" dirty="0">
                <a:latin typeface="Ubuntu"/>
              </a:rPr>
              <a:t>Пленума Верховного Суда</a:t>
            </a:r>
            <a:r>
              <a:rPr lang="ru-RU" sz="1600" dirty="0">
                <a:latin typeface="Ubuntu"/>
              </a:rPr>
              <a:t> России № 5, Пленума ВАС РФ № 29 от 26.03.2009 "О некоторых вопросах, возникших в связи с введением в действие части четвертой Гражданского кодекса Российской Федерации" для определения того, является ли созданное работником после 31.12.2007 </a:t>
            </a:r>
            <a:r>
              <a:rPr lang="ru-RU" sz="1600" dirty="0">
                <a:solidFill>
                  <a:srgbClr val="FF0000"/>
                </a:solidFill>
                <a:latin typeface="Ubuntu"/>
              </a:rPr>
              <a:t>по конкретному заданию</a:t>
            </a:r>
            <a:r>
              <a:rPr lang="ru-RU" sz="1600" dirty="0">
                <a:latin typeface="Ubuntu"/>
              </a:rPr>
              <a:t> работодателя произведение служебным, необходимо исследовать вопрос о том, входило ли это задание </a:t>
            </a:r>
            <a:r>
              <a:rPr lang="ru-RU" sz="1600" dirty="0">
                <a:solidFill>
                  <a:srgbClr val="FF0000"/>
                </a:solidFill>
                <a:latin typeface="Ubuntu"/>
              </a:rPr>
              <a:t>в пределы трудовых обязанностей работника. </a:t>
            </a:r>
            <a:r>
              <a:rPr lang="ru-RU" sz="1600" dirty="0">
                <a:latin typeface="Ubuntu"/>
              </a:rPr>
              <a:t>Если такое задание работодателя в его трудовые обязанности не входило, то созданное произведение не может рассматриваться как служебное - исключительное право на него принадлежит работнику, его использование работодателем возможно лишь на основании отдельного соглашения с работником и при условии выплаты ему вознаграждения.</a:t>
            </a:r>
          </a:p>
          <a:p>
            <a:pPr marL="0" lvl="0" indent="0">
              <a:buNone/>
            </a:pPr>
            <a:endParaRPr lang="ru-RU" sz="1600" dirty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689990195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Судебная </a:t>
            </a: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практика (3)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1600" dirty="0">
                <a:latin typeface="Ubuntu"/>
              </a:rPr>
              <a:t>В постановлении по делу </a:t>
            </a:r>
            <a:r>
              <a:rPr lang="ru-RU" sz="1600" b="1" dirty="0">
                <a:latin typeface="Ubuntu"/>
              </a:rPr>
              <a:t>№А12-1128/07 </a:t>
            </a:r>
            <a:r>
              <a:rPr lang="ru-RU" sz="1600" dirty="0">
                <a:latin typeface="Ubuntu"/>
              </a:rPr>
              <a:t>Федеральный арбитражный суд Поволжского округа посчитал недоказанным, что произведение создано при исполнении трудовых обязанностей, обосновав решение следующим образом: «</a:t>
            </a:r>
            <a:r>
              <a:rPr lang="ru-RU" sz="1600" b="1" dirty="0">
                <a:latin typeface="Ubuntu"/>
              </a:rPr>
              <a:t>В</a:t>
            </a:r>
            <a:r>
              <a:rPr lang="ru-RU" sz="1600" dirty="0">
                <a:latin typeface="Ubuntu"/>
              </a:rPr>
              <a:t> </a:t>
            </a:r>
            <a:r>
              <a:rPr lang="ru-RU" sz="1600" b="1" dirty="0">
                <a:latin typeface="Ubuntu"/>
              </a:rPr>
              <a:t>договоре не оговорены конкретные трудовые обязанности работник</a:t>
            </a:r>
            <a:r>
              <a:rPr lang="ru-RU" sz="1600" dirty="0">
                <a:latin typeface="Ubuntu"/>
              </a:rPr>
              <a:t>а, в том числе </a:t>
            </a:r>
            <a:r>
              <a:rPr lang="ru-RU" sz="1600" b="1" dirty="0">
                <a:solidFill>
                  <a:srgbClr val="FF0000"/>
                </a:solidFill>
                <a:latin typeface="Ubuntu"/>
              </a:rPr>
              <a:t>выполнение служебных заданий в виде изготовления авторских служебных произведений</a:t>
            </a:r>
            <a:r>
              <a:rPr lang="ru-RU" sz="1600" dirty="0">
                <a:latin typeface="Ubuntu"/>
              </a:rPr>
              <a:t>. В материалы дела не представлено доказательств того, что журналистка, изготавливая произведения, выполняла служебное задание, а не реализовывала свое творчество самостоятельно, как автор» (постановление ФАС Поволжского округа от 18 декабря 2007 года по делу № А12-1128/07).</a:t>
            </a:r>
          </a:p>
          <a:p>
            <a:pPr marL="0" lvl="0" indent="0">
              <a:buNone/>
            </a:pPr>
            <a:endParaRPr lang="ru-RU" sz="1600" dirty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989395904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Судебная </a:t>
            </a: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практика (4)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1600" dirty="0">
                <a:latin typeface="Ubuntu"/>
              </a:rPr>
              <a:t>Суд по интеллектуальным правам (СИП) отмечает, что «не может быть принят в качестве обоснованного и довод истца о том, что при наличии трудового договора между истцом и </a:t>
            </a:r>
            <a:r>
              <a:rPr lang="ru-RU" sz="1600" dirty="0" err="1">
                <a:latin typeface="Ubuntu"/>
              </a:rPr>
              <a:t>Конюховой</a:t>
            </a:r>
            <a:r>
              <a:rPr lang="ru-RU" sz="1600" dirty="0">
                <a:latin typeface="Ubuntu"/>
              </a:rPr>
              <a:t> И.Н. факт перехода исключительных прав доказан, поскольку определяющим для признания произведения служебным является факт его создания в рамках трудовых обязанностей или конкретного задания. При этом </a:t>
            </a:r>
            <a:r>
              <a:rPr lang="ru-RU" sz="1600" b="1" dirty="0">
                <a:latin typeface="Ubuntu"/>
              </a:rPr>
              <a:t>наличие</a:t>
            </a:r>
            <a:r>
              <a:rPr lang="ru-RU" sz="1600" dirty="0">
                <a:latin typeface="Ubuntu"/>
              </a:rPr>
              <a:t> между истцом и </a:t>
            </a:r>
            <a:r>
              <a:rPr lang="ru-RU" sz="1600" dirty="0" err="1">
                <a:latin typeface="Ubuntu"/>
              </a:rPr>
              <a:t>Конюховой</a:t>
            </a:r>
            <a:r>
              <a:rPr lang="ru-RU" sz="1600" dirty="0">
                <a:latin typeface="Ubuntu"/>
              </a:rPr>
              <a:t> И.Н. </a:t>
            </a:r>
            <a:r>
              <a:rPr lang="ru-RU" sz="1600" b="1" dirty="0">
                <a:latin typeface="Ubuntu"/>
              </a:rPr>
              <a:t>трудового договора само по себе </a:t>
            </a:r>
            <a:r>
              <a:rPr lang="ru-RU" sz="1600" b="1" dirty="0">
                <a:solidFill>
                  <a:srgbClr val="FF0000"/>
                </a:solidFill>
                <a:latin typeface="Ubuntu"/>
              </a:rPr>
              <a:t>не свидетельствует</a:t>
            </a:r>
            <a:r>
              <a:rPr lang="ru-RU" sz="1600" b="1" dirty="0">
                <a:latin typeface="Ubuntu"/>
              </a:rPr>
              <a:t> о создании спорного произведения в рамках трудовых обязанностей и служебном характере спорного произведения</a:t>
            </a:r>
            <a:r>
              <a:rPr lang="ru-RU" sz="1600" dirty="0">
                <a:latin typeface="Ubuntu"/>
              </a:rPr>
              <a:t>, а, следовательно, и о переходе прав от </a:t>
            </a:r>
            <a:r>
              <a:rPr lang="ru-RU" sz="1600" dirty="0" err="1">
                <a:latin typeface="Ubuntu"/>
              </a:rPr>
              <a:t>Конюховой</a:t>
            </a:r>
            <a:r>
              <a:rPr lang="ru-RU" sz="1600" dirty="0">
                <a:latin typeface="Ubuntu"/>
              </a:rPr>
              <a:t> И.Н. к истцу.» (Постановление СИП от 25 мая 2016 года, дело </a:t>
            </a:r>
            <a:r>
              <a:rPr lang="ru-RU" sz="1600" b="1" dirty="0">
                <a:latin typeface="Ubuntu"/>
              </a:rPr>
              <a:t>№ А70-6510/2013</a:t>
            </a:r>
            <a:r>
              <a:rPr lang="ru-RU" sz="1600" dirty="0">
                <a:latin typeface="Ubuntu"/>
              </a:rPr>
              <a:t>). 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ru-RU" sz="1600" dirty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88810374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Выводы </a:t>
            </a: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1</a:t>
            </a: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 fontScale="92500" lnSpcReduction="10000"/>
          </a:bodyPr>
          <a:lstStyle/>
          <a:p>
            <a:pPr marL="457200" indent="-457200" algn="l">
              <a:buAutoNum type="arabicPeriod"/>
            </a:pPr>
            <a:endParaRPr lang="ru-RU" sz="19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AutoNum type="arabicPeriod"/>
            </a:pPr>
            <a:endParaRPr lang="ru-RU" sz="19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AutoNum type="arabicPeriod"/>
            </a:pPr>
            <a:r>
              <a:rPr lang="ru-RU" sz="19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Диверсификация </a:t>
            </a: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требует от предприятий ОПК конкурентоспособности на гражданском потребительском рынке.</a:t>
            </a:r>
          </a:p>
          <a:p>
            <a:pPr marL="457200" indent="-457200" algn="l">
              <a:buAutoNum type="arabicPeriod"/>
            </a:pPr>
            <a:r>
              <a:rPr lang="ru-RU" sz="19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Конкурентоспособность</a:t>
            </a: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на гражданском потребительском рынке возможно только при наличии надлежащего уровн</a:t>
            </a: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я охраны интеллектуальной собственности (технологий, брендов, разработок).</a:t>
            </a:r>
          </a:p>
          <a:p>
            <a:pPr marL="457200" indent="-457200" algn="l">
              <a:buAutoNum type="arabicPeriod"/>
            </a:pPr>
            <a:r>
              <a:rPr lang="ru-RU" sz="19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Надлежащее оформление</a:t>
            </a: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по статистике (отчёт о результатах закрытого аудита систем охраны ИС предприятий промышленного сектора)</a:t>
            </a:r>
            <a:r>
              <a:rPr lang="ru-RU" sz="19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отсутствует</a:t>
            </a: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у более чем 80% компаний оформляют.</a:t>
            </a:r>
          </a:p>
          <a:p>
            <a:pPr marL="457200" indent="-457200" algn="l">
              <a:buAutoNum type="arabicPeriod"/>
            </a:pP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Надлежащее оформление возможно только путём </a:t>
            </a:r>
            <a:r>
              <a:rPr lang="ru-RU" sz="19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создания</a:t>
            </a: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внутренней </a:t>
            </a:r>
            <a:r>
              <a:rPr lang="ru-RU" sz="19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системы</a:t>
            </a: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охраны, защиты, монетизации (сделки) и капитализации интеллектуальной собственности.</a:t>
            </a:r>
          </a:p>
          <a:p>
            <a:pPr marL="457200" indent="-457200" algn="l">
              <a:buAutoNum type="arabicPeriod"/>
            </a:pPr>
            <a:endParaRPr lang="ru-RU" sz="1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buFont typeface="Wingdings" pitchFamily="2" charset="2"/>
              <a:buChar char="ü"/>
            </a:pPr>
            <a:endParaRPr lang="ru-RU" sz="2000" dirty="0"/>
          </a:p>
          <a:p>
            <a:pPr lvl="0">
              <a:buFont typeface="Wingdings" panose="05000000000000000000" pitchFamily="2" charset="2"/>
              <a:buChar char="§"/>
            </a:pPr>
            <a:endParaRPr lang="ru-RU" sz="2000" dirty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261134838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Судебная </a:t>
            </a: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практика (5)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1600" dirty="0">
                <a:latin typeface="Ubuntu"/>
              </a:rPr>
              <a:t>Дополнительно следует отметить, что </a:t>
            </a:r>
            <a:r>
              <a:rPr lang="ru-RU" sz="1600" b="1" dirty="0">
                <a:latin typeface="Ubuntu"/>
              </a:rPr>
              <a:t>даже наличие у предприятия патентов на соответствующие объекты не исключает риска их утраты при отсутствии надлежащего оформления перехода прав от авторов/изобретателей к обладателю патента</a:t>
            </a:r>
            <a:r>
              <a:rPr lang="ru-RU" sz="1600" dirty="0">
                <a:latin typeface="Ubuntu"/>
              </a:rPr>
              <a:t> </a:t>
            </a:r>
            <a:r>
              <a:rPr lang="ru-RU" sz="1600" b="1" dirty="0">
                <a:latin typeface="Ubuntu"/>
              </a:rPr>
              <a:t>и, как следствие, </a:t>
            </a:r>
            <a:r>
              <a:rPr lang="ru-RU" sz="1600" b="1" dirty="0">
                <a:solidFill>
                  <a:srgbClr val="FF0000"/>
                </a:solidFill>
                <a:latin typeface="Ubuntu"/>
              </a:rPr>
              <a:t>выбытия соответствующих активов из владения предприятия.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1600" dirty="0">
              <a:latin typeface="Ubuntu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1600" dirty="0">
                <a:latin typeface="Ubuntu"/>
              </a:rPr>
              <a:t>В подтверждение - примеры судебной практики CИП в отношении оспаривания патентов: Решение СИП от 06.07.2016 по делу № СИП-583/2015, Решение СИП от 18.02.2016 по делу № СИП-544/2015, Решение СИП от 25.05.2016 по делу № СИП-648/2015, Решение СИП от 28.10.2016 по делу № СИП-423/2016, Решение СИП от 24.08.2016 по делу № СИП-203/2016.</a:t>
            </a: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833832302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600" dirty="0">
                <a:latin typeface="Ubuntu"/>
              </a:rPr>
              <a:t>Так, в деле </a:t>
            </a:r>
            <a:r>
              <a:rPr lang="ru-RU" sz="1600" b="1" dirty="0">
                <a:latin typeface="Ubuntu"/>
              </a:rPr>
              <a:t>N СИП-583/2015 </a:t>
            </a:r>
            <a:r>
              <a:rPr lang="ru-RU" sz="1600" dirty="0">
                <a:latin typeface="Ubuntu"/>
              </a:rPr>
              <a:t>Суд по интеллектуальным правам </a:t>
            </a:r>
            <a:r>
              <a:rPr lang="ru-RU" sz="1600" b="1" dirty="0">
                <a:latin typeface="Ubuntu"/>
              </a:rPr>
              <a:t>отказал</a:t>
            </a:r>
            <a:r>
              <a:rPr lang="ru-RU" sz="1600" dirty="0">
                <a:latin typeface="Ubuntu"/>
              </a:rPr>
              <a:t> в удовлетворении исковых требований Обществу о признании недействительным патента РФ, полученного его работниками. </a:t>
            </a:r>
          </a:p>
          <a:p>
            <a:pPr algn="just"/>
            <a:r>
              <a:rPr lang="ru-RU" sz="1600" dirty="0">
                <a:latin typeface="Ubuntu"/>
              </a:rPr>
              <a:t>Суд отмечает, что Общество «</a:t>
            </a:r>
            <a:r>
              <a:rPr lang="ru-RU" sz="1600" b="1" dirty="0">
                <a:solidFill>
                  <a:srgbClr val="FF0000"/>
                </a:solidFill>
                <a:latin typeface="Ubuntu"/>
              </a:rPr>
              <a:t>не представило в материалы дела доказательств</a:t>
            </a:r>
            <a:r>
              <a:rPr lang="ru-RU" sz="1600" dirty="0">
                <a:latin typeface="Ubuntu"/>
              </a:rPr>
              <a:t> наличия конкретного задания, данного названным лицам, на создание технического решения или того, </a:t>
            </a:r>
            <a:r>
              <a:rPr lang="ru-RU" sz="1600" b="1" dirty="0">
                <a:latin typeface="Ubuntu"/>
              </a:rPr>
              <a:t>что создание такого технического решения охватывалось их служебными обязанностями</a:t>
            </a:r>
            <a:r>
              <a:rPr lang="ru-RU" sz="1600" dirty="0">
                <a:latin typeface="Ubuntu"/>
              </a:rPr>
              <a:t>. </a:t>
            </a:r>
            <a:r>
              <a:rPr lang="ru-RU" sz="1600" b="1" dirty="0">
                <a:solidFill>
                  <a:srgbClr val="FF0000"/>
                </a:solidFill>
                <a:latin typeface="Ubuntu"/>
              </a:rPr>
              <a:t>Должностные регламенты, трудовые договоры в материалы дела не представлены».</a:t>
            </a:r>
            <a:endParaRPr lang="ru-RU" sz="1600" dirty="0">
              <a:solidFill>
                <a:srgbClr val="FF0000"/>
              </a:solidFill>
              <a:latin typeface="Ubuntu"/>
            </a:endParaRPr>
          </a:p>
          <a:p>
            <a:pPr algn="just"/>
            <a:r>
              <a:rPr lang="ru-RU" sz="1600" dirty="0">
                <a:latin typeface="Ubuntu"/>
              </a:rPr>
              <a:t>При этом суд </a:t>
            </a:r>
            <a:r>
              <a:rPr lang="ru-RU" sz="1600" b="1" dirty="0">
                <a:latin typeface="Ubuntu"/>
              </a:rPr>
              <a:t>не принял технологический регламент и технические условия</a:t>
            </a:r>
            <a:r>
              <a:rPr lang="ru-RU" sz="1600" dirty="0">
                <a:latin typeface="Ubuntu"/>
              </a:rPr>
              <a:t>, содержащие указание на разработку их Титовой Н.С. и </a:t>
            </a:r>
            <a:r>
              <a:rPr lang="ru-RU" sz="1600" dirty="0" err="1">
                <a:latin typeface="Ubuntu"/>
              </a:rPr>
              <a:t>Киюц</a:t>
            </a:r>
            <a:r>
              <a:rPr lang="ru-RU" sz="1600" dirty="0">
                <a:latin typeface="Ubuntu"/>
              </a:rPr>
              <a:t> Н.Ф. и согласование с </a:t>
            </a:r>
            <a:r>
              <a:rPr lang="ru-RU" sz="1600" dirty="0" err="1">
                <a:latin typeface="Ubuntu"/>
              </a:rPr>
              <a:t>Клиодтом</a:t>
            </a:r>
            <a:r>
              <a:rPr lang="ru-RU" sz="1600" dirty="0">
                <a:latin typeface="Ubuntu"/>
              </a:rPr>
              <a:t> М.Ф., </a:t>
            </a:r>
            <a:r>
              <a:rPr lang="ru-RU" sz="1600" b="1" dirty="0">
                <a:latin typeface="Ubuntu"/>
              </a:rPr>
              <a:t>в качестве бесспорных и достаточных доказательств авторства этих лиц именно в отношении спорного изобретения</a:t>
            </a:r>
            <a:r>
              <a:rPr lang="ru-RU" sz="1600" dirty="0">
                <a:latin typeface="Ubuntu"/>
              </a:rPr>
              <a:t> (а не создания технической документации), </a:t>
            </a:r>
            <a:r>
              <a:rPr lang="ru-RU" sz="1600" b="1" dirty="0">
                <a:latin typeface="Ubuntu"/>
              </a:rPr>
              <a:t>поскольку в материалах дела отсутствуют иные доказательства, которые бы объективно подтверждали данное обстоятельство</a:t>
            </a:r>
            <a:r>
              <a:rPr lang="ru-RU" sz="1600" dirty="0">
                <a:latin typeface="Ubuntu"/>
              </a:rPr>
              <a:t>.</a:t>
            </a:r>
          </a:p>
          <a:p>
            <a:endParaRPr lang="ru-RU" sz="1600" dirty="0">
              <a:latin typeface="Ubuntu"/>
            </a:endParaRPr>
          </a:p>
          <a:p>
            <a:endParaRPr lang="ru-RU" sz="1600" dirty="0">
              <a:latin typeface="Ubuntu"/>
            </a:endParaRPr>
          </a:p>
        </p:txBody>
      </p:sp>
      <p:sp>
        <p:nvSpPr>
          <p:cNvPr id="4" name="Shape 71"/>
          <p:cNvSpPr txBox="1">
            <a:spLocks/>
          </p:cNvSpPr>
          <p:nvPr/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ctr">
              <a:defRPr sz="4400">
                <a:latin typeface="Calibri"/>
                <a:ea typeface="Calibri"/>
                <a:cs typeface="Calibri"/>
                <a:sym typeface="Calibri"/>
              </a:defRPr>
            </a:lvl1pPr>
            <a:lvl2pPr algn="ctr">
              <a:defRPr sz="4400">
                <a:latin typeface="Calibri"/>
                <a:ea typeface="Calibri"/>
                <a:cs typeface="Calibri"/>
                <a:sym typeface="Calibri"/>
              </a:defRPr>
            </a:lvl2pPr>
            <a:lvl3pPr algn="ctr">
              <a:defRPr sz="4400">
                <a:latin typeface="Calibri"/>
                <a:ea typeface="Calibri"/>
                <a:cs typeface="Calibri"/>
                <a:sym typeface="Calibri"/>
              </a:defRPr>
            </a:lvl3pPr>
            <a:lvl4pPr algn="ctr">
              <a:defRPr sz="4400">
                <a:latin typeface="Calibri"/>
                <a:ea typeface="Calibri"/>
                <a:cs typeface="Calibri"/>
                <a:sym typeface="Calibri"/>
              </a:defRPr>
            </a:lvl4pPr>
            <a:lvl5pPr algn="ctr">
              <a:defRPr sz="4400">
                <a:latin typeface="Calibri"/>
                <a:ea typeface="Calibri"/>
                <a:cs typeface="Calibri"/>
                <a:sym typeface="Calibri"/>
              </a:defRPr>
            </a:lvl5pPr>
            <a:lvl6pPr algn="ctr">
              <a:defRPr sz="4400">
                <a:latin typeface="Calibri"/>
                <a:ea typeface="Calibri"/>
                <a:cs typeface="Calibri"/>
                <a:sym typeface="Calibri"/>
              </a:defRPr>
            </a:lvl6pPr>
            <a:lvl7pPr algn="ctr">
              <a:defRPr sz="4400">
                <a:latin typeface="Calibri"/>
                <a:ea typeface="Calibri"/>
                <a:cs typeface="Calibri"/>
                <a:sym typeface="Calibri"/>
              </a:defRPr>
            </a:lvl7pPr>
            <a:lvl8pPr algn="ctr">
              <a:defRPr sz="4400">
                <a:latin typeface="Calibri"/>
                <a:ea typeface="Calibri"/>
                <a:cs typeface="Calibri"/>
                <a:sym typeface="Calibri"/>
              </a:defRPr>
            </a:lvl8pPr>
            <a:lvl9pPr algn="ctr">
              <a:defRPr sz="44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Судебная </a:t>
            </a: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практика (6)</a:t>
            </a:r>
          </a:p>
        </p:txBody>
      </p:sp>
    </p:spTree>
    <p:extLst>
      <p:ext uri="{BB962C8B-B14F-4D97-AF65-F5344CB8AC3E}">
        <p14:creationId xmlns:p14="http://schemas.microsoft.com/office/powerpoint/2010/main" val="2796851166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1600" dirty="0">
                <a:latin typeface="Ubuntu"/>
              </a:rPr>
              <a:t>В решение Суда по интеллектуальным правам от 21.09.2015 по делу </a:t>
            </a:r>
            <a:r>
              <a:rPr lang="ru-RU" sz="1600" b="1" dirty="0">
                <a:latin typeface="Ubuntu"/>
              </a:rPr>
              <a:t>N СИП-211/2015</a:t>
            </a:r>
            <a:r>
              <a:rPr lang="ru-RU" sz="1600" dirty="0">
                <a:latin typeface="Ubuntu"/>
              </a:rPr>
              <a:t> было </a:t>
            </a:r>
            <a:r>
              <a:rPr lang="ru-RU" sz="1600" b="1" u="sng" dirty="0">
                <a:latin typeface="Ubuntu"/>
              </a:rPr>
              <a:t>отказано</a:t>
            </a:r>
            <a:r>
              <a:rPr lang="ru-RU" sz="1600" b="1" dirty="0">
                <a:latin typeface="Ubuntu"/>
              </a:rPr>
              <a:t> </a:t>
            </a:r>
            <a:r>
              <a:rPr lang="ru-RU" sz="1600" dirty="0">
                <a:latin typeface="Ubuntu"/>
              </a:rPr>
              <a:t>в удовлетворении требования Конструкторского бюро работодателя о признании недействительным патента на изобретение в части указания работников Истца в качестве патентообладателей со следующей мотивировкой: </a:t>
            </a:r>
            <a:r>
              <a:rPr lang="ru-RU" sz="1600" b="1" dirty="0">
                <a:solidFill>
                  <a:srgbClr val="FF0000"/>
                </a:solidFill>
                <a:latin typeface="Ubuntu"/>
              </a:rPr>
              <a:t>«бесспорных доказательств в подтверждение факта того</a:t>
            </a:r>
            <a:r>
              <a:rPr lang="en-US" sz="1600" b="1" dirty="0">
                <a:solidFill>
                  <a:srgbClr val="FF0000"/>
                </a:solidFill>
                <a:latin typeface="Ubuntu"/>
              </a:rPr>
              <a:t>, </a:t>
            </a:r>
            <a:r>
              <a:rPr lang="ru-RU" sz="1600" b="1" dirty="0">
                <a:solidFill>
                  <a:srgbClr val="FF0000"/>
                </a:solidFill>
                <a:latin typeface="Ubuntu"/>
              </a:rPr>
              <a:t>что техническое решение</a:t>
            </a:r>
            <a:r>
              <a:rPr lang="ru-RU" sz="1600" dirty="0">
                <a:solidFill>
                  <a:srgbClr val="FF0000"/>
                </a:solidFill>
                <a:latin typeface="Ubuntu"/>
              </a:rPr>
              <a:t> </a:t>
            </a:r>
            <a:r>
              <a:rPr lang="ru-RU" sz="1600" dirty="0">
                <a:latin typeface="Ubuntu"/>
              </a:rPr>
              <a:t>по патенту на изобретение «Многоканальный скользящий токосъемник» по свидетельству Российской Федерации № </a:t>
            </a:r>
            <a:r>
              <a:rPr lang="en-US" sz="1600" dirty="0">
                <a:latin typeface="Ubuntu"/>
              </a:rPr>
              <a:t>2351044 </a:t>
            </a:r>
            <a:r>
              <a:rPr lang="ru-RU" sz="1600" b="1" dirty="0">
                <a:latin typeface="Ubuntu"/>
              </a:rPr>
              <a:t>создано его работниками в связи с выполнением им своих служебных обязанностей или полученного от него конкретного задания</a:t>
            </a:r>
            <a:r>
              <a:rPr lang="en-US" sz="1600" dirty="0">
                <a:solidFill>
                  <a:schemeClr val="tx1"/>
                </a:solidFill>
                <a:latin typeface="Ubuntu"/>
              </a:rPr>
              <a:t>,</a:t>
            </a:r>
            <a:r>
              <a:rPr lang="en-US" sz="1600" dirty="0">
                <a:solidFill>
                  <a:srgbClr val="FF0000"/>
                </a:solidFill>
                <a:latin typeface="Ubuntu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Ubuntu"/>
              </a:rPr>
              <a:t>не</a:t>
            </a:r>
            <a:r>
              <a:rPr lang="en-US" sz="1600" b="1" dirty="0">
                <a:solidFill>
                  <a:srgbClr val="FF0000"/>
                </a:solidFill>
                <a:latin typeface="Ubuntu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Ubuntu"/>
              </a:rPr>
              <a:t>представило</a:t>
            </a:r>
            <a:r>
              <a:rPr lang="ru-RU" sz="1600" dirty="0">
                <a:latin typeface="Ubuntu"/>
              </a:rPr>
              <a:t>».</a:t>
            </a:r>
          </a:p>
        </p:txBody>
      </p:sp>
      <p:sp>
        <p:nvSpPr>
          <p:cNvPr id="4" name="Shape 71"/>
          <p:cNvSpPr txBox="1">
            <a:spLocks/>
          </p:cNvSpPr>
          <p:nvPr/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ctr">
              <a:defRPr sz="4400">
                <a:latin typeface="Calibri"/>
                <a:ea typeface="Calibri"/>
                <a:cs typeface="Calibri"/>
                <a:sym typeface="Calibri"/>
              </a:defRPr>
            </a:lvl1pPr>
            <a:lvl2pPr algn="ctr">
              <a:defRPr sz="4400">
                <a:latin typeface="Calibri"/>
                <a:ea typeface="Calibri"/>
                <a:cs typeface="Calibri"/>
                <a:sym typeface="Calibri"/>
              </a:defRPr>
            </a:lvl2pPr>
            <a:lvl3pPr algn="ctr">
              <a:defRPr sz="4400">
                <a:latin typeface="Calibri"/>
                <a:ea typeface="Calibri"/>
                <a:cs typeface="Calibri"/>
                <a:sym typeface="Calibri"/>
              </a:defRPr>
            </a:lvl3pPr>
            <a:lvl4pPr algn="ctr">
              <a:defRPr sz="4400">
                <a:latin typeface="Calibri"/>
                <a:ea typeface="Calibri"/>
                <a:cs typeface="Calibri"/>
                <a:sym typeface="Calibri"/>
              </a:defRPr>
            </a:lvl4pPr>
            <a:lvl5pPr algn="ctr">
              <a:defRPr sz="4400">
                <a:latin typeface="Calibri"/>
                <a:ea typeface="Calibri"/>
                <a:cs typeface="Calibri"/>
                <a:sym typeface="Calibri"/>
              </a:defRPr>
            </a:lvl5pPr>
            <a:lvl6pPr algn="ctr">
              <a:defRPr sz="4400">
                <a:latin typeface="Calibri"/>
                <a:ea typeface="Calibri"/>
                <a:cs typeface="Calibri"/>
                <a:sym typeface="Calibri"/>
              </a:defRPr>
            </a:lvl6pPr>
            <a:lvl7pPr algn="ctr">
              <a:defRPr sz="4400">
                <a:latin typeface="Calibri"/>
                <a:ea typeface="Calibri"/>
                <a:cs typeface="Calibri"/>
                <a:sym typeface="Calibri"/>
              </a:defRPr>
            </a:lvl7pPr>
            <a:lvl8pPr algn="ctr">
              <a:defRPr sz="4400">
                <a:latin typeface="Calibri"/>
                <a:ea typeface="Calibri"/>
                <a:cs typeface="Calibri"/>
                <a:sym typeface="Calibri"/>
              </a:defRPr>
            </a:lvl8pPr>
            <a:lvl9pPr algn="ctr">
              <a:defRPr sz="44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Судебная </a:t>
            </a: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практика (7)</a:t>
            </a:r>
          </a:p>
        </p:txBody>
      </p:sp>
    </p:spTree>
    <p:extLst>
      <p:ext uri="{BB962C8B-B14F-4D97-AF65-F5344CB8AC3E}">
        <p14:creationId xmlns:p14="http://schemas.microsoft.com/office/powerpoint/2010/main" val="1922183209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1600" dirty="0">
                <a:latin typeface="Ubuntu"/>
              </a:rPr>
              <a:t>Аналогично было отказано истцу и в деле </a:t>
            </a:r>
            <a:r>
              <a:rPr lang="ru-RU" sz="1600" b="1" dirty="0">
                <a:latin typeface="Ubuntu"/>
              </a:rPr>
              <a:t>N СИП-184/2016 </a:t>
            </a:r>
            <a:r>
              <a:rPr lang="ru-RU" sz="1600" dirty="0">
                <a:latin typeface="Ubuntu"/>
              </a:rPr>
              <a:t>от 21.07.2016. Суд по интеллектуальным правам отметил, что «</a:t>
            </a:r>
            <a:r>
              <a:rPr lang="ru-RU" sz="1600" b="1" dirty="0">
                <a:solidFill>
                  <a:srgbClr val="FF0000"/>
                </a:solidFill>
                <a:latin typeface="Ubuntu"/>
              </a:rPr>
              <a:t>анализ буквального содержания договора</a:t>
            </a:r>
            <a:r>
              <a:rPr lang="ru-RU" sz="1600" dirty="0">
                <a:solidFill>
                  <a:srgbClr val="FF0000"/>
                </a:solidFill>
                <a:latin typeface="Ubuntu"/>
              </a:rPr>
              <a:t> </a:t>
            </a:r>
            <a:r>
              <a:rPr lang="ru-RU" sz="1600" dirty="0">
                <a:latin typeface="Ubuntu"/>
              </a:rPr>
              <a:t>от 27.08.2014 </a:t>
            </a:r>
            <a:r>
              <a:rPr lang="ru-RU" sz="1600" b="1" dirty="0">
                <a:solidFill>
                  <a:srgbClr val="FF0000"/>
                </a:solidFill>
                <a:latin typeface="Ubuntu"/>
              </a:rPr>
              <a:t>не позволяет суду прийти к выводу о том, что в должностные обязанности </a:t>
            </a:r>
            <a:r>
              <a:rPr lang="ru-RU" sz="1600" b="1" dirty="0">
                <a:solidFill>
                  <a:schemeClr val="tx1"/>
                </a:solidFill>
                <a:latin typeface="Ubuntu"/>
              </a:rPr>
              <a:t>ответчика</a:t>
            </a:r>
            <a:r>
              <a:rPr lang="ru-RU" sz="1600" b="1" dirty="0">
                <a:solidFill>
                  <a:srgbClr val="FF0000"/>
                </a:solidFill>
                <a:latin typeface="Ubuntu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Ubuntu"/>
              </a:rPr>
              <a:t>в качестве генерального директора общества входило проведение каких-либо исследовательских работ.</a:t>
            </a:r>
            <a:r>
              <a:rPr lang="ru-RU" sz="1600" b="1" dirty="0">
                <a:solidFill>
                  <a:srgbClr val="FF0000"/>
                </a:solidFill>
                <a:latin typeface="Ubuntu"/>
              </a:rPr>
              <a:t> Доказательств</a:t>
            </a:r>
            <a:r>
              <a:rPr lang="ru-RU" sz="1600" dirty="0">
                <a:latin typeface="Ubuntu"/>
              </a:rPr>
              <a:t> того, что </a:t>
            </a:r>
            <a:r>
              <a:rPr lang="ru-RU" sz="1600" dirty="0">
                <a:solidFill>
                  <a:schemeClr val="tx1"/>
                </a:solidFill>
                <a:latin typeface="Ubuntu"/>
              </a:rPr>
              <a:t>ответчик </a:t>
            </a:r>
            <a:r>
              <a:rPr lang="ru-RU" sz="1600" b="1" dirty="0">
                <a:solidFill>
                  <a:schemeClr val="tx1"/>
                </a:solidFill>
                <a:latin typeface="Ubuntu"/>
              </a:rPr>
              <a:t>в качестве генерального директора привлекался к каким-либо исследованиям, осуществляемых обществом, в материалы дела </a:t>
            </a:r>
            <a:r>
              <a:rPr lang="ru-RU" sz="1600" b="1" dirty="0">
                <a:solidFill>
                  <a:srgbClr val="FF0000"/>
                </a:solidFill>
                <a:latin typeface="Ubuntu"/>
              </a:rPr>
              <a:t>не представлено.</a:t>
            </a:r>
            <a:r>
              <a:rPr lang="ru-RU" sz="1600" dirty="0">
                <a:latin typeface="Ubuntu"/>
              </a:rPr>
              <a:t> Истцом в материалы дела </a:t>
            </a:r>
            <a:r>
              <a:rPr lang="ru-RU" sz="1600" b="1" dirty="0">
                <a:solidFill>
                  <a:srgbClr val="FF0000"/>
                </a:solidFill>
                <a:latin typeface="Ubuntu"/>
              </a:rPr>
              <a:t>не представлено доказательств того</a:t>
            </a:r>
            <a:r>
              <a:rPr lang="ru-RU" sz="1600" dirty="0">
                <a:latin typeface="Ubuntu"/>
              </a:rPr>
              <a:t>, что сложное техническое решение, получившее охрану в качестве изобретения, </a:t>
            </a:r>
            <a:r>
              <a:rPr lang="ru-RU" sz="1600" b="1" dirty="0">
                <a:solidFill>
                  <a:schemeClr val="tx1"/>
                </a:solidFill>
                <a:latin typeface="Ubuntu"/>
              </a:rPr>
              <a:t>в принципе могло быть создано в течение трех месяцев работы ответчика».</a:t>
            </a:r>
            <a:endParaRPr lang="ru-RU" sz="1600" dirty="0">
              <a:latin typeface="Ubuntu"/>
            </a:endParaRPr>
          </a:p>
        </p:txBody>
      </p:sp>
      <p:sp>
        <p:nvSpPr>
          <p:cNvPr id="4" name="Shape 71"/>
          <p:cNvSpPr txBox="1">
            <a:spLocks/>
          </p:cNvSpPr>
          <p:nvPr/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ctr">
              <a:defRPr sz="4400">
                <a:latin typeface="Calibri"/>
                <a:ea typeface="Calibri"/>
                <a:cs typeface="Calibri"/>
                <a:sym typeface="Calibri"/>
              </a:defRPr>
            </a:lvl1pPr>
            <a:lvl2pPr algn="ctr">
              <a:defRPr sz="4400">
                <a:latin typeface="Calibri"/>
                <a:ea typeface="Calibri"/>
                <a:cs typeface="Calibri"/>
                <a:sym typeface="Calibri"/>
              </a:defRPr>
            </a:lvl2pPr>
            <a:lvl3pPr algn="ctr">
              <a:defRPr sz="4400">
                <a:latin typeface="Calibri"/>
                <a:ea typeface="Calibri"/>
                <a:cs typeface="Calibri"/>
                <a:sym typeface="Calibri"/>
              </a:defRPr>
            </a:lvl3pPr>
            <a:lvl4pPr algn="ctr">
              <a:defRPr sz="4400">
                <a:latin typeface="Calibri"/>
                <a:ea typeface="Calibri"/>
                <a:cs typeface="Calibri"/>
                <a:sym typeface="Calibri"/>
              </a:defRPr>
            </a:lvl4pPr>
            <a:lvl5pPr algn="ctr">
              <a:defRPr sz="4400">
                <a:latin typeface="Calibri"/>
                <a:ea typeface="Calibri"/>
                <a:cs typeface="Calibri"/>
                <a:sym typeface="Calibri"/>
              </a:defRPr>
            </a:lvl5pPr>
            <a:lvl6pPr algn="ctr">
              <a:defRPr sz="4400">
                <a:latin typeface="Calibri"/>
                <a:ea typeface="Calibri"/>
                <a:cs typeface="Calibri"/>
                <a:sym typeface="Calibri"/>
              </a:defRPr>
            </a:lvl6pPr>
            <a:lvl7pPr algn="ctr">
              <a:defRPr sz="4400">
                <a:latin typeface="Calibri"/>
                <a:ea typeface="Calibri"/>
                <a:cs typeface="Calibri"/>
                <a:sym typeface="Calibri"/>
              </a:defRPr>
            </a:lvl7pPr>
            <a:lvl8pPr algn="ctr">
              <a:defRPr sz="4400">
                <a:latin typeface="Calibri"/>
                <a:ea typeface="Calibri"/>
                <a:cs typeface="Calibri"/>
                <a:sym typeface="Calibri"/>
              </a:defRPr>
            </a:lvl8pPr>
            <a:lvl9pPr algn="ctr">
              <a:defRPr sz="44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Судебная </a:t>
            </a: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практика (8)</a:t>
            </a:r>
          </a:p>
        </p:txBody>
      </p:sp>
    </p:spTree>
    <p:extLst>
      <p:ext uri="{BB962C8B-B14F-4D97-AF65-F5344CB8AC3E}">
        <p14:creationId xmlns:p14="http://schemas.microsoft.com/office/powerpoint/2010/main" val="3632201020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1143001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Судебная практика: </a:t>
            </a:r>
            <a:b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ГПД (1).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307194" y="1569168"/>
            <a:ext cx="8229600" cy="44644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marL="0" indent="0">
              <a:buNone/>
            </a:pPr>
            <a:endParaRPr lang="ru-RU" sz="18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/>
              <a:t>В деле № А56-8331/2014 Истец </a:t>
            </a:r>
            <a:r>
              <a:rPr lang="ru-RU" sz="1800" b="1" dirty="0">
                <a:solidFill>
                  <a:srgbClr val="FF0000"/>
                </a:solidFill>
              </a:rPr>
              <a:t>не доказал факт надлежащей передачи ему исключительных прав</a:t>
            </a:r>
            <a:r>
              <a:rPr lang="ru-RU" sz="1800" dirty="0"/>
              <a:t> </a:t>
            </a:r>
            <a:r>
              <a:rPr lang="ru-RU" sz="1800" b="1" dirty="0">
                <a:solidFill>
                  <a:srgbClr val="FF0000"/>
                </a:solidFill>
              </a:rPr>
              <a:t>на использование </a:t>
            </a:r>
            <a:r>
              <a:rPr lang="ru-RU" sz="1800" dirty="0"/>
              <a:t>спорных произведений в электронной форме в сети Интернет, в связи с чем </a:t>
            </a:r>
            <a:r>
              <a:rPr lang="ru-RU" sz="1800" b="1" dirty="0"/>
              <a:t>суд посчитал действия </a:t>
            </a:r>
            <a:r>
              <a:rPr lang="ru-RU" sz="1800" dirty="0"/>
              <a:t>по воспроизведению, распространению и доведению до всеобщего сведения спорных произведений в сети Интернет </a:t>
            </a:r>
            <a:r>
              <a:rPr lang="ru-RU" sz="1800" b="1" dirty="0"/>
              <a:t>не затрагивающими прав истца</a:t>
            </a:r>
            <a:r>
              <a:rPr lang="ru-RU" sz="1800" dirty="0"/>
              <a:t>. (Постановление Суда по интеллектуальным правам от 24 июня 2015 г. № С01-463/2015).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/>
              <a:t>В Постановлении говорится: «Действительно, </a:t>
            </a:r>
            <a:r>
              <a:rPr lang="ru-RU" sz="1800" b="1" dirty="0"/>
              <a:t>между сторонами подписан лицензионный договор</a:t>
            </a:r>
            <a:r>
              <a:rPr lang="ru-RU" sz="1800" dirty="0"/>
              <a:t> № 01/27-06/2006</a:t>
            </a:r>
            <a:r>
              <a:rPr lang="ru-RU" sz="1800" b="1" dirty="0"/>
              <a:t>, имеющий </a:t>
            </a:r>
            <a:r>
              <a:rPr lang="ru-RU" sz="1800" b="1" dirty="0">
                <a:solidFill>
                  <a:srgbClr val="FF0000"/>
                </a:solidFill>
              </a:rPr>
              <a:t>рамочный</a:t>
            </a:r>
            <a:r>
              <a:rPr lang="ru-RU" sz="1800" b="1" dirty="0"/>
              <a:t> характер</a:t>
            </a:r>
            <a:r>
              <a:rPr lang="ru-RU" sz="1800" dirty="0"/>
              <a:t>, согласно условиям которого наименования произведений и вид предоставляемых прав </a:t>
            </a:r>
            <a:r>
              <a:rPr lang="ru-RU" sz="1800" b="1" dirty="0"/>
              <a:t>подлежат согласованию в приложениях</a:t>
            </a:r>
            <a:r>
              <a:rPr lang="ru-RU" sz="1800" dirty="0"/>
              <a:t>, являющихся неотъемлемой частью договора (пункт 2). </a:t>
            </a:r>
            <a:r>
              <a:rPr lang="ru-RU" sz="1800" b="1" dirty="0">
                <a:solidFill>
                  <a:srgbClr val="FF0000"/>
                </a:solidFill>
              </a:rPr>
              <a:t>Между тем, приложений к указанному договору истцом в материалы дела не представлено»</a:t>
            </a:r>
            <a:r>
              <a:rPr lang="ru-RU" sz="1800" dirty="0"/>
              <a:t>. </a:t>
            </a:r>
          </a:p>
          <a:p>
            <a:pPr marL="0" lvl="0" indent="0">
              <a:buNone/>
            </a:pPr>
            <a:endParaRPr lang="ru-RU" sz="2000" dirty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072464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008667670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1143001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Судебная практика: </a:t>
            </a:r>
            <a:b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ГПД (2).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285964" y="1510749"/>
            <a:ext cx="8228559" cy="4501821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1800" dirty="0"/>
              <a:t>В деле № А40-59716/2012 судом первой </a:t>
            </a:r>
            <a:r>
              <a:rPr lang="ru-RU" sz="1800" dirty="0">
                <a:solidFill>
                  <a:schemeClr val="tx1"/>
                </a:solidFill>
              </a:rPr>
              <a:t>инстанции </a:t>
            </a:r>
            <a:r>
              <a:rPr lang="ru-RU" sz="1800" b="1" dirty="0">
                <a:solidFill>
                  <a:schemeClr val="tx1"/>
                </a:solidFill>
              </a:rPr>
              <a:t>было установлено заключение договора </a:t>
            </a:r>
            <a:r>
              <a:rPr lang="ru-RU" sz="1800" dirty="0">
                <a:solidFill>
                  <a:schemeClr val="tx1"/>
                </a:solidFill>
              </a:rPr>
              <a:t>на создание литературного сценария между </a:t>
            </a:r>
            <a:r>
              <a:rPr lang="ru-RU" sz="1800" dirty="0"/>
              <a:t>Истцом и Ответчиком. Суд установил, что по своей природе данный договор является </a:t>
            </a:r>
            <a:r>
              <a:rPr lang="ru-RU" sz="1800" b="1" dirty="0">
                <a:solidFill>
                  <a:schemeClr val="tx1"/>
                </a:solidFill>
              </a:rPr>
              <a:t>договором авторского заказа</a:t>
            </a:r>
            <a:r>
              <a:rPr lang="ru-RU" sz="1800" dirty="0"/>
              <a:t>. </a:t>
            </a:r>
            <a:r>
              <a:rPr lang="ru-RU" sz="1800" b="1" dirty="0"/>
              <a:t>Однако Арбитражный суд г. Москвы в Постановлении от пришел к выводу, что </a:t>
            </a:r>
            <a:r>
              <a:rPr lang="ru-RU" sz="1800" b="1" dirty="0">
                <a:solidFill>
                  <a:srgbClr val="FF0000"/>
                </a:solidFill>
              </a:rPr>
              <a:t>стороны не достигли соглашения о предмете авторского договора </a:t>
            </a:r>
            <a:r>
              <a:rPr lang="ru-RU" sz="1800" b="1" dirty="0"/>
              <a:t>заказа, мотивировав свое решение тем, что «простого указания</a:t>
            </a:r>
            <a:r>
              <a:rPr lang="ru-RU" sz="1800" dirty="0"/>
              <a:t> в авторском договоре заказа на то, что произведение, права на использование которого передаются заказчику, </a:t>
            </a:r>
            <a:r>
              <a:rPr lang="ru-RU" sz="1800" b="1" dirty="0"/>
              <a:t>будет вторым произведением</a:t>
            </a:r>
            <a:r>
              <a:rPr lang="ru-RU" sz="1800" dirty="0"/>
              <a:t>, созданным автором, и </a:t>
            </a:r>
            <a:r>
              <a:rPr lang="ru-RU" sz="1800" b="1" dirty="0"/>
              <a:t>будет соответствовать определенному жанру</a:t>
            </a:r>
            <a:r>
              <a:rPr lang="ru-RU" sz="1800" dirty="0"/>
              <a:t> без указания иных параметров, характеристик будущего произведения (например, сюжета, названия) или без представления творческой заявки, плана, </a:t>
            </a:r>
            <a:r>
              <a:rPr lang="ru-RU" sz="1800" b="1" dirty="0">
                <a:solidFill>
                  <a:srgbClr val="FF0000"/>
                </a:solidFill>
              </a:rPr>
              <a:t>недостаточно</a:t>
            </a:r>
            <a:r>
              <a:rPr lang="ru-RU" sz="1800" dirty="0"/>
              <a:t>».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/>
              <a:t>Суд пришел к выводу, что у истца </a:t>
            </a:r>
            <a:r>
              <a:rPr lang="ru-RU" sz="1800" b="1" dirty="0">
                <a:solidFill>
                  <a:srgbClr val="FF0000"/>
                </a:solidFill>
              </a:rPr>
              <a:t>не возникло исключительных имущественных прав</a:t>
            </a:r>
            <a:r>
              <a:rPr lang="ru-RU" sz="1800" dirty="0"/>
              <a:t>, которые подлежат защите.</a:t>
            </a:r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072464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553775589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1143001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Судебная практика: </a:t>
            </a:r>
            <a:b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ГПД (3).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307194" y="1700809"/>
            <a:ext cx="8229600" cy="4464497"/>
          </a:xfrm>
          <a:prstGeom prst="rect">
            <a:avLst/>
          </a:prstGeom>
        </p:spPr>
        <p:txBody>
          <a:bodyPr lIns="0" tIns="0" rIns="0" bIns="0" anchor="ctr">
            <a:normAutofit fontScale="92500" lnSpcReduction="10000"/>
          </a:bodyPr>
          <a:lstStyle/>
          <a:p>
            <a:pPr marL="0" indent="0">
              <a:buNone/>
            </a:pPr>
            <a:endParaRPr lang="ru-RU" sz="18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/>
              <a:t>В Постановлении Девятого арбитражного апелляционного суда от 14.11.2013 №09АП-37371/2012‑ГК по делу № А40-97562/11 </a:t>
            </a:r>
            <a:r>
              <a:rPr lang="ru-RU" sz="2000" b="1" dirty="0"/>
              <a:t>Суд отказал истцу в удовлетворении требований</a:t>
            </a:r>
            <a:r>
              <a:rPr lang="ru-RU" sz="2000" dirty="0"/>
              <a:t> о взыскании компенсации за нарушение авторских прав, обосновав решение следующим образом: «</a:t>
            </a:r>
            <a:r>
              <a:rPr lang="ru-RU" sz="2000" b="1" dirty="0">
                <a:solidFill>
                  <a:srgbClr val="FF0000"/>
                </a:solidFill>
              </a:rPr>
              <a:t>Истцом не представлено </a:t>
            </a:r>
            <a:r>
              <a:rPr lang="ru-RU" sz="2000" dirty="0"/>
              <a:t>ни суду первой, ни апелляционной инстанции </a:t>
            </a:r>
            <a:r>
              <a:rPr lang="ru-RU" sz="2000" b="1" dirty="0">
                <a:solidFill>
                  <a:srgbClr val="FF0000"/>
                </a:solidFill>
              </a:rPr>
              <a:t>доказательств, подтверждающих волеизъявление третьих лиц в отношении лицензионных договоров </a:t>
            </a:r>
            <a:r>
              <a:rPr lang="ru-RU" sz="2000" dirty="0"/>
              <a:t>от 21.01.2009 и от 19.02.2009».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/>
              <a:t>Кроме того, судом были </a:t>
            </a:r>
            <a:r>
              <a:rPr lang="ru-RU" sz="2000" b="1" dirty="0"/>
              <a:t>признаны не надлежащими доказательствами сопроводительные письма</a:t>
            </a:r>
            <a:r>
              <a:rPr lang="ru-RU" sz="2000" dirty="0"/>
              <a:t>, которые были представлены истцом в подтверждение передачи авторских прав на произведения. </a:t>
            </a:r>
            <a:endParaRPr lang="ru-RU" sz="20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/>
              <a:t>Суд пришел к выводу, что из имеющихся в деле доказательств </a:t>
            </a:r>
            <a:r>
              <a:rPr lang="ru-RU" sz="2000" b="1" dirty="0"/>
              <a:t>не следует, что факт передачи истцу исключительных прав на оригинальное произведение подтвержден </a:t>
            </a:r>
            <a:r>
              <a:rPr lang="ru-RU" sz="2000" b="1" dirty="0">
                <a:solidFill>
                  <a:srgbClr val="FF0000"/>
                </a:solidFill>
              </a:rPr>
              <a:t>надлежаще оформленными и заверенными</a:t>
            </a:r>
            <a:r>
              <a:rPr lang="ru-RU" sz="2000" b="1" dirty="0"/>
              <a:t> </a:t>
            </a:r>
            <a:r>
              <a:rPr lang="ru-RU" sz="2000" dirty="0"/>
              <a:t>в соответствии с требованиями статьи 75 АПК РФ </a:t>
            </a:r>
            <a:r>
              <a:rPr lang="ru-RU" sz="2000" b="1" dirty="0">
                <a:solidFill>
                  <a:srgbClr val="FF0000"/>
                </a:solidFill>
              </a:rPr>
              <a:t>договорами</a:t>
            </a:r>
            <a:r>
              <a:rPr lang="ru-RU" sz="2000" dirty="0"/>
              <a:t>.</a:t>
            </a:r>
          </a:p>
          <a:p>
            <a:pPr marL="0" indent="0">
              <a:buNone/>
            </a:pPr>
            <a:endParaRPr lang="ru-RU" sz="2400" dirty="0"/>
          </a:p>
          <a:p>
            <a:pPr marL="0" indent="2520000" algn="l">
              <a:buNone/>
            </a:pPr>
            <a:endParaRPr lang="ru-RU" sz="2000" dirty="0">
              <a:latin typeface="Ubuntu"/>
            </a:endParaRPr>
          </a:p>
          <a:p>
            <a:pPr marL="0" lvl="0" indent="0">
              <a:buNone/>
            </a:pPr>
            <a:endParaRPr lang="ru-RU" sz="2000" dirty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072464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311640542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1143001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Судебная практика: </a:t>
            </a:r>
            <a:b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ГПД (4).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307194" y="1700809"/>
            <a:ext cx="8229600" cy="4464497"/>
          </a:xfrm>
          <a:prstGeom prst="rect">
            <a:avLst/>
          </a:prstGeom>
        </p:spPr>
        <p:txBody>
          <a:bodyPr lIns="0" tIns="0" rIns="0" bIns="0" anchor="ctr">
            <a:normAutofit lnSpcReduction="10000"/>
          </a:bodyPr>
          <a:lstStyle/>
          <a:p>
            <a:pPr marL="0" indent="0">
              <a:buNone/>
            </a:pPr>
            <a:endParaRPr lang="ru-RU" sz="18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/>
              <a:t>В Постановлении Девятого арбитражного апелляционного суда от 9 января 2018 г. N 09АП-52072/2017-ГК также были отклонены требования истца, так как в материалы дела не представлено доказательств нарушения его исключительных прав.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/>
              <a:t>Суд указал, что </a:t>
            </a:r>
            <a:r>
              <a:rPr lang="ru-RU" sz="2000" b="1" dirty="0"/>
              <a:t>истец, как юридическое лицо, не может быть автором фотографических произведений</a:t>
            </a:r>
            <a:r>
              <a:rPr lang="ru-RU" sz="2000" dirty="0"/>
              <a:t>, </a:t>
            </a:r>
            <a:r>
              <a:rPr lang="ru-RU" sz="2000" b="1" dirty="0">
                <a:solidFill>
                  <a:srgbClr val="FF0000"/>
                </a:solidFill>
              </a:rPr>
              <a:t>истцом не представлены какие-либо доказательства, которые бы подтверждали факт передачи авторских прав от автора (исполнителя) к истцу,</a:t>
            </a:r>
            <a:r>
              <a:rPr lang="ru-RU" sz="2000" dirty="0"/>
              <a:t> т.к. </a:t>
            </a:r>
            <a:r>
              <a:rPr lang="ru-RU" sz="2000" b="1" dirty="0"/>
              <a:t>исходные фотографии, счета-накладные и заявления на переводы денежных средств однозначно не свидетельствуют о факте передачи исключительных прав от автора к истцу.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/>
              <a:t> </a:t>
            </a:r>
            <a:endParaRPr lang="ru-RU" sz="2000" dirty="0">
              <a:latin typeface="Ubuntu"/>
            </a:endParaRPr>
          </a:p>
          <a:p>
            <a:pPr marL="0" lvl="0" indent="0">
              <a:buNone/>
            </a:pPr>
            <a:endParaRPr lang="ru-RU" sz="2000" dirty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072464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96631461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1143001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Судебная практика: </a:t>
            </a:r>
            <a:b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ГПД (5).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543926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1800" dirty="0"/>
              <a:t>В Постановление Суда по интеллектуальным правам от 09.09.2014 N С01-816/2014 по делу N А60-33580/2013 также в удовлетворении требований истца о защите исключительных прав </a:t>
            </a:r>
            <a:r>
              <a:rPr lang="ru-RU" sz="1800" b="1" dirty="0">
                <a:solidFill>
                  <a:srgbClr val="FF0000"/>
                </a:solidFill>
              </a:rPr>
              <a:t>было отказано</a:t>
            </a:r>
            <a:r>
              <a:rPr lang="ru-RU" sz="1800" dirty="0"/>
              <a:t>, поскольку Суд установил, что </a:t>
            </a:r>
            <a:r>
              <a:rPr lang="ru-RU" sz="1800" b="1" dirty="0">
                <a:solidFill>
                  <a:srgbClr val="FF0000"/>
                </a:solidFill>
              </a:rPr>
              <a:t>в материалах дела отсутствуют доказательства</a:t>
            </a:r>
            <a:r>
              <a:rPr lang="ru-RU" sz="1800" dirty="0">
                <a:solidFill>
                  <a:srgbClr val="FF0000"/>
                </a:solidFill>
              </a:rPr>
              <a:t>, </a:t>
            </a:r>
            <a:r>
              <a:rPr lang="ru-RU" sz="1800" b="1" dirty="0">
                <a:solidFill>
                  <a:srgbClr val="FF0000"/>
                </a:solidFill>
              </a:rPr>
              <a:t>свидетельствующие о передаче авторами спорного произведения исключительных авторских прав истцу</a:t>
            </a:r>
            <a:r>
              <a:rPr lang="ru-RU" sz="1800" dirty="0"/>
              <a:t>, в связи с чем </a:t>
            </a:r>
            <a:r>
              <a:rPr lang="ru-RU" sz="1800" b="1" dirty="0"/>
              <a:t>не подтвержден факт обладания им (истцом) исключительными правами на спорный контент сайта</a:t>
            </a:r>
            <a:r>
              <a:rPr lang="ru-RU" sz="1800" dirty="0"/>
              <a:t>. Суд сослался на правовую позицию, изложенную в Постановлении Президиума Высшего Арбитражного Суда Российской Федерации от 18.04.2000 N 295/00, согласно которой </a:t>
            </a:r>
            <a:r>
              <a:rPr lang="ru-RU" sz="1800" b="1" dirty="0">
                <a:solidFill>
                  <a:srgbClr val="FF0000"/>
                </a:solidFill>
              </a:rPr>
              <a:t>истец</a:t>
            </a:r>
            <a:r>
              <a:rPr lang="ru-RU" sz="1800" b="1" dirty="0"/>
              <a:t>, требующий защиты исключительных прав и претендующий на компенсацию за нарушение исключительных прав, </a:t>
            </a:r>
            <a:r>
              <a:rPr lang="ru-RU" sz="1800" b="1" dirty="0">
                <a:solidFill>
                  <a:srgbClr val="FF0000"/>
                </a:solidFill>
              </a:rPr>
              <a:t>должен доказать, что эти права перешли к нему на законных основаниях.</a:t>
            </a:r>
            <a:endParaRPr lang="ru-RU" sz="2000" dirty="0"/>
          </a:p>
          <a:p>
            <a:pPr marL="0" indent="2520000" algn="l">
              <a:buNone/>
            </a:pPr>
            <a:endParaRPr lang="ru-RU" sz="2000" b="1" dirty="0">
              <a:latin typeface="Ubuntu"/>
            </a:endParaRPr>
          </a:p>
          <a:p>
            <a:pPr marL="0" lvl="0" indent="0">
              <a:buNone/>
            </a:pPr>
            <a:endParaRPr lang="ru-RU" sz="2000" dirty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072464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778964093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Электронный</a:t>
            </a: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 документооборот.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marL="0" lvl="0" indent="0" algn="ctr">
              <a:buNone/>
            </a:pPr>
            <a:r>
              <a:rPr lang="ru-RU" sz="2000" dirty="0">
                <a:solidFill>
                  <a:srgbClr val="FF0000"/>
                </a:solidFill>
                <a:latin typeface="Ubuntu"/>
              </a:rPr>
              <a:t>ВАЖНО!</a:t>
            </a:r>
          </a:p>
          <a:p>
            <a:pPr marL="0" lvl="0" indent="0">
              <a:buNone/>
            </a:pPr>
            <a:endParaRPr lang="ru-RU" sz="2000" dirty="0">
              <a:latin typeface="Ubuntu"/>
            </a:endParaRPr>
          </a:p>
          <a:p>
            <a:pPr marL="0" lvl="0" indent="0" algn="ctr">
              <a:buNone/>
            </a:pPr>
            <a:r>
              <a:rPr lang="ru-RU" sz="2000" b="1" dirty="0" err="1">
                <a:latin typeface="Ubuntu"/>
              </a:rPr>
              <a:t>СЭДы</a:t>
            </a:r>
            <a:r>
              <a:rPr lang="ru-RU" sz="2000" b="1" dirty="0">
                <a:latin typeface="Ubuntu"/>
              </a:rPr>
              <a:t> НЕ РАБОТАЮТ – </a:t>
            </a:r>
          </a:p>
          <a:p>
            <a:pPr marL="0" lvl="0" indent="0" algn="ctr">
              <a:buNone/>
            </a:pPr>
            <a:r>
              <a:rPr lang="ru-RU" sz="2000" dirty="0">
                <a:latin typeface="Ubuntu"/>
              </a:rPr>
              <a:t>СУДУ НУЖНЫ БУМАЖНЫЕ ДОКУМЕНТЫ </a:t>
            </a:r>
          </a:p>
          <a:p>
            <a:pPr marL="0" lvl="0" indent="0" algn="ctr">
              <a:buNone/>
            </a:pPr>
            <a:r>
              <a:rPr lang="ru-RU" sz="2000" dirty="0">
                <a:latin typeface="Ubuntu"/>
              </a:rPr>
              <a:t>(либо правильная регламентация </a:t>
            </a:r>
            <a:r>
              <a:rPr lang="ru-RU" sz="2000" dirty="0" err="1">
                <a:latin typeface="Ubuntu"/>
              </a:rPr>
              <a:t>СЭДа</a:t>
            </a:r>
            <a:r>
              <a:rPr lang="ru-RU" sz="2000" dirty="0">
                <a:latin typeface="Ubuntu"/>
              </a:rPr>
              <a:t>)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ru-RU" sz="2000" dirty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35393724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Выводы </a:t>
            </a: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2</a:t>
            </a: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 fontScale="92500" lnSpcReduction="10000"/>
          </a:bodyPr>
          <a:lstStyle/>
          <a:p>
            <a:pPr marL="457200" indent="-457200" algn="l">
              <a:buAutoNum type="arabicPeriod"/>
            </a:pPr>
            <a:endParaRPr lang="ru-RU" sz="19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AutoNum type="arabicPeriod"/>
            </a:pPr>
            <a:endParaRPr lang="ru-RU" sz="19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AutoNum type="arabicPeriod"/>
            </a:pP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Управление </a:t>
            </a: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ИС должно представлять из себя </a:t>
            </a:r>
            <a:r>
              <a:rPr lang="ru-RU" sz="1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единую </a:t>
            </a:r>
            <a:r>
              <a:rPr lang="ru-RU" sz="19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систему</a:t>
            </a: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 Эта </a:t>
            </a: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система состоит из </a:t>
            </a:r>
            <a:r>
              <a:rPr lang="ru-RU" sz="1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4 </a:t>
            </a:r>
            <a:r>
              <a:rPr lang="ru-RU" sz="1900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обязательных</a:t>
            </a: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19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компонентов</a:t>
            </a: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:</a:t>
            </a:r>
          </a:p>
          <a:p>
            <a:pPr marL="0" indent="0" algn="l">
              <a:buNone/>
            </a:pPr>
            <a:r>
              <a:rPr lang="ru-RU" sz="1900" smtClean="0">
                <a:solidFill>
                  <a:srgbClr val="00B050"/>
                </a:solidFill>
                <a:latin typeface="Century Gothic" panose="020B0502020202020204" pitchFamily="34" charset="0"/>
              </a:rPr>
              <a:t>- </a:t>
            </a:r>
            <a:r>
              <a:rPr lang="ru-RU" sz="19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охрана</a:t>
            </a:r>
          </a:p>
          <a:p>
            <a:pPr marL="0" indent="0" algn="l">
              <a:buNone/>
            </a:pPr>
            <a:r>
              <a:rPr lang="ru-RU" sz="19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- защита</a:t>
            </a:r>
          </a:p>
          <a:p>
            <a:pPr marL="0" indent="0" algn="l">
              <a:buNone/>
            </a:pPr>
            <a:r>
              <a:rPr lang="ru-RU" sz="19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- монетизация (сделки)</a:t>
            </a:r>
          </a:p>
          <a:p>
            <a:pPr marL="0" indent="0" algn="l">
              <a:buNone/>
            </a:pPr>
            <a:r>
              <a:rPr lang="ru-RU" sz="19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- капитализация.</a:t>
            </a:r>
          </a:p>
          <a:p>
            <a:pPr marL="0" indent="0" algn="l">
              <a:buNone/>
            </a:pP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2</a:t>
            </a: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 Все </a:t>
            </a: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компоненты учитывают </a:t>
            </a:r>
            <a:r>
              <a:rPr lang="ru-RU" sz="1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 основных групп </a:t>
            </a:r>
            <a:r>
              <a:rPr lang="ru-RU" sz="19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рисков</a:t>
            </a: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:</a:t>
            </a:r>
          </a:p>
          <a:p>
            <a:pPr algn="l">
              <a:buFontTx/>
              <a:buChar char="-"/>
            </a:pPr>
            <a:r>
              <a:rPr lang="ru-RU" sz="19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ТК РФ (споры с работниками)</a:t>
            </a:r>
          </a:p>
          <a:p>
            <a:pPr algn="l">
              <a:buFontTx/>
              <a:buChar char="-"/>
            </a:pPr>
            <a:r>
              <a:rPr lang="ru-RU" sz="19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ГК РФ (споры с подрядчиками)</a:t>
            </a:r>
          </a:p>
          <a:p>
            <a:pPr algn="l">
              <a:buFontTx/>
              <a:buChar char="-"/>
            </a:pPr>
            <a:r>
              <a:rPr lang="ru-RU" sz="19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корпоративные риски (корпоративное наследие СССР и РФ)</a:t>
            </a:r>
          </a:p>
          <a:p>
            <a:pPr algn="l">
              <a:buFontTx/>
              <a:buChar char="-"/>
            </a:pPr>
            <a:r>
              <a:rPr lang="ru-RU" sz="19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забалансовые</a:t>
            </a:r>
            <a:r>
              <a:rPr lang="ru-RU" sz="19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риски (вытекают из закона, иного п/а, НПА)</a:t>
            </a:r>
          </a:p>
          <a:p>
            <a:pPr algn="l">
              <a:buFontTx/>
              <a:buChar char="-"/>
            </a:pPr>
            <a:r>
              <a:rPr lang="ru-RU" sz="1900" dirty="0">
                <a:solidFill>
                  <a:srgbClr val="FF0000"/>
                </a:solidFill>
                <a:latin typeface="Century Gothic" panose="020B0502020202020204" pitchFamily="34" charset="0"/>
              </a:rPr>
              <a:t>р</a:t>
            </a:r>
            <a:r>
              <a:rPr lang="ru-RU" sz="19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иски СПО (ИТ).</a:t>
            </a:r>
          </a:p>
          <a:p>
            <a:pPr marL="457200" indent="-457200" algn="l">
              <a:buAutoNum type="arabicPeriod"/>
            </a:pPr>
            <a:endParaRPr lang="ru-RU" sz="1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buFont typeface="Wingdings" pitchFamily="2" charset="2"/>
              <a:buChar char="ü"/>
            </a:pPr>
            <a:endParaRPr lang="ru-RU" sz="2000" dirty="0"/>
          </a:p>
          <a:p>
            <a:pPr lvl="0">
              <a:buFont typeface="Wingdings" panose="05000000000000000000" pitchFamily="2" charset="2"/>
              <a:buChar char="§"/>
            </a:pPr>
            <a:endParaRPr lang="ru-RU" sz="2000" dirty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183504647"/>
      </p:ext>
    </p:extLst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Судебная практика: </a:t>
            </a:r>
            <a:b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СЭД (1).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lvl="0">
              <a:buFont typeface="Wingdings" pitchFamily="2" charset="2"/>
              <a:buChar char="q"/>
            </a:pPr>
            <a:r>
              <a:rPr lang="ru-RU" sz="2000" dirty="0">
                <a:latin typeface="Ubuntu"/>
              </a:rPr>
              <a:t>1 августа 2016 г. Суд по интеллектуальным правам по делу №СИП-17/2016 постановил отказать правообладателю в иске ввиду отсутствия у него прав на объект. </a:t>
            </a:r>
          </a:p>
          <a:p>
            <a:pPr lvl="0">
              <a:buFont typeface="Wingdings" pitchFamily="2" charset="2"/>
              <a:buChar char="q"/>
            </a:pPr>
            <a:r>
              <a:rPr lang="ru-RU" sz="2000" dirty="0">
                <a:latin typeface="Ubuntu"/>
              </a:rPr>
              <a:t>Из текста судебного акта: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>
                <a:latin typeface="Ubuntu"/>
              </a:rPr>
              <a:t>«</a:t>
            </a:r>
            <a:r>
              <a:rPr lang="ru-RU" sz="1800" dirty="0">
                <a:latin typeface="Ubuntu"/>
              </a:rPr>
              <a:t>из представленных истцом доказательств не усматривается, </a:t>
            </a:r>
            <a:r>
              <a:rPr lang="ru-RU" sz="1800" dirty="0">
                <a:solidFill>
                  <a:srgbClr val="FF0000"/>
                </a:solidFill>
                <a:latin typeface="Ubuntu"/>
              </a:rPr>
              <a:t>с какими именно должностными инструкциями был ознакомлен</a:t>
            </a:r>
            <a:r>
              <a:rPr lang="ru-RU" sz="1800" dirty="0">
                <a:latin typeface="Ubuntu"/>
              </a:rPr>
              <a:t> Петров А.В., </a:t>
            </a:r>
            <a:r>
              <a:rPr lang="ru-RU" sz="1800" dirty="0">
                <a:solidFill>
                  <a:srgbClr val="FF0000"/>
                </a:solidFill>
                <a:latin typeface="Ubuntu"/>
              </a:rPr>
              <a:t>и что конкретно входило в круг его трудовых обязанностей</a:t>
            </a:r>
            <a:r>
              <a:rPr lang="ru-RU" sz="1800" dirty="0">
                <a:latin typeface="Ubuntu"/>
              </a:rPr>
              <a:t>, а также то, что он получал какое-либо конкретное </a:t>
            </a:r>
            <a:r>
              <a:rPr lang="ru-RU" sz="1800" b="1" dirty="0">
                <a:solidFill>
                  <a:srgbClr val="FF0000"/>
                </a:solidFill>
                <a:latin typeface="Ubuntu"/>
              </a:rPr>
              <a:t>служебное задание </a:t>
            </a:r>
            <a:r>
              <a:rPr lang="ru-RU" sz="1800" dirty="0">
                <a:latin typeface="Ubuntu"/>
              </a:rPr>
              <a:t>для создания изобретения по спорному патенту»;</a:t>
            </a:r>
          </a:p>
          <a:p>
            <a:pPr marL="0" lvl="0" indent="0">
              <a:buNone/>
            </a:pPr>
            <a:endParaRPr lang="ru-RU" sz="2000" dirty="0">
              <a:latin typeface="Ubuntu"/>
            </a:endParaRPr>
          </a:p>
          <a:p>
            <a:pPr marL="0" lvl="0" indent="0" algn="ctr">
              <a:buNone/>
            </a:pPr>
            <a:r>
              <a:rPr lang="ru-RU" sz="2000" b="1" dirty="0">
                <a:latin typeface="Ubuntu"/>
              </a:rPr>
              <a:t>РЕЗУЛЬТАТ – СУД ФАКТИЧЕСКИ ЛИШИЛ </a:t>
            </a:r>
          </a:p>
          <a:p>
            <a:pPr marL="0" lvl="0" indent="0" algn="ctr">
              <a:buNone/>
            </a:pPr>
            <a:r>
              <a:rPr lang="ru-RU" sz="2000" b="1" dirty="0">
                <a:latin typeface="Ubuntu"/>
              </a:rPr>
              <a:t>ПРАВООБЛАДАТЕЛЯ ПРАВ НА ОБЪЕКТ.</a:t>
            </a:r>
            <a:r>
              <a:rPr lang="ru-RU" sz="2000" dirty="0">
                <a:latin typeface="Ubuntu"/>
              </a:rPr>
              <a:t> 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ru-RU" sz="2000" dirty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929422799"/>
      </p:ext>
    </p:extLst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Судебная практика: </a:t>
            </a:r>
            <a:b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СЭД (2).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lvl="0">
              <a:buFont typeface="Wingdings" pitchFamily="2" charset="2"/>
              <a:buChar char="q"/>
            </a:pPr>
            <a:r>
              <a:rPr lang="ru-RU" sz="2000" dirty="0">
                <a:latin typeface="Ubuntu"/>
              </a:rPr>
              <a:t>1 августа 2016 г. Суд по интеллектуальным правам по делу №СИП-17/2016 постановил отказать правообладателю в иске ввиду отсутствия у него прав на объект. </a:t>
            </a:r>
          </a:p>
          <a:p>
            <a:pPr lvl="0">
              <a:buFont typeface="Wingdings" pitchFamily="2" charset="2"/>
              <a:buChar char="q"/>
            </a:pPr>
            <a:r>
              <a:rPr lang="ru-RU" sz="2000" dirty="0">
                <a:latin typeface="Ubuntu"/>
              </a:rPr>
              <a:t>Из текста судебного акта: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>
                <a:latin typeface="Ubuntu"/>
              </a:rPr>
              <a:t>«</a:t>
            </a:r>
            <a:r>
              <a:rPr lang="ru-RU" sz="1800" dirty="0">
                <a:solidFill>
                  <a:srgbClr val="FF0000"/>
                </a:solidFill>
                <a:latin typeface="Ubuntu"/>
              </a:rPr>
              <a:t>Ссылка</a:t>
            </a:r>
            <a:r>
              <a:rPr lang="ru-RU" sz="1800" dirty="0">
                <a:latin typeface="Ubuntu"/>
              </a:rPr>
              <a:t> представителя истца </a:t>
            </a:r>
            <a:r>
              <a:rPr lang="ru-RU" sz="1800" dirty="0">
                <a:solidFill>
                  <a:srgbClr val="FF0000"/>
                </a:solidFill>
                <a:latin typeface="Ubuntu"/>
              </a:rPr>
              <a:t>на наличие </a:t>
            </a:r>
            <a:r>
              <a:rPr lang="ru-RU" sz="1800" dirty="0">
                <a:latin typeface="Ubuntu"/>
              </a:rPr>
              <a:t>в обществе </a:t>
            </a:r>
            <a:r>
              <a:rPr lang="ru-RU" sz="1800" dirty="0">
                <a:solidFill>
                  <a:srgbClr val="FF0000"/>
                </a:solidFill>
                <a:latin typeface="Ubuntu"/>
              </a:rPr>
              <a:t>системы электронного документооборота</a:t>
            </a:r>
            <a:r>
              <a:rPr lang="ru-RU" sz="1800" dirty="0">
                <a:latin typeface="Ubuntu"/>
              </a:rPr>
              <a:t> и размещения всех должностных инструкций в базе данных, находящейся в доступе всех сотрудников, также </a:t>
            </a:r>
            <a:r>
              <a:rPr lang="ru-RU" sz="1800" dirty="0">
                <a:solidFill>
                  <a:srgbClr val="FF0000"/>
                </a:solidFill>
                <a:latin typeface="Ubuntu"/>
              </a:rPr>
              <a:t>не состоятельна</a:t>
            </a:r>
            <a:r>
              <a:rPr lang="ru-RU" sz="1800" dirty="0">
                <a:latin typeface="Ubuntu"/>
              </a:rPr>
              <a:t>, так как из </a:t>
            </a:r>
            <a:r>
              <a:rPr lang="ru-RU" sz="1800" dirty="0">
                <a:solidFill>
                  <a:srgbClr val="FF0000"/>
                </a:solidFill>
                <a:latin typeface="Ubuntu"/>
              </a:rPr>
              <a:t>представленных документов - договора, акта ввода в эксплуатацию не следует, что данная информация была </a:t>
            </a:r>
            <a:r>
              <a:rPr lang="ru-RU" sz="1800" b="1" dirty="0">
                <a:solidFill>
                  <a:srgbClr val="FF0000"/>
                </a:solidFill>
                <a:latin typeface="Ubuntu"/>
              </a:rPr>
              <a:t>доведена до сотрудников общества</a:t>
            </a:r>
            <a:r>
              <a:rPr lang="ru-RU" sz="1800" dirty="0">
                <a:latin typeface="Ubuntu"/>
              </a:rPr>
              <a:t>»;</a:t>
            </a:r>
          </a:p>
          <a:p>
            <a:pPr marL="0" lvl="0" indent="0">
              <a:buNone/>
            </a:pPr>
            <a:endParaRPr lang="ru-RU" sz="2000" dirty="0">
              <a:latin typeface="Ubuntu"/>
            </a:endParaRPr>
          </a:p>
          <a:p>
            <a:pPr marL="0" lvl="0" indent="0" algn="ctr">
              <a:buNone/>
            </a:pPr>
            <a:r>
              <a:rPr lang="ru-RU" sz="2000" b="1" dirty="0">
                <a:latin typeface="Ubuntu"/>
              </a:rPr>
              <a:t>РЕЗУЛЬТАТ – СУД ФАКТИЧЕСКИ ЛИШИЛ </a:t>
            </a:r>
          </a:p>
          <a:p>
            <a:pPr marL="0" lvl="0" indent="0" algn="ctr">
              <a:buNone/>
            </a:pPr>
            <a:r>
              <a:rPr lang="ru-RU" sz="2000" b="1" dirty="0">
                <a:latin typeface="Ubuntu"/>
              </a:rPr>
              <a:t>ПРАВООБЛАДАТЕЛЯ ПРАВ НА ОБЪЕКТ.</a:t>
            </a:r>
            <a:r>
              <a:rPr lang="ru-RU" sz="2000" dirty="0">
                <a:latin typeface="Ubuntu"/>
              </a:rPr>
              <a:t> 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ru-RU" sz="2000" dirty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87037960"/>
      </p:ext>
    </p:extLst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Судебная практика: </a:t>
            </a:r>
            <a:b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СЭД (3).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lvl="0">
              <a:buFont typeface="Wingdings" pitchFamily="2" charset="2"/>
              <a:buChar char="q"/>
            </a:pPr>
            <a:r>
              <a:rPr lang="ru-RU" sz="2000" dirty="0">
                <a:latin typeface="Ubuntu"/>
              </a:rPr>
              <a:t>1 августа 2016 г. Суд по интеллектуальным правам по делу №СИП-17/2016 постановил отказать правообладателю в иске ввиду отсутствия у него прав на объект. </a:t>
            </a:r>
          </a:p>
          <a:p>
            <a:pPr lvl="0">
              <a:buFont typeface="Wingdings" pitchFamily="2" charset="2"/>
              <a:buChar char="q"/>
            </a:pPr>
            <a:r>
              <a:rPr lang="ru-RU" sz="2000" dirty="0">
                <a:latin typeface="Ubuntu"/>
              </a:rPr>
              <a:t>Из текста судебного акта: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latin typeface="Ubuntu"/>
              </a:rPr>
              <a:t>«Приложенный истцом </a:t>
            </a:r>
            <a:r>
              <a:rPr lang="ru-RU" sz="1800" b="1" dirty="0">
                <a:solidFill>
                  <a:srgbClr val="FF0000"/>
                </a:solidFill>
                <a:latin typeface="Ubuntu"/>
              </a:rPr>
              <a:t>скриншот </a:t>
            </a:r>
            <a:r>
              <a:rPr lang="ru-RU" sz="1800" dirty="0">
                <a:solidFill>
                  <a:srgbClr val="FF0000"/>
                </a:solidFill>
                <a:latin typeface="Ubuntu"/>
              </a:rPr>
              <a:t>невозможно признать относимым доказательством</a:t>
            </a:r>
            <a:r>
              <a:rPr lang="ru-RU" sz="1800" dirty="0">
                <a:solidFill>
                  <a:schemeClr val="tx1"/>
                </a:solidFill>
                <a:latin typeface="Ubuntu"/>
              </a:rPr>
              <a:t> по делу, так как из него не следует, каким образом и где размещена данная информация, и какое отношение она имеет к обществу и его работникам»;</a:t>
            </a:r>
          </a:p>
          <a:p>
            <a:pPr marL="0" lvl="0" indent="0">
              <a:buNone/>
            </a:pPr>
            <a:endParaRPr lang="ru-RU" sz="2000" dirty="0">
              <a:latin typeface="Ubuntu"/>
            </a:endParaRPr>
          </a:p>
          <a:p>
            <a:pPr marL="0" lvl="0" indent="0" algn="ctr">
              <a:buNone/>
            </a:pPr>
            <a:r>
              <a:rPr lang="ru-RU" sz="2000" b="1" dirty="0">
                <a:latin typeface="Ubuntu"/>
              </a:rPr>
              <a:t>РЕЗУЛЬТАТ – СУД ФАКТИЧЕСКИ ЛИШИЛ </a:t>
            </a:r>
          </a:p>
          <a:p>
            <a:pPr marL="0" lvl="0" indent="0" algn="ctr">
              <a:buNone/>
            </a:pPr>
            <a:r>
              <a:rPr lang="ru-RU" sz="2000" b="1" dirty="0">
                <a:latin typeface="Ubuntu"/>
              </a:rPr>
              <a:t>ПРАВООБЛАДАТЕЛЯ ПРАВ НА ОБЪЕКТ.</a:t>
            </a:r>
            <a:r>
              <a:rPr lang="ru-RU" sz="2000" dirty="0">
                <a:latin typeface="Ubuntu"/>
              </a:rPr>
              <a:t> 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ru-RU" sz="2000" dirty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311710039"/>
      </p:ext>
    </p:extLst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Судебная практика: </a:t>
            </a:r>
            <a:b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СЭД (4).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lvl="0">
              <a:buFont typeface="Wingdings" pitchFamily="2" charset="2"/>
              <a:buChar char="q"/>
            </a:pPr>
            <a:r>
              <a:rPr lang="ru-RU" sz="2000" dirty="0">
                <a:latin typeface="Ubuntu"/>
              </a:rPr>
              <a:t>Схожие решения в СОЮ: АПЕЛЛЯЦИОННОЕ ОПРЕДЕЛЕНИЕ Свердловского областного суда от 19 сентября 2014 г. по делу №33-12264/2014.</a:t>
            </a:r>
          </a:p>
          <a:p>
            <a:pPr lvl="0">
              <a:buFont typeface="Wingdings" pitchFamily="2" charset="2"/>
              <a:buChar char="q"/>
            </a:pPr>
            <a:r>
              <a:rPr lang="ru-RU" sz="2000" dirty="0">
                <a:latin typeface="Ubuntu"/>
              </a:rPr>
              <a:t>Из текста судебного акта: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latin typeface="Ubuntu"/>
              </a:rPr>
              <a:t>«</a:t>
            </a:r>
            <a:r>
              <a:rPr lang="ru-RU" sz="1800" dirty="0">
                <a:solidFill>
                  <a:srgbClr val="FF0000"/>
                </a:solidFill>
                <a:latin typeface="Ubuntu"/>
              </a:rPr>
              <a:t>Суд критически оценил</a:t>
            </a:r>
            <a:r>
              <a:rPr lang="ru-RU" sz="1800" dirty="0">
                <a:solidFill>
                  <a:schemeClr val="tx1"/>
                </a:solidFill>
                <a:latin typeface="Ubuntu"/>
              </a:rPr>
              <a:t> представленные ответчиком доказательства - </a:t>
            </a:r>
            <a:r>
              <a:rPr lang="ru-RU" sz="1800" dirty="0">
                <a:solidFill>
                  <a:srgbClr val="FF0000"/>
                </a:solidFill>
                <a:latin typeface="Ubuntu"/>
              </a:rPr>
              <a:t>распечатку карточки </a:t>
            </a:r>
            <a:r>
              <a:rPr lang="ru-RU" sz="1800" dirty="0">
                <a:solidFill>
                  <a:schemeClr val="tx1"/>
                </a:solidFill>
                <a:latin typeface="Ubuntu"/>
              </a:rPr>
              <a:t>СЭОДО (</a:t>
            </a:r>
            <a:r>
              <a:rPr lang="ru-RU" sz="1800" dirty="0">
                <a:solidFill>
                  <a:srgbClr val="FF0000"/>
                </a:solidFill>
                <a:latin typeface="Ubuntu"/>
              </a:rPr>
              <a:t>системы </a:t>
            </a:r>
            <a:r>
              <a:rPr lang="ru-RU" sz="1800" b="1" dirty="0">
                <a:solidFill>
                  <a:srgbClr val="FF0000"/>
                </a:solidFill>
                <a:latin typeface="Ubuntu"/>
              </a:rPr>
              <a:t>электронного документооборота</a:t>
            </a:r>
            <a:r>
              <a:rPr lang="ru-RU" sz="1800" dirty="0">
                <a:solidFill>
                  <a:schemeClr val="tx1"/>
                </a:solidFill>
                <a:latin typeface="Ubuntu"/>
              </a:rPr>
              <a:t>) и показания свидетеля В., указав, что </a:t>
            </a:r>
            <a:r>
              <a:rPr lang="ru-RU" sz="1800" dirty="0">
                <a:solidFill>
                  <a:srgbClr val="FF0000"/>
                </a:solidFill>
                <a:latin typeface="Ubuntu"/>
              </a:rPr>
              <a:t>распечатка не соответствует требованиям ст. 67 Гражданского процессуального кодекса Российской Федерации и является недопустимым доказательством</a:t>
            </a:r>
            <a:r>
              <a:rPr lang="ru-RU" sz="1800" dirty="0">
                <a:solidFill>
                  <a:schemeClr val="tx1"/>
                </a:solidFill>
                <a:latin typeface="Ubuntu"/>
              </a:rPr>
              <a:t>…».</a:t>
            </a:r>
          </a:p>
          <a:p>
            <a:pPr marL="0" lvl="0" indent="0">
              <a:buNone/>
            </a:pPr>
            <a:r>
              <a:rPr lang="en-US" sz="1800" i="1" dirty="0">
                <a:latin typeface="Ubuntu"/>
              </a:rPr>
              <a:t>NB</a:t>
            </a:r>
            <a:r>
              <a:rPr lang="ru-RU" sz="1800" i="1" dirty="0">
                <a:latin typeface="Ubuntu"/>
              </a:rPr>
              <a:t>. Дело о трудовом споре затронуло права на НМА Работодателя!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ru-RU" sz="2000" dirty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17967568"/>
      </p:ext>
    </p:extLst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Последствия: </a:t>
            </a: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основной перечень.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lvl="0"/>
            <a:r>
              <a:rPr lang="ru-RU" sz="2000" dirty="0">
                <a:latin typeface="Century Gothic" panose="020B0502020202020204" pitchFamily="34" charset="0"/>
              </a:rPr>
              <a:t>Риск утраты компанией прав на объекты (РИД).</a:t>
            </a:r>
          </a:p>
          <a:p>
            <a:pPr lvl="0"/>
            <a:r>
              <a:rPr lang="ru-RU" sz="2000" dirty="0">
                <a:latin typeface="Century Gothic" panose="020B0502020202020204" pitchFamily="34" charset="0"/>
              </a:rPr>
              <a:t>Риск обвинения компании и её клиентов в незаконном использовании объектов (РИД).</a:t>
            </a:r>
          </a:p>
          <a:p>
            <a:pPr lvl="0"/>
            <a:r>
              <a:rPr lang="ru-RU" sz="2000" dirty="0">
                <a:latin typeface="Century Gothic" panose="020B0502020202020204" pitchFamily="34" charset="0"/>
              </a:rPr>
              <a:t>Риск запрета использования компанией и её клиентами объектов (РИД).</a:t>
            </a:r>
          </a:p>
          <a:p>
            <a:pPr lvl="0"/>
            <a:r>
              <a:rPr lang="ru-RU" sz="2000" dirty="0">
                <a:latin typeface="Century Gothic" panose="020B0502020202020204" pitchFamily="34" charset="0"/>
              </a:rPr>
              <a:t>Риск привлечения к гражданской, административной, уголовной и иным видам ответственности компании и её менеджмента.</a:t>
            </a:r>
          </a:p>
          <a:p>
            <a:pPr lvl="0"/>
            <a:r>
              <a:rPr lang="ru-RU" sz="2000" dirty="0">
                <a:latin typeface="Century Gothic" panose="020B0502020202020204" pitchFamily="34" charset="0"/>
              </a:rPr>
              <a:t>Риск </a:t>
            </a:r>
            <a:r>
              <a:rPr lang="ru-RU" sz="2000" dirty="0" err="1">
                <a:latin typeface="Century Gothic" panose="020B0502020202020204" pitchFamily="34" charset="0"/>
              </a:rPr>
              <a:t>репутационных</a:t>
            </a:r>
            <a:r>
              <a:rPr lang="ru-RU" sz="2000" dirty="0">
                <a:latin typeface="Century Gothic" panose="020B0502020202020204" pitchFamily="34" charset="0"/>
              </a:rPr>
              <a:t> потерь (огласка «пиратского» использования чужих РИД).</a:t>
            </a:r>
          </a:p>
          <a:p>
            <a:pPr lvl="0"/>
            <a:r>
              <a:rPr lang="ru-RU" sz="2000" dirty="0">
                <a:latin typeface="Century Gothic" panose="020B0502020202020204" pitchFamily="34" charset="0"/>
              </a:rPr>
              <a:t>Риск утраты действующих и новых клиентов. 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ru-RU" sz="2000" dirty="0">
              <a:latin typeface="Century Gothic" panose="020B0502020202020204" pitchFamily="34" charset="0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53381704"/>
      </p:ext>
    </p:extLst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Утрата </a:t>
            </a: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прав на объект.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Компания потеряет права на РИД. </a:t>
            </a:r>
          </a:p>
          <a:p>
            <a:pPr>
              <a:buFont typeface="Wingdings" pitchFamily="2" charset="2"/>
              <a:buChar char="ü"/>
            </a:pP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Суд признает, что права РИД принадлежат работникам, а работодатель использует их незаконно. </a:t>
            </a:r>
          </a:p>
          <a:p>
            <a:pPr>
              <a:buFont typeface="Wingdings" pitchFamily="2" charset="2"/>
              <a:buChar char="ü"/>
            </a:pP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Примеры – в судебных актах Суда по интеллектуальным правам: Постановление СИП по делу №А-40-184777/2013                          </a:t>
            </a:r>
            <a:r>
              <a:rPr lang="ru-RU" sz="19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от 11.12.2014</a:t>
            </a: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, Постановление СИП </a:t>
            </a:r>
            <a:r>
              <a:rPr lang="ru-RU" sz="19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от 01.08.2016 г.</a:t>
            </a: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 по делу NСИП-17/2016 и др. </a:t>
            </a:r>
          </a:p>
          <a:p>
            <a:pPr>
              <a:buFont typeface="Wingdings" pitchFamily="2" charset="2"/>
              <a:buChar char="ü"/>
            </a:pP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Аналогичная ситуация и с произведениями, созданными подрядчиками.</a:t>
            </a:r>
          </a:p>
          <a:p>
            <a:pPr>
              <a:buFont typeface="Wingdings" pitchFamily="2" charset="2"/>
              <a:buChar char="ü"/>
            </a:pPr>
            <a:endParaRPr lang="ru-RU" sz="1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1500" i="1" dirty="0">
                <a:solidFill>
                  <a:schemeClr val="tx1"/>
                </a:solidFill>
                <a:latin typeface="Century Gothic" panose="020B0502020202020204" pitchFamily="34" charset="0"/>
              </a:rPr>
              <a:t>NB</a:t>
            </a:r>
            <a:r>
              <a:rPr lang="ru-RU" sz="1500" i="1" dirty="0">
                <a:solidFill>
                  <a:schemeClr val="tx1"/>
                </a:solidFill>
                <a:latin typeface="Century Gothic" panose="020B0502020202020204" pitchFamily="34" charset="0"/>
              </a:rPr>
              <a:t>. Подробнее см. специальный судебный Обзор «КАКТОВ И ПАРТНЁРЫ» по данной категории судебных дел.</a:t>
            </a:r>
          </a:p>
          <a:p>
            <a:pPr>
              <a:buFont typeface="Wingdings" pitchFamily="2" charset="2"/>
              <a:buChar char="ü"/>
            </a:pPr>
            <a:endParaRPr lang="ru-RU" sz="2000" dirty="0"/>
          </a:p>
          <a:p>
            <a:pPr lvl="0">
              <a:buFont typeface="Wingdings" panose="05000000000000000000" pitchFamily="2" charset="2"/>
              <a:buChar char="§"/>
            </a:pPr>
            <a:endParaRPr lang="ru-RU" sz="2000" dirty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721882260"/>
      </p:ext>
    </p:extLst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Обвинение </a:t>
            </a: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в незаконном использовании.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 </a:t>
            </a:r>
            <a:r>
              <a:rPr lang="ru-RU" sz="2000" b="1" dirty="0">
                <a:latin typeface="Century Gothic" panose="020B0502020202020204" pitchFamily="34" charset="0"/>
              </a:rPr>
              <a:t>Гражданско-правовая</a:t>
            </a:r>
            <a:r>
              <a:rPr lang="ru-RU" sz="2000" dirty="0">
                <a:latin typeface="Century Gothic" panose="020B0502020202020204" pitchFamily="34" charset="0"/>
              </a:rPr>
              <a:t> ответственность (ст.ст.1253, 1301 и другие нормы ГК РФ).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2000" dirty="0"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000" b="1" dirty="0">
                <a:latin typeface="Century Gothic" panose="020B0502020202020204" pitchFamily="34" charset="0"/>
              </a:rPr>
              <a:t>Административная ответственность </a:t>
            </a:r>
            <a:r>
              <a:rPr lang="ru-RU" sz="2000" dirty="0">
                <a:latin typeface="Century Gothic" panose="020B0502020202020204" pitchFamily="34" charset="0"/>
              </a:rPr>
              <a:t>(ст.ст.7.12., 14.10.и другие составы КоАП РФ).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2000" dirty="0"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FF0000"/>
                </a:solidFill>
                <a:latin typeface="Century Gothic" panose="020B0502020202020204" pitchFamily="34" charset="0"/>
              </a:rPr>
              <a:t>Уголовная ответственность</a:t>
            </a:r>
            <a:r>
              <a:rPr lang="ru-RU" sz="2000" dirty="0">
                <a:latin typeface="Century Gothic" panose="020B0502020202020204" pitchFamily="34" charset="0"/>
              </a:rPr>
              <a:t> (ст.ст.146, 147, 180, 159 и другие составы УК РФ).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ru-RU" sz="2000" dirty="0">
              <a:latin typeface="Century Gothic" panose="020B0502020202020204" pitchFamily="34" charset="0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300552401"/>
      </p:ext>
    </p:extLst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Исковые требования:</a:t>
            </a:r>
            <a:r>
              <a:rPr sz="4312" dirty="0"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br>
              <a:rPr sz="4312" dirty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что может суд.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lvl="0" defTabSz="905255">
              <a:lnSpc>
                <a:spcPct val="120000"/>
              </a:lnSpc>
              <a:spcBef>
                <a:spcPts val="300"/>
              </a:spcBef>
              <a:buSzTx/>
              <a:buFont typeface="Wingdings" pitchFamily="2" charset="2"/>
              <a:buChar char="§"/>
              <a:defRPr sz="1800"/>
            </a:pPr>
            <a:r>
              <a:rPr lang="ru-RU" sz="2000" dirty="0"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Убытки (ч.1 ГК РФ, ч.4 ГК РФ).</a:t>
            </a:r>
          </a:p>
          <a:p>
            <a:pPr lvl="0" defTabSz="905255">
              <a:lnSpc>
                <a:spcPct val="120000"/>
              </a:lnSpc>
              <a:spcBef>
                <a:spcPts val="300"/>
              </a:spcBef>
              <a:buSzTx/>
              <a:buFont typeface="Wingdings" pitchFamily="2" charset="2"/>
              <a:buChar char="§"/>
              <a:defRPr sz="1800"/>
            </a:pPr>
            <a:r>
              <a:rPr lang="ru-RU" sz="2000" dirty="0"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Компенсация (ст.1301 ГК РФ и далее по ОИС).</a:t>
            </a:r>
          </a:p>
          <a:p>
            <a:pPr lvl="0" defTabSz="905255">
              <a:lnSpc>
                <a:spcPct val="120000"/>
              </a:lnSpc>
              <a:spcBef>
                <a:spcPts val="300"/>
              </a:spcBef>
              <a:buSzTx/>
              <a:buFont typeface="Wingdings" pitchFamily="2" charset="2"/>
              <a:buChar char="§"/>
              <a:defRPr sz="1800"/>
            </a:pPr>
            <a:r>
              <a:rPr lang="ru-RU" sz="2000" dirty="0"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Прекращение нарушения: </a:t>
            </a:r>
            <a:r>
              <a:rPr lang="ru-RU" sz="2000" dirty="0">
                <a:solidFill>
                  <a:srgbClr val="FF0000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остановка использования</a:t>
            </a:r>
            <a:r>
              <a:rPr lang="ru-RU" sz="2000" b="1" dirty="0">
                <a:solidFill>
                  <a:srgbClr val="FF0000"/>
                </a:solidFill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 = блокировка деятельности</a:t>
            </a:r>
            <a:r>
              <a:rPr lang="ru-RU" sz="2000" dirty="0"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.</a:t>
            </a:r>
          </a:p>
          <a:p>
            <a:pPr lvl="0" defTabSz="905255">
              <a:lnSpc>
                <a:spcPct val="120000"/>
              </a:lnSpc>
              <a:spcBef>
                <a:spcPts val="300"/>
              </a:spcBef>
              <a:buSzTx/>
              <a:buFont typeface="Wingdings" pitchFamily="2" charset="2"/>
              <a:buChar char="§"/>
              <a:defRPr sz="1800"/>
            </a:pPr>
            <a:r>
              <a:rPr lang="ru-RU" sz="2000" dirty="0"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Ликвидация </a:t>
            </a:r>
            <a:r>
              <a:rPr lang="ru-RU" sz="2000" dirty="0" err="1"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юр.лица</a:t>
            </a:r>
            <a:r>
              <a:rPr lang="ru-RU" sz="2000" dirty="0"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 нарушителя (1253 ГК РФ).</a:t>
            </a:r>
          </a:p>
          <a:p>
            <a:pPr lvl="0" defTabSz="905255">
              <a:lnSpc>
                <a:spcPct val="120000"/>
              </a:lnSpc>
              <a:spcBef>
                <a:spcPts val="300"/>
              </a:spcBef>
              <a:buSzTx/>
              <a:buFont typeface="Wingdings" pitchFamily="2" charset="2"/>
              <a:buChar char="§"/>
              <a:defRPr sz="1800"/>
            </a:pPr>
            <a:r>
              <a:rPr lang="ru-RU" sz="2000" dirty="0"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Блокировка ссылки (187-ФЗ).</a:t>
            </a:r>
          </a:p>
          <a:p>
            <a:pPr lvl="0" defTabSz="905255">
              <a:lnSpc>
                <a:spcPct val="120000"/>
              </a:lnSpc>
              <a:spcBef>
                <a:spcPts val="300"/>
              </a:spcBef>
              <a:buSzTx/>
              <a:buFont typeface="Wingdings" pitchFamily="2" charset="2"/>
              <a:buChar char="§"/>
              <a:defRPr sz="1800"/>
            </a:pPr>
            <a:r>
              <a:rPr lang="ru-RU" sz="2000" dirty="0"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Блокировка сайта (187-ФЗ).</a:t>
            </a:r>
          </a:p>
          <a:p>
            <a:pPr lvl="0" defTabSz="905255">
              <a:lnSpc>
                <a:spcPct val="120000"/>
              </a:lnSpc>
              <a:spcBef>
                <a:spcPts val="300"/>
              </a:spcBef>
              <a:buSzTx/>
              <a:buFont typeface="Wingdings" pitchFamily="2" charset="2"/>
              <a:buChar char="§"/>
              <a:defRPr sz="1800"/>
            </a:pPr>
            <a:r>
              <a:rPr lang="ru-RU" sz="2000" dirty="0">
                <a:latin typeface="Century Gothic" panose="020B0502020202020204" pitchFamily="34" charset="0"/>
                <a:ea typeface="Ubuntu"/>
                <a:cs typeface="Ubuntu"/>
                <a:sym typeface="Ubuntu"/>
              </a:rPr>
              <a:t>Иное.</a:t>
            </a:r>
          </a:p>
          <a:p>
            <a:pPr marL="0" lvl="0" indent="0" defTabSz="868680">
              <a:lnSpc>
                <a:spcPct val="120000"/>
              </a:lnSpc>
              <a:spcBef>
                <a:spcPts val="300"/>
              </a:spcBef>
              <a:buSzTx/>
              <a:buNone/>
              <a:defRPr sz="1800"/>
            </a:pPr>
            <a:endParaRPr sz="2000" dirty="0">
              <a:latin typeface="Century Gothic" panose="020B0502020202020204" pitchFamily="34" charset="0"/>
              <a:ea typeface="Ubuntu"/>
              <a:cs typeface="Ubuntu"/>
              <a:sym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92086662"/>
      </p:ext>
    </p:extLst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lvl="0"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Административные </a:t>
            </a:r>
            <a:b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и правоприменительные / правоохранительные инструменты.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УК РФ: ст.146, 147, 180, 159.6.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КоАП РФ: ст.7.12., 14.10, 14.33.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ГК РФ: ст.1253, 1270 и др.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Ст.13 Закона «О полиции».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УПК РФ.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Закон об ОРД.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ГПК РФ: ч.3 ст.26.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Прочие нормы.</a:t>
            </a:r>
            <a:endParaRPr lang="en-US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lvl="0" indent="0" defTabSz="868680">
              <a:lnSpc>
                <a:spcPct val="120000"/>
              </a:lnSpc>
              <a:spcBef>
                <a:spcPts val="300"/>
              </a:spcBef>
              <a:buSzTx/>
              <a:buNone/>
              <a:defRPr sz="1800"/>
            </a:pPr>
            <a:endParaRPr sz="2000" dirty="0">
              <a:solidFill>
                <a:schemeClr val="tx1"/>
              </a:solidFill>
              <a:latin typeface="Century Gothic" panose="020B0502020202020204" pitchFamily="34" charset="0"/>
              <a:ea typeface="Ubuntu"/>
              <a:cs typeface="Ubuntu"/>
              <a:sym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269770347"/>
      </p:ext>
    </p:extLst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xfrm>
            <a:off x="467544" y="90872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just" fontAlgn="base"/>
            <a:endParaRPr lang="ru-RU" sz="2400" dirty="0">
              <a:latin typeface="Ubuntu"/>
              <a:ea typeface="Ubuntu"/>
              <a:cs typeface="Ubuntu"/>
            </a:endParaRPr>
          </a:p>
          <a:p>
            <a:pPr algn="just" fontAlgn="base"/>
            <a:endParaRPr lang="ru-RU" sz="2400" dirty="0">
              <a:latin typeface="Ubuntu"/>
              <a:ea typeface="Ubuntu"/>
              <a:cs typeface="Ubuntu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ru-RU" sz="2400" dirty="0">
              <a:latin typeface="Ubuntu"/>
              <a:ea typeface="Ubuntu"/>
              <a:cs typeface="Ubuntu"/>
            </a:endParaRPr>
          </a:p>
          <a:p>
            <a:pPr marL="0" indent="0" algn="ctr">
              <a:lnSpc>
                <a:spcPct val="150000"/>
              </a:lnSpc>
              <a:buNone/>
              <a:defRPr/>
            </a:pPr>
            <a:r>
              <a:rPr lang="ru-RU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ОСОБЕННОСТИ </a:t>
            </a:r>
            <a:r>
              <a:rPr lang="ru-RU" sz="2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ОПК.</a:t>
            </a:r>
            <a:endParaRPr lang="ru-RU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l" fontAlgn="base">
              <a:buNone/>
            </a:pPr>
            <a:endParaRPr lang="ru-RU" sz="2400" dirty="0">
              <a:latin typeface="Ubuntu"/>
              <a:ea typeface="Ubuntu"/>
              <a:cs typeface="Ubuntu"/>
            </a:endParaRPr>
          </a:p>
          <a:p>
            <a:pPr marL="0" indent="0" algn="l" fontAlgn="base">
              <a:buNone/>
            </a:pPr>
            <a:endParaRPr lang="ru-RU" sz="2400" dirty="0">
              <a:latin typeface="Ubuntu"/>
              <a:ea typeface="Ubuntu"/>
              <a:cs typeface="Ubuntu"/>
            </a:endParaRPr>
          </a:p>
          <a:p>
            <a:pPr algn="just" fontAlgn="base"/>
            <a:endParaRPr lang="ru-RU" sz="2400" dirty="0">
              <a:latin typeface="Ubuntu"/>
              <a:ea typeface="Ubuntu"/>
              <a:cs typeface="Ubuntu"/>
            </a:endParaRPr>
          </a:p>
          <a:p>
            <a:pPr algn="just" fontAlgn="base"/>
            <a:endParaRPr lang="ru-RU" sz="2400" dirty="0">
              <a:latin typeface="Ubuntu"/>
              <a:ea typeface="Ubuntu"/>
              <a:cs typeface="Ubuntu"/>
            </a:endParaRPr>
          </a:p>
          <a:p>
            <a:pPr lvl="0">
              <a:lnSpc>
                <a:spcPct val="120000"/>
              </a:lnSpc>
              <a:spcBef>
                <a:spcPts val="300"/>
              </a:spcBef>
              <a:buSzTx/>
              <a:buAutoNum type="arabicPeriod"/>
              <a:defRPr sz="1800"/>
            </a:pPr>
            <a:endParaRPr sz="1600" dirty="0">
              <a:latin typeface="Ubuntu"/>
              <a:ea typeface="Ubuntu"/>
              <a:cs typeface="Ubuntu"/>
              <a:sym typeface="Ubuntu"/>
            </a:endParaRPr>
          </a:p>
        </p:txBody>
      </p:sp>
      <p:pic>
        <p:nvPicPr>
          <p:cNvPr id="5" name="Рисунок 4" descr="kp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3606" y="5925312"/>
            <a:ext cx="1070120" cy="73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46327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Выводы </a:t>
            </a: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3</a:t>
            </a: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marL="0" indent="0" algn="l">
              <a:buNone/>
            </a:pP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При </a:t>
            </a: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внедрении системы управления ИС необходимо учитывать </a:t>
            </a:r>
            <a:endParaRPr lang="ru-RU" sz="19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AutoNum type="arabicParenBoth"/>
            </a:pP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статистику</a:t>
            </a: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endParaRPr lang="ru-RU" sz="19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AutoNum type="arabicParenBoth"/>
            </a:pP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судебную </a:t>
            </a: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практику, </a:t>
            </a:r>
            <a:endParaRPr lang="ru-RU" sz="19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AutoNum type="arabicParenBoth"/>
            </a:pP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наиболее </a:t>
            </a: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распространённые ошибки, </a:t>
            </a:r>
            <a:endParaRPr lang="ru-RU" sz="19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AutoNum type="arabicParenBoth"/>
            </a:pPr>
            <a:r>
              <a:rPr lang="ru-RU" sz="19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э</a:t>
            </a:r>
            <a:r>
              <a:rPr lang="ru-RU" sz="19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тапность</a:t>
            </a: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и </a:t>
            </a:r>
          </a:p>
          <a:p>
            <a:pPr marL="457200" indent="-457200" algn="l">
              <a:buAutoNum type="arabicParenBoth"/>
            </a:pP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вариативность </a:t>
            </a: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внедрения </a:t>
            </a:r>
            <a:r>
              <a:rPr lang="ru-RU" sz="19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системы </a:t>
            </a:r>
            <a:r>
              <a:rPr lang="ru-RU" sz="1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управления нематериальными активами на промышленном предприятии</a:t>
            </a: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marL="457200" indent="-457200" algn="l">
              <a:buAutoNum type="arabicParenBoth"/>
            </a:pPr>
            <a:endParaRPr lang="ru-RU" sz="1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ru-RU" sz="19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ПОДРОБНЕЕ – </a:t>
            </a:r>
            <a:r>
              <a:rPr lang="ru-RU" sz="19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ДАЛЕЕ </a:t>
            </a:r>
            <a:r>
              <a:rPr lang="ru-RU" sz="19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В ПОЛНОМ ТЕКСТЕ ДОКЛАДА.</a:t>
            </a:r>
            <a:endParaRPr lang="ru-RU" sz="19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AutoNum type="arabicPeriod"/>
            </a:pPr>
            <a:endParaRPr lang="ru-RU" sz="1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buFont typeface="Wingdings" pitchFamily="2" charset="2"/>
              <a:buChar char="ü"/>
            </a:pPr>
            <a:endParaRPr lang="ru-RU" sz="2000" dirty="0"/>
          </a:p>
          <a:p>
            <a:pPr lvl="0">
              <a:buFont typeface="Wingdings" panose="05000000000000000000" pitchFamily="2" charset="2"/>
              <a:buChar char="§"/>
            </a:pPr>
            <a:endParaRPr lang="ru-RU" sz="2000" dirty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287809807"/>
      </p:ext>
    </p:extLst>
  </p:cSld>
  <p:clrMapOvr>
    <a:masterClrMapping/>
  </p:clrMapOvr>
  <p:transition spd="med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Особенности </a:t>
            </a:r>
            <a:b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ОПК.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marL="457200" lvl="0" indent="-457200">
              <a:buAutoNum type="arabicPeriod"/>
            </a:pPr>
            <a:r>
              <a:rPr lang="ru-RU" sz="2000" dirty="0">
                <a:latin typeface="Ubuntu"/>
              </a:rPr>
              <a:t>Наличие большой базы </a:t>
            </a:r>
            <a:r>
              <a:rPr lang="ru-RU" sz="2000" dirty="0" smtClean="0">
                <a:latin typeface="Ubuntu"/>
              </a:rPr>
              <a:t>технических документов (ГОСТы, ТУ).</a:t>
            </a:r>
            <a:endParaRPr lang="ru-RU" sz="2000" dirty="0">
              <a:latin typeface="Ubuntu"/>
            </a:endParaRPr>
          </a:p>
          <a:p>
            <a:pPr marL="457200" lvl="0" indent="-457200">
              <a:buAutoNum type="arabicPeriod"/>
            </a:pPr>
            <a:r>
              <a:rPr lang="ru-RU" sz="2000" dirty="0" smtClean="0">
                <a:latin typeface="Ubuntu"/>
              </a:rPr>
              <a:t>Наследие СССР (и сложности с правами в связи с этим)</a:t>
            </a:r>
            <a:r>
              <a:rPr lang="ru-RU" sz="2000" dirty="0" smtClean="0">
                <a:latin typeface="Ubuntu"/>
              </a:rPr>
              <a:t>.</a:t>
            </a:r>
          </a:p>
          <a:p>
            <a:pPr marL="457200" lvl="0" indent="-457200">
              <a:buAutoNum type="arabicPeriod"/>
            </a:pPr>
            <a:r>
              <a:rPr lang="ru-RU" sz="2000" dirty="0" smtClean="0">
                <a:latin typeface="Ubuntu"/>
              </a:rPr>
              <a:t>Секретность (и сложности в управлении в связи с этим).</a:t>
            </a:r>
            <a:endParaRPr lang="ru-RU" sz="2000" dirty="0">
              <a:latin typeface="Ubuntu"/>
            </a:endParaRPr>
          </a:p>
          <a:p>
            <a:pPr marL="457200" lvl="0" indent="-457200">
              <a:buAutoNum type="arabicPeriod"/>
            </a:pPr>
            <a:r>
              <a:rPr lang="ru-RU" sz="2000" dirty="0" smtClean="0">
                <a:latin typeface="Ubuntu"/>
              </a:rPr>
              <a:t>Длительное нахождение в режиме «военном» - как следствие, коммерческая неготовность к диверсификации.</a:t>
            </a:r>
            <a:endParaRPr lang="ru-RU" sz="2000" dirty="0">
              <a:latin typeface="Ubuntu"/>
            </a:endParaRPr>
          </a:p>
          <a:p>
            <a:pPr marL="457200" lvl="0" indent="-457200">
              <a:buAutoNum type="arabicPeriod"/>
            </a:pPr>
            <a:r>
              <a:rPr lang="ru-RU" sz="2000" dirty="0">
                <a:latin typeface="Ubuntu"/>
              </a:rPr>
              <a:t>Тренд последних лет – </a:t>
            </a:r>
            <a:r>
              <a:rPr lang="ru-RU" sz="2000" dirty="0" smtClean="0">
                <a:latin typeface="Ubuntu"/>
              </a:rPr>
              <a:t>государство ориентирует на диверсификацию.</a:t>
            </a:r>
            <a:endParaRPr lang="ru-RU" sz="2000" b="1" dirty="0">
              <a:latin typeface="Ubuntu"/>
            </a:endParaRPr>
          </a:p>
          <a:p>
            <a:pPr marL="457200" lvl="0" indent="-457200">
              <a:buAutoNum type="arabicPeriod"/>
            </a:pPr>
            <a:r>
              <a:rPr lang="ru-RU" sz="2000" dirty="0" smtClean="0">
                <a:latin typeface="Ubuntu"/>
              </a:rPr>
              <a:t>Проблемы регулирования (</a:t>
            </a:r>
            <a:r>
              <a:rPr lang="en-US" sz="2000" dirty="0" smtClean="0">
                <a:latin typeface="Ubuntu"/>
              </a:rPr>
              <a:t>GR</a:t>
            </a:r>
            <a:r>
              <a:rPr lang="ru-RU" sz="2000" dirty="0" smtClean="0">
                <a:latin typeface="Ubuntu"/>
              </a:rPr>
              <a:t>).</a:t>
            </a:r>
            <a:endParaRPr lang="ru-RU" sz="2000" dirty="0">
              <a:latin typeface="Ubuntu"/>
            </a:endParaRPr>
          </a:p>
          <a:p>
            <a:pPr lvl="0">
              <a:buFont typeface="Wingdings" panose="05000000000000000000" pitchFamily="2" charset="2"/>
              <a:buChar char="§"/>
            </a:pPr>
            <a:endParaRPr lang="ru-RU" sz="2000" dirty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10167912"/>
      </p:ext>
    </p:extLst>
  </p:cSld>
  <p:clrMapOvr>
    <a:masterClrMapping/>
  </p:clrMapOvr>
  <p:transition spd="med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Эффект</a:t>
            </a: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 бумеранга.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marL="0" lvl="0" indent="0">
              <a:buNone/>
            </a:pPr>
            <a:r>
              <a:rPr lang="ru-RU" sz="2000" dirty="0">
                <a:latin typeface="Ubuntu"/>
              </a:rPr>
              <a:t>Шаг 1. Правообладатель атакует нарушителя.</a:t>
            </a:r>
          </a:p>
          <a:p>
            <a:pPr marL="0" lvl="0" indent="0">
              <a:buNone/>
            </a:pPr>
            <a:endParaRPr lang="ru-RU" sz="2000" dirty="0">
              <a:latin typeface="Ubuntu"/>
            </a:endParaRPr>
          </a:p>
          <a:p>
            <a:pPr marL="0" lvl="0" indent="0">
              <a:buNone/>
            </a:pPr>
            <a:r>
              <a:rPr lang="ru-RU" sz="2000" dirty="0">
                <a:latin typeface="Ubuntu"/>
              </a:rPr>
              <a:t>Шаг 2. Нарушитель анализирует документы.</a:t>
            </a:r>
          </a:p>
          <a:p>
            <a:pPr marL="0" lvl="0" indent="0">
              <a:buNone/>
            </a:pPr>
            <a:endParaRPr lang="ru-RU" sz="2000" dirty="0">
              <a:latin typeface="Ubuntu"/>
            </a:endParaRPr>
          </a:p>
          <a:p>
            <a:pPr marL="0" lvl="0" indent="0">
              <a:buNone/>
            </a:pPr>
            <a:r>
              <a:rPr lang="ru-RU" sz="2000" dirty="0">
                <a:latin typeface="Ubuntu"/>
              </a:rPr>
              <a:t>Шаг 3. Аргументы атакующей стороны </a:t>
            </a:r>
            <a:r>
              <a:rPr lang="ru-RU" sz="2000" dirty="0">
                <a:solidFill>
                  <a:srgbClr val="FF0000"/>
                </a:solidFill>
                <a:latin typeface="Ubuntu"/>
              </a:rPr>
              <a:t>обращаются против</a:t>
            </a:r>
            <a:r>
              <a:rPr lang="ru-RU" sz="2000" dirty="0">
                <a:latin typeface="Ubuntu"/>
              </a:rPr>
              <a:t> самого </a:t>
            </a:r>
            <a:r>
              <a:rPr lang="ru-RU" sz="2000" dirty="0" err="1">
                <a:solidFill>
                  <a:srgbClr val="FF0000"/>
                </a:solidFill>
                <a:latin typeface="Ubuntu"/>
              </a:rPr>
              <a:t>правоообладателя</a:t>
            </a:r>
            <a:r>
              <a:rPr lang="ru-RU" sz="2000" dirty="0">
                <a:latin typeface="Ubuntu"/>
              </a:rPr>
              <a:t>.</a:t>
            </a:r>
          </a:p>
          <a:p>
            <a:pPr marL="0" lvl="0" indent="0">
              <a:buNone/>
            </a:pPr>
            <a:endParaRPr lang="ru-RU" sz="2000" dirty="0">
              <a:latin typeface="Ubuntu"/>
            </a:endParaRPr>
          </a:p>
          <a:p>
            <a:pPr marL="0" lvl="0" indent="0" algn="ctr">
              <a:buNone/>
            </a:pPr>
            <a:r>
              <a:rPr lang="ru-RU" sz="2000" b="1" dirty="0">
                <a:latin typeface="Ubuntu"/>
              </a:rPr>
              <a:t>РЕЗУЛЬТАТ – НАРУШИТЕЛЬ ПРЕСЛЕДУЕТ ПРАВОООБЛАДАТЕЛЯ, А НЕ НАОБОРОТ.</a:t>
            </a:r>
            <a:r>
              <a:rPr lang="ru-RU" sz="2000" dirty="0">
                <a:latin typeface="Ubuntu"/>
              </a:rPr>
              <a:t> 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ru-RU" sz="2000" dirty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669852958"/>
      </p:ext>
    </p:extLst>
  </p:cSld>
  <p:clrMapOvr>
    <a:masterClrMapping/>
  </p:clrMapOvr>
  <p:transition spd="med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Решение проблемы: </a:t>
            </a:r>
            <a:b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подходы.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marL="0" lvl="0" indent="0">
              <a:buNone/>
            </a:pPr>
            <a:r>
              <a:rPr lang="ru-RU" sz="2000" dirty="0">
                <a:latin typeface="Ubuntu"/>
              </a:rPr>
              <a:t>А. Бороться с последствиями (рисковать и «тушить пожары»)</a:t>
            </a:r>
          </a:p>
          <a:p>
            <a:pPr marL="0" lvl="0" indent="0" algn="ctr">
              <a:buNone/>
            </a:pPr>
            <a:r>
              <a:rPr lang="ru-RU" sz="2000" dirty="0">
                <a:latin typeface="Ubuntu"/>
              </a:rPr>
              <a:t>или</a:t>
            </a:r>
          </a:p>
          <a:p>
            <a:pPr marL="0" lvl="0" indent="0">
              <a:buNone/>
            </a:pPr>
            <a:r>
              <a:rPr lang="ru-RU" sz="2000" dirty="0">
                <a:latin typeface="Ubuntu"/>
              </a:rPr>
              <a:t>Б. Управлять процессом (планировать, упреждать, быть готовым).</a:t>
            </a:r>
            <a:endParaRPr lang="ru-RU" sz="1800" dirty="0">
              <a:solidFill>
                <a:schemeClr val="tx1"/>
              </a:solidFill>
              <a:latin typeface="Ubuntu"/>
            </a:endParaRPr>
          </a:p>
          <a:p>
            <a:pPr marL="0" lvl="0" indent="0">
              <a:buNone/>
            </a:pPr>
            <a:endParaRPr lang="ru-RU" sz="2000" dirty="0">
              <a:latin typeface="Ubuntu"/>
            </a:endParaRPr>
          </a:p>
          <a:p>
            <a:pPr marL="0" lvl="0" indent="0" algn="ctr">
              <a:buNone/>
            </a:pPr>
            <a:r>
              <a:rPr lang="ru-RU" sz="2000" b="1" dirty="0">
                <a:latin typeface="Ubuntu"/>
              </a:rPr>
              <a:t>ЧТОБЫ УПРАВЛЯТЬ ПРОЦЕССОМ, </a:t>
            </a:r>
          </a:p>
          <a:p>
            <a:pPr marL="0" lvl="0" indent="0" algn="ctr">
              <a:buNone/>
            </a:pPr>
            <a:r>
              <a:rPr lang="ru-RU" sz="2000" b="1" dirty="0">
                <a:latin typeface="Ubuntu"/>
              </a:rPr>
              <a:t>НУЖНО </a:t>
            </a:r>
            <a:r>
              <a:rPr lang="ru-RU" sz="2000" b="1" dirty="0">
                <a:solidFill>
                  <a:srgbClr val="FF0000"/>
                </a:solidFill>
                <a:latin typeface="Ubuntu"/>
              </a:rPr>
              <a:t>СОЗДАТЬ СИСТЕМУ</a:t>
            </a:r>
            <a:r>
              <a:rPr lang="ru-RU" sz="2000" b="1" dirty="0">
                <a:latin typeface="Ubuntu"/>
              </a:rPr>
              <a:t>.</a:t>
            </a:r>
          </a:p>
          <a:p>
            <a:pPr marL="0" lvl="0" indent="0" algn="ctr">
              <a:buNone/>
            </a:pPr>
            <a:endParaRPr lang="ru-RU" sz="2000" dirty="0">
              <a:latin typeface="Ubuntu"/>
            </a:endParaRPr>
          </a:p>
          <a:p>
            <a:pPr marL="0" lvl="0" indent="0" algn="ctr">
              <a:buNone/>
            </a:pPr>
            <a:r>
              <a:rPr lang="ru-RU" sz="2000" dirty="0">
                <a:latin typeface="Ubuntu"/>
              </a:rPr>
              <a:t>СИСТЕМА = ДОКУМЕНТЫ (ФОРМЫ) + АЛГОРИТМЫ (РЕГЛАМЕНТЫ) + КОНТРОЛЬ. 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ru-RU" sz="2000" dirty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176532711"/>
      </p:ext>
    </p:extLst>
  </p:cSld>
  <p:clrMapOvr>
    <a:masterClrMapping/>
  </p:clrMapOvr>
  <p:transition spd="med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Цели </a:t>
            </a:r>
            <a:b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создания системы.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ru-RU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/>
              <a:t>Система защиты интеллектуальной собственностью, предназначена для </a:t>
            </a:r>
            <a:r>
              <a:rPr lang="ru-RU" sz="2000" b="1" dirty="0"/>
              <a:t>стандартизации и унификации </a:t>
            </a:r>
            <a:r>
              <a:rPr lang="ru-RU" sz="2000" dirty="0"/>
              <a:t>деятельности компании, обеспечивающей решение правовых вопросов, связанных с созданием  результатов интеллектуальной деятельности.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/>
              <a:t>Создание системы осуществляется </a:t>
            </a:r>
            <a:r>
              <a:rPr lang="ru-RU" sz="2000" b="1" dirty="0"/>
              <a:t>в целях </a:t>
            </a:r>
            <a:r>
              <a:rPr lang="ru-RU" sz="2000" dirty="0"/>
              <a:t>обеспечения правовой охраны результатов интеллектуальной деятельности компании, их своевременного выявления и учета, минимизации рисков получения претензий от государственных органов и иных лиц по вопросам владения и использования объектов интеллектуальной собственности, </a:t>
            </a:r>
            <a:r>
              <a:rPr lang="ru-RU" sz="2000" dirty="0" err="1"/>
              <a:t>репутационных</a:t>
            </a:r>
            <a:r>
              <a:rPr lang="ru-RU" sz="2000" dirty="0"/>
              <a:t> и материальных потерь,  привлечения к </a:t>
            </a:r>
            <a:r>
              <a:rPr lang="ru-RU" sz="2000" dirty="0" err="1"/>
              <a:t>гражданскои</a:t>
            </a:r>
            <a:r>
              <a:rPr lang="ru-RU" sz="2000" dirty="0"/>
              <a:t>̆, </a:t>
            </a:r>
            <a:r>
              <a:rPr lang="ru-RU" sz="2000" dirty="0" err="1"/>
              <a:t>административнои</a:t>
            </a:r>
            <a:r>
              <a:rPr lang="ru-RU" sz="2000" dirty="0"/>
              <a:t>̆, </a:t>
            </a:r>
            <a:r>
              <a:rPr lang="ru-RU" sz="2000" dirty="0" err="1"/>
              <a:t>уголовнои</a:t>
            </a:r>
            <a:r>
              <a:rPr lang="ru-RU" sz="2000" dirty="0"/>
              <a:t>̆ и иным видам ответственности Компании и/или её менеджмента, а также создания условий для эффективного управления активами, сформированными  за счет объектов интеллектуальной собственности.  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ru-RU" sz="2000" dirty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87861122"/>
      </p:ext>
    </p:extLst>
  </p:cSld>
  <p:clrMapOvr>
    <a:masterClrMapping/>
  </p:clrMapOvr>
  <p:transition spd="med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Основные элементы </a:t>
            </a: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и процессы системы управления ИС.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05064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marL="457200" lvl="0" indent="-457200">
              <a:buAutoNum type="arabicPeriod"/>
            </a:pPr>
            <a:r>
              <a:rPr lang="ru-RU" sz="1800" dirty="0"/>
              <a:t>Стратегический документ:</a:t>
            </a:r>
            <a:r>
              <a:rPr lang="ru-RU" sz="1800" b="1" dirty="0"/>
              <a:t> </a:t>
            </a:r>
            <a:r>
              <a:rPr lang="en-US" sz="1800" b="1" dirty="0"/>
              <a:t>IP</a:t>
            </a:r>
            <a:r>
              <a:rPr lang="ru-RU" sz="1800" b="1" dirty="0"/>
              <a:t>-стратегия.</a:t>
            </a:r>
          </a:p>
          <a:p>
            <a:pPr marL="457200" lvl="0" indent="-457200">
              <a:buAutoNum type="arabicPeriod"/>
            </a:pPr>
            <a:r>
              <a:rPr lang="ru-RU" sz="1800" dirty="0"/>
              <a:t>Регламент </a:t>
            </a:r>
            <a:r>
              <a:rPr lang="ru-RU" sz="1800" b="1" dirty="0"/>
              <a:t>оформления прав</a:t>
            </a:r>
            <a:r>
              <a:rPr lang="ru-RU" sz="1800" dirty="0"/>
              <a:t> на служебные произведения (ТК РФ).</a:t>
            </a:r>
          </a:p>
          <a:p>
            <a:pPr marL="457200" lvl="0" indent="-457200">
              <a:buAutoNum type="arabicPeriod"/>
            </a:pPr>
            <a:r>
              <a:rPr lang="ru-RU" sz="1800" dirty="0"/>
              <a:t>Регламент </a:t>
            </a:r>
            <a:r>
              <a:rPr lang="ru-RU" sz="1800" b="1" dirty="0"/>
              <a:t>оформления прав</a:t>
            </a:r>
            <a:r>
              <a:rPr lang="ru-RU" sz="1800" dirty="0"/>
              <a:t> на подрядные произведения (ГК РФ).</a:t>
            </a:r>
          </a:p>
          <a:p>
            <a:pPr marL="457200" lvl="0" indent="-457200">
              <a:buAutoNum type="arabicPeriod"/>
            </a:pPr>
            <a:r>
              <a:rPr lang="ru-RU" sz="1800" dirty="0"/>
              <a:t>Порядок </a:t>
            </a:r>
            <a:r>
              <a:rPr lang="ru-RU" sz="1800" b="1" dirty="0"/>
              <a:t>выявления</a:t>
            </a:r>
            <a:r>
              <a:rPr lang="ru-RU" sz="1800" dirty="0"/>
              <a:t> охраняемых РИД и иных объектов ИС.</a:t>
            </a:r>
          </a:p>
          <a:p>
            <a:pPr marL="457200" lvl="0" indent="-457200">
              <a:buAutoNum type="arabicPeriod"/>
            </a:pPr>
            <a:r>
              <a:rPr lang="ru-RU" sz="1800" dirty="0"/>
              <a:t>Регламент </a:t>
            </a:r>
            <a:r>
              <a:rPr lang="ru-RU" sz="1800" b="1" dirty="0"/>
              <a:t>паспортизации</a:t>
            </a:r>
            <a:r>
              <a:rPr lang="ru-RU" sz="1800" dirty="0"/>
              <a:t> объектов и ведения их </a:t>
            </a:r>
            <a:r>
              <a:rPr lang="ru-RU" sz="1800" b="1" dirty="0"/>
              <a:t>реестра</a:t>
            </a:r>
            <a:r>
              <a:rPr lang="ru-RU" sz="1800" dirty="0"/>
              <a:t>.</a:t>
            </a:r>
          </a:p>
          <a:p>
            <a:pPr marL="457200" lvl="0" indent="-457200">
              <a:buAutoNum type="arabicPeriod"/>
            </a:pPr>
            <a:r>
              <a:rPr lang="ru-RU" sz="1800" dirty="0"/>
              <a:t>Методические рекомендации по </a:t>
            </a:r>
            <a:r>
              <a:rPr lang="ru-RU" sz="1800" b="1" dirty="0"/>
              <a:t>капитализации </a:t>
            </a:r>
            <a:r>
              <a:rPr lang="ru-RU" sz="1800" dirty="0"/>
              <a:t>НМА.</a:t>
            </a:r>
          </a:p>
          <a:p>
            <a:pPr marL="457200" lvl="0" indent="-457200">
              <a:buAutoNum type="arabicPeriod"/>
            </a:pPr>
            <a:r>
              <a:rPr lang="ru-RU" sz="1800" dirty="0"/>
              <a:t>Регламент </a:t>
            </a:r>
            <a:r>
              <a:rPr lang="ru-RU" sz="1800" b="1" dirty="0"/>
              <a:t>проверки </a:t>
            </a:r>
            <a:r>
              <a:rPr lang="ru-RU" sz="1800" dirty="0"/>
              <a:t>приобретаемых объектов.</a:t>
            </a:r>
          </a:p>
          <a:p>
            <a:pPr marL="457200" indent="-457200">
              <a:buFont typeface="Arial"/>
              <a:buAutoNum type="arabicPeriod"/>
            </a:pPr>
            <a:r>
              <a:rPr lang="ru-RU" sz="1800" dirty="0"/>
              <a:t>Регламент регулярного </a:t>
            </a:r>
            <a:r>
              <a:rPr lang="ru-RU" sz="1800" b="1" dirty="0"/>
              <a:t>аудита и оценки </a:t>
            </a:r>
            <a:r>
              <a:rPr lang="ru-RU" sz="1800" dirty="0"/>
              <a:t>объектов.</a:t>
            </a:r>
          </a:p>
          <a:p>
            <a:pPr marL="457200" lvl="0" indent="-457200">
              <a:buAutoNum type="arabicPeriod"/>
            </a:pPr>
            <a:r>
              <a:rPr lang="ru-RU" sz="1800" dirty="0"/>
              <a:t>Положение о работе </a:t>
            </a:r>
            <a:r>
              <a:rPr lang="ru-RU" sz="1800" b="1" dirty="0"/>
              <a:t>СЭД</a:t>
            </a:r>
            <a:r>
              <a:rPr lang="ru-RU" sz="1800" dirty="0"/>
              <a:t> по оформлению электронных документов на ОИС.</a:t>
            </a:r>
          </a:p>
          <a:p>
            <a:pPr marL="457200" lvl="0" indent="-457200">
              <a:buAutoNum type="arabicPeriod"/>
            </a:pPr>
            <a:r>
              <a:rPr lang="ru-RU" sz="1800" dirty="0"/>
              <a:t>Иные </a:t>
            </a:r>
            <a:r>
              <a:rPr lang="ru-RU" sz="1800" b="1" dirty="0"/>
              <a:t>бизнес-процессы</a:t>
            </a:r>
            <a:r>
              <a:rPr lang="ru-RU" sz="1800" dirty="0"/>
              <a:t> (в зависимости от управленческой концепции).</a:t>
            </a:r>
            <a:endParaRPr lang="ru-RU" sz="1800" dirty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678366103"/>
      </p:ext>
    </p:extLst>
  </p:cSld>
  <p:clrMapOvr>
    <a:masterClrMapping/>
  </p:clrMapOvr>
  <p:transition spd="med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Требования к системе </a:t>
            </a:r>
            <a:b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и основные ошибки.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 fontScale="92500" lnSpcReduction="10000"/>
          </a:bodyPr>
          <a:lstStyle/>
          <a:p>
            <a:pPr marL="0" lvl="0" indent="0">
              <a:buNone/>
            </a:pPr>
            <a:endParaRPr lang="ru-RU" sz="2000" dirty="0">
              <a:latin typeface="Ubuntu"/>
            </a:endParaRPr>
          </a:p>
          <a:p>
            <a:pPr marL="0" lvl="0" indent="0">
              <a:buNone/>
            </a:pPr>
            <a:r>
              <a:rPr lang="ru-RU" sz="2000" dirty="0">
                <a:solidFill>
                  <a:srgbClr val="FF0000"/>
                </a:solidFill>
                <a:latin typeface="Ubuntu"/>
              </a:rPr>
              <a:t>Ошибка №1. </a:t>
            </a:r>
            <a:r>
              <a:rPr lang="ru-RU" sz="2000" dirty="0">
                <a:latin typeface="Ubuntu"/>
              </a:rPr>
              <a:t>Процесс не регламентирован вообще.</a:t>
            </a:r>
          </a:p>
          <a:p>
            <a:pPr marL="0" lvl="0" indent="0">
              <a:buNone/>
            </a:pPr>
            <a:r>
              <a:rPr lang="ru-RU" sz="2000" dirty="0">
                <a:solidFill>
                  <a:srgbClr val="FF0000"/>
                </a:solidFill>
                <a:latin typeface="Ubuntu"/>
              </a:rPr>
              <a:t>Ошибка №2.</a:t>
            </a:r>
            <a:r>
              <a:rPr lang="ru-RU" sz="2000" dirty="0">
                <a:latin typeface="Ubuntu"/>
              </a:rPr>
              <a:t> Регламент есть, форм нет (нет правильного оформления).</a:t>
            </a:r>
          </a:p>
          <a:p>
            <a:pPr marL="0" lvl="0" indent="0">
              <a:buNone/>
            </a:pPr>
            <a:r>
              <a:rPr lang="ru-RU" sz="2000" dirty="0">
                <a:solidFill>
                  <a:srgbClr val="FF0000"/>
                </a:solidFill>
                <a:latin typeface="Ubuntu"/>
              </a:rPr>
              <a:t>Ошибка №3. </a:t>
            </a:r>
            <a:r>
              <a:rPr lang="ru-RU" sz="2000" dirty="0">
                <a:latin typeface="Ubuntu"/>
              </a:rPr>
              <a:t>Формы есть, регламента (порядка их применения) нет.</a:t>
            </a:r>
          </a:p>
          <a:p>
            <a:pPr marL="0" lvl="0" indent="0">
              <a:buNone/>
            </a:pPr>
            <a:r>
              <a:rPr lang="ru-RU" sz="2000" dirty="0">
                <a:solidFill>
                  <a:srgbClr val="FF0000"/>
                </a:solidFill>
                <a:latin typeface="Ubuntu"/>
              </a:rPr>
              <a:t>Ошибка №4.</a:t>
            </a:r>
            <a:r>
              <a:rPr lang="ru-RU" sz="2000" dirty="0">
                <a:latin typeface="Ubuntu"/>
              </a:rPr>
              <a:t> Формы и регламенты есть, но они содержательно слабые (как правило – не соответствуют практике).</a:t>
            </a:r>
          </a:p>
          <a:p>
            <a:pPr marL="0" lvl="0" indent="0">
              <a:buNone/>
            </a:pPr>
            <a:endParaRPr lang="ru-RU" sz="2000" dirty="0">
              <a:latin typeface="Ubuntu"/>
            </a:endParaRPr>
          </a:p>
          <a:p>
            <a:pPr marL="0" lvl="0" indent="0" algn="ctr">
              <a:buNone/>
            </a:pPr>
            <a:r>
              <a:rPr lang="ru-RU" sz="2000" b="1" dirty="0">
                <a:latin typeface="Ubuntu"/>
              </a:rPr>
              <a:t>Итого, система должна включать в себя </a:t>
            </a:r>
          </a:p>
          <a:p>
            <a:pPr marL="0" lvl="0" indent="0" algn="ctr">
              <a:buNone/>
            </a:pPr>
            <a:r>
              <a:rPr lang="ru-RU" sz="2000" b="1" dirty="0">
                <a:latin typeface="Ubuntu"/>
              </a:rPr>
              <a:t>(требования):</a:t>
            </a:r>
          </a:p>
          <a:p>
            <a:pPr marL="0" lvl="0" indent="0">
              <a:buNone/>
            </a:pPr>
            <a:endParaRPr lang="ru-RU" sz="2000" b="1" dirty="0">
              <a:latin typeface="Ubuntu"/>
            </a:endParaRPr>
          </a:p>
          <a:p>
            <a:pPr marL="457200" lvl="0" indent="-457200">
              <a:buAutoNum type="arabicParenR"/>
            </a:pPr>
            <a:r>
              <a:rPr lang="ru-RU" sz="2000" b="1" dirty="0">
                <a:latin typeface="Ubuntu"/>
              </a:rPr>
              <a:t>Регламент (порядок) исполнения процесса.</a:t>
            </a:r>
          </a:p>
          <a:p>
            <a:pPr marL="457200" lvl="0" indent="-457200">
              <a:buAutoNum type="arabicParenR"/>
            </a:pPr>
            <a:r>
              <a:rPr lang="ru-RU" sz="2000" b="1" dirty="0">
                <a:latin typeface="Ubuntu"/>
              </a:rPr>
              <a:t>Формы для исполнения процесса (в случае с ИС – для оформления прав), соответствующие судебной практике.</a:t>
            </a:r>
          </a:p>
          <a:p>
            <a:pPr marL="0" lvl="0" indent="0">
              <a:buNone/>
            </a:pPr>
            <a:endParaRPr lang="ru-RU" sz="2000" dirty="0">
              <a:latin typeface="Ubuntu"/>
            </a:endParaRPr>
          </a:p>
          <a:p>
            <a:pPr lvl="0">
              <a:buFont typeface="Wingdings" panose="05000000000000000000" pitchFamily="2" charset="2"/>
              <a:buChar char="§"/>
            </a:pPr>
            <a:endParaRPr lang="ru-RU" sz="2000" dirty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082318314"/>
      </p:ext>
    </p:extLst>
  </p:cSld>
  <p:clrMapOvr>
    <a:masterClrMapping/>
  </p:clrMapOvr>
  <p:transition spd="med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Порядок  </a:t>
            </a:r>
            <a:b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создания системы.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 fontScale="92500" lnSpcReduction="10000"/>
          </a:bodyPr>
          <a:lstStyle/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b="1" dirty="0"/>
              <a:t>Шаг 1. </a:t>
            </a:r>
            <a:r>
              <a:rPr lang="ru-RU" sz="2000" dirty="0"/>
              <a:t>Диагностика  систем защиты интеллектуальной собственности и технологий на предприятии.</a:t>
            </a:r>
          </a:p>
          <a:p>
            <a:pPr marL="0" indent="0">
              <a:buNone/>
            </a:pPr>
            <a:r>
              <a:rPr lang="ru-RU" sz="2000" b="1" dirty="0"/>
              <a:t>Шаг 2. </a:t>
            </a:r>
            <a:r>
              <a:rPr lang="ru-RU" sz="2000" dirty="0"/>
              <a:t>Выявление недостатков и способов их устранения.</a:t>
            </a:r>
          </a:p>
          <a:p>
            <a:pPr marL="0" indent="0">
              <a:buNone/>
            </a:pPr>
            <a:r>
              <a:rPr lang="ru-RU" sz="2000" b="1" dirty="0"/>
              <a:t>Шаг 3. </a:t>
            </a:r>
            <a:r>
              <a:rPr lang="ru-RU" sz="2000" dirty="0"/>
              <a:t>Разработка организационно-методического и документационного обеспечения управления интеллектуальной собственностью.</a:t>
            </a:r>
          </a:p>
          <a:p>
            <a:pPr marL="0" indent="0">
              <a:buNone/>
            </a:pPr>
            <a:r>
              <a:rPr lang="ru-RU" sz="2000" b="1" dirty="0"/>
              <a:t>Шаг 4. </a:t>
            </a:r>
            <a:r>
              <a:rPr lang="ru-RU" sz="2000" dirty="0"/>
              <a:t>Внедрение регламентирующей документации.</a:t>
            </a:r>
          </a:p>
          <a:p>
            <a:pPr marL="0" indent="0">
              <a:buNone/>
            </a:pPr>
            <a:r>
              <a:rPr lang="ru-RU" sz="2000" b="1" dirty="0"/>
              <a:t>Шаг 5. </a:t>
            </a:r>
            <a:r>
              <a:rPr lang="ru-RU" sz="2000" dirty="0"/>
              <a:t>Разработка систем контроля за соблюдением регламентирующих процедур, в том числе:</a:t>
            </a:r>
          </a:p>
          <a:p>
            <a:pPr marL="0" indent="0">
              <a:buNone/>
            </a:pPr>
            <a:r>
              <a:rPr lang="ru-RU" sz="2000" dirty="0"/>
              <a:t>- выявления объектов;</a:t>
            </a:r>
          </a:p>
          <a:p>
            <a:pPr marL="0" indent="0">
              <a:buNone/>
            </a:pPr>
            <a:r>
              <a:rPr lang="ru-RU" sz="2000" dirty="0"/>
              <a:t>- оформления прав на объекты, созданные работникам;</a:t>
            </a:r>
          </a:p>
          <a:p>
            <a:pPr marL="0" indent="0">
              <a:buNone/>
            </a:pPr>
            <a:r>
              <a:rPr lang="ru-RU" sz="2000" dirty="0"/>
              <a:t>- оформления прав на объекты, созданные подрядчиками;</a:t>
            </a:r>
          </a:p>
          <a:p>
            <a:pPr marL="0" indent="0">
              <a:buNone/>
            </a:pPr>
            <a:r>
              <a:rPr lang="ru-RU" sz="2000" dirty="0"/>
              <a:t>- прочие процедуры.</a:t>
            </a:r>
          </a:p>
          <a:p>
            <a:pPr marL="0" lvl="0" indent="0">
              <a:buNone/>
            </a:pPr>
            <a:endParaRPr lang="ru-RU" sz="2000" dirty="0">
              <a:latin typeface="Ubuntu"/>
            </a:endParaRPr>
          </a:p>
          <a:p>
            <a:pPr lvl="0">
              <a:buFont typeface="Wingdings" panose="05000000000000000000" pitchFamily="2" charset="2"/>
              <a:buChar char="§"/>
            </a:pPr>
            <a:endParaRPr lang="ru-RU" sz="2000" dirty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822196452"/>
      </p:ext>
    </p:extLst>
  </p:cSld>
  <p:clrMapOvr>
    <a:masterClrMapping/>
  </p:clrMapOvr>
  <p:transition spd="med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xfrm>
            <a:off x="467544" y="90872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just" fontAlgn="base"/>
            <a:endParaRPr lang="ru-RU" sz="2400" dirty="0">
              <a:latin typeface="Ubuntu"/>
              <a:ea typeface="Ubuntu"/>
              <a:cs typeface="Ubuntu"/>
            </a:endParaRPr>
          </a:p>
          <a:p>
            <a:pPr algn="just" fontAlgn="base"/>
            <a:endParaRPr lang="ru-RU" sz="2400" dirty="0">
              <a:latin typeface="Ubuntu"/>
              <a:ea typeface="Ubuntu"/>
              <a:cs typeface="Ubuntu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ru-RU" sz="2400" dirty="0">
              <a:latin typeface="Ubuntu"/>
              <a:ea typeface="Ubuntu"/>
              <a:cs typeface="Ubuntu"/>
            </a:endParaRPr>
          </a:p>
          <a:p>
            <a:pPr marL="0" indent="0" algn="ctr">
              <a:lnSpc>
                <a:spcPct val="150000"/>
              </a:lnSpc>
              <a:buNone/>
              <a:defRPr/>
            </a:pPr>
            <a:r>
              <a:rPr lang="ru-RU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ЗАЩИТА.</a:t>
            </a:r>
          </a:p>
          <a:p>
            <a:pPr marL="0" indent="0" algn="l" fontAlgn="base">
              <a:buNone/>
            </a:pPr>
            <a:endParaRPr lang="ru-RU" sz="2400" dirty="0">
              <a:latin typeface="Ubuntu"/>
              <a:ea typeface="Ubuntu"/>
              <a:cs typeface="Ubuntu"/>
            </a:endParaRPr>
          </a:p>
          <a:p>
            <a:pPr marL="0" indent="0" algn="l" fontAlgn="base">
              <a:buNone/>
            </a:pPr>
            <a:endParaRPr lang="ru-RU" sz="2400" dirty="0">
              <a:latin typeface="Ubuntu"/>
              <a:ea typeface="Ubuntu"/>
              <a:cs typeface="Ubuntu"/>
            </a:endParaRPr>
          </a:p>
          <a:p>
            <a:pPr algn="just" fontAlgn="base"/>
            <a:endParaRPr lang="ru-RU" sz="2400" dirty="0">
              <a:latin typeface="Ubuntu"/>
              <a:ea typeface="Ubuntu"/>
              <a:cs typeface="Ubuntu"/>
            </a:endParaRPr>
          </a:p>
          <a:p>
            <a:pPr algn="just" fontAlgn="base"/>
            <a:endParaRPr lang="ru-RU" sz="2400" dirty="0">
              <a:latin typeface="Ubuntu"/>
              <a:ea typeface="Ubuntu"/>
              <a:cs typeface="Ubuntu"/>
            </a:endParaRPr>
          </a:p>
          <a:p>
            <a:pPr lvl="0">
              <a:lnSpc>
                <a:spcPct val="120000"/>
              </a:lnSpc>
              <a:spcBef>
                <a:spcPts val="300"/>
              </a:spcBef>
              <a:buSzTx/>
              <a:buAutoNum type="arabicPeriod"/>
              <a:defRPr sz="1800"/>
            </a:pPr>
            <a:endParaRPr sz="1600" dirty="0">
              <a:latin typeface="Ubuntu"/>
              <a:ea typeface="Ubuntu"/>
              <a:cs typeface="Ubuntu"/>
              <a:sym typeface="Ubuntu"/>
            </a:endParaRPr>
          </a:p>
        </p:txBody>
      </p:sp>
      <p:pic>
        <p:nvPicPr>
          <p:cNvPr id="5" name="Рисунок 4" descr="kp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3606" y="5925312"/>
            <a:ext cx="1070120" cy="73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035692"/>
      </p:ext>
    </p:extLst>
  </p:cSld>
  <p:clrMapOvr>
    <a:masterClrMapping/>
  </p:clrMapOvr>
  <p:transition spd="med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Защита: </a:t>
            </a:r>
            <a:b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он-</a:t>
            </a:r>
            <a:r>
              <a:rPr lang="ru-RU" sz="2352" dirty="0" err="1">
                <a:latin typeface="Century Gothic"/>
                <a:ea typeface="Century Gothic"/>
                <a:cs typeface="Century Gothic"/>
                <a:sym typeface="Century Gothic"/>
              </a:rPr>
              <a:t>лайн</a:t>
            </a: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, </a:t>
            </a:r>
            <a:r>
              <a:rPr lang="ru-RU" sz="2352" dirty="0" err="1">
                <a:latin typeface="Century Gothic"/>
                <a:ea typeface="Century Gothic"/>
                <a:cs typeface="Century Gothic"/>
                <a:sym typeface="Century Gothic"/>
              </a:rPr>
              <a:t>офф-лайн</a:t>
            </a: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 и весь мир.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ru-RU" sz="2000" b="1" dirty="0"/>
              <a:t>Термины:</a:t>
            </a:r>
          </a:p>
          <a:p>
            <a:pPr marL="457200" lvl="0" indent="-457200">
              <a:buAutoNum type="arabicPeriod"/>
            </a:pPr>
            <a:r>
              <a:rPr lang="ru-RU" sz="2000" i="1" dirty="0">
                <a:solidFill>
                  <a:schemeClr val="tx1"/>
                </a:solidFill>
              </a:rPr>
              <a:t>Охрана </a:t>
            </a:r>
            <a:r>
              <a:rPr lang="ru-RU" sz="2000" dirty="0">
                <a:solidFill>
                  <a:schemeClr val="tx1"/>
                </a:solidFill>
              </a:rPr>
              <a:t>= создание объектов (</a:t>
            </a:r>
            <a:r>
              <a:rPr lang="ru-RU" sz="2000" dirty="0" err="1">
                <a:solidFill>
                  <a:schemeClr val="tx1"/>
                </a:solidFill>
              </a:rPr>
              <a:t>см.раздел</a:t>
            </a:r>
            <a:r>
              <a:rPr lang="ru-RU" sz="2000" dirty="0">
                <a:solidFill>
                  <a:schemeClr val="tx1"/>
                </a:solidFill>
              </a:rPr>
              <a:t> об охране).</a:t>
            </a:r>
          </a:p>
          <a:p>
            <a:pPr marL="457200" lvl="0" indent="-457200">
              <a:buAutoNum type="arabicPeriod"/>
            </a:pPr>
            <a:r>
              <a:rPr lang="ru-RU" sz="2000" i="1" dirty="0">
                <a:solidFill>
                  <a:schemeClr val="tx1"/>
                </a:solidFill>
              </a:rPr>
              <a:t>Защита</a:t>
            </a:r>
            <a:r>
              <a:rPr lang="ru-RU" sz="2000" dirty="0">
                <a:solidFill>
                  <a:schemeClr val="tx1"/>
                </a:solidFill>
              </a:rPr>
              <a:t> = </a:t>
            </a:r>
            <a:r>
              <a:rPr lang="ru-RU" sz="2000" dirty="0">
                <a:solidFill>
                  <a:srgbClr val="FF0000"/>
                </a:solidFill>
              </a:rPr>
              <a:t>выявление и пресечение </a:t>
            </a:r>
            <a:r>
              <a:rPr lang="ru-RU" sz="2000" dirty="0">
                <a:solidFill>
                  <a:schemeClr val="tx1"/>
                </a:solidFill>
              </a:rPr>
              <a:t>нарушений (</a:t>
            </a:r>
            <a:r>
              <a:rPr lang="ru-RU" sz="2000" dirty="0" err="1">
                <a:solidFill>
                  <a:schemeClr val="tx1"/>
                </a:solidFill>
              </a:rPr>
              <a:t>см.на</a:t>
            </a:r>
            <a:r>
              <a:rPr lang="ru-RU" sz="2000" dirty="0">
                <a:solidFill>
                  <a:schemeClr val="tx1"/>
                </a:solidFill>
              </a:rPr>
              <a:t> слайде регламент мониторинга).</a:t>
            </a:r>
          </a:p>
          <a:p>
            <a:pPr marL="0" lvl="0" indent="0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000" b="1" dirty="0"/>
              <a:t>Направления защиты:</a:t>
            </a:r>
          </a:p>
          <a:p>
            <a:pPr>
              <a:buFontTx/>
              <a:buChar char="-"/>
            </a:pPr>
            <a:r>
              <a:rPr lang="ru-RU" sz="2000" dirty="0">
                <a:solidFill>
                  <a:schemeClr val="tx1"/>
                </a:solidFill>
              </a:rPr>
              <a:t>он-</a:t>
            </a:r>
            <a:r>
              <a:rPr lang="ru-RU" sz="2000" dirty="0" err="1">
                <a:solidFill>
                  <a:schemeClr val="tx1"/>
                </a:solidFill>
              </a:rPr>
              <a:t>лайн</a:t>
            </a:r>
            <a:r>
              <a:rPr lang="ru-RU" sz="2000" dirty="0">
                <a:solidFill>
                  <a:schemeClr val="tx1"/>
                </a:solidFill>
              </a:rPr>
              <a:t> (цифровая среда);</a:t>
            </a:r>
          </a:p>
          <a:p>
            <a:pPr>
              <a:buFontTx/>
              <a:buChar char="-"/>
            </a:pPr>
            <a:r>
              <a:rPr lang="ru-RU" sz="2000" dirty="0" err="1">
                <a:solidFill>
                  <a:schemeClr val="tx1"/>
                </a:solidFill>
              </a:rPr>
              <a:t>офф-лайн</a:t>
            </a:r>
            <a:r>
              <a:rPr lang="ru-RU" sz="2000" dirty="0">
                <a:solidFill>
                  <a:schemeClr val="tx1"/>
                </a:solidFill>
              </a:rPr>
              <a:t> (товарная полка);</a:t>
            </a:r>
          </a:p>
          <a:p>
            <a:pPr>
              <a:buFontTx/>
              <a:buChar char="-"/>
            </a:pPr>
            <a:r>
              <a:rPr lang="ru-RU" sz="2000" dirty="0">
                <a:solidFill>
                  <a:schemeClr val="tx1"/>
                </a:solidFill>
              </a:rPr>
              <a:t>РФ и страны мира.</a:t>
            </a:r>
          </a:p>
          <a:p>
            <a:pPr marL="0" lvl="0" indent="0">
              <a:buNone/>
            </a:pPr>
            <a:endParaRPr lang="ru-RU" sz="1800" dirty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591941158"/>
      </p:ext>
    </p:extLst>
  </p:cSld>
  <p:clrMapOvr>
    <a:masterClrMapping/>
  </p:clrMapOvr>
  <p:transition spd="med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Защита: </a:t>
            </a:r>
            <a:r>
              <a:rPr lang="ru-RU" sz="2352" dirty="0" err="1">
                <a:latin typeface="Century Gothic"/>
                <a:ea typeface="Century Gothic"/>
                <a:cs typeface="Century Gothic"/>
                <a:sym typeface="Century Gothic"/>
              </a:rPr>
              <a:t>офф-лайн</a:t>
            </a: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 fontScale="92500" lnSpcReduction="20000"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ru-RU" sz="2000" b="1" dirty="0"/>
              <a:t>Система закупок </a:t>
            </a:r>
            <a:r>
              <a:rPr lang="ru-RU" sz="2000" dirty="0"/>
              <a:t>(мониторинг – выявление – фиксация – описание – подготовка доказательств к </a:t>
            </a:r>
            <a:r>
              <a:rPr lang="ru-RU" sz="2000" dirty="0" err="1"/>
              <a:t>претензионно</a:t>
            </a:r>
            <a:r>
              <a:rPr lang="ru-RU" sz="2000" dirty="0"/>
              <a:t>-исковому и правоохранительному производству).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ru-RU" sz="2000" b="1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tx1"/>
                </a:solidFill>
              </a:rPr>
              <a:t>Система экспертиз </a:t>
            </a:r>
            <a:r>
              <a:rPr lang="ru-RU" sz="2000" dirty="0">
                <a:solidFill>
                  <a:schemeClr val="tx1"/>
                </a:solidFill>
              </a:rPr>
              <a:t>(товаров / стоимости, разные экспертные организации, имя, репутация).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ru-RU" sz="2000" b="1" dirty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tx1"/>
                </a:solidFill>
              </a:rPr>
              <a:t>Адвокатский пул / судебная команда </a:t>
            </a:r>
            <a:r>
              <a:rPr lang="ru-RU" sz="2000" dirty="0">
                <a:solidFill>
                  <a:schemeClr val="tx1"/>
                </a:solidFill>
              </a:rPr>
              <a:t>(юристы должны количественно переваривать любой объём).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ru-RU" sz="2000" b="1" dirty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tx1"/>
                </a:solidFill>
              </a:rPr>
              <a:t>Креативный подход </a:t>
            </a:r>
            <a:r>
              <a:rPr lang="ru-RU" sz="2000" dirty="0">
                <a:solidFill>
                  <a:schemeClr val="tx1"/>
                </a:solidFill>
              </a:rPr>
              <a:t>(не только МВД и суд, но и ФАС, </a:t>
            </a:r>
            <a:r>
              <a:rPr lang="ru-RU" sz="2000" dirty="0" err="1">
                <a:solidFill>
                  <a:schemeClr val="tx1"/>
                </a:solidFill>
              </a:rPr>
              <a:t>Роспотребнадзор</a:t>
            </a:r>
            <a:r>
              <a:rPr lang="ru-RU" sz="2000" dirty="0">
                <a:solidFill>
                  <a:schemeClr val="tx1"/>
                </a:solidFill>
              </a:rPr>
              <a:t>, ФНС, иные службы).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ru-RU" sz="2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000" b="1" dirty="0"/>
              <a:t>Региональное присутствие: </a:t>
            </a:r>
            <a:r>
              <a:rPr lang="ru-RU" sz="2000" dirty="0"/>
              <a:t>на примере нашей федеральной сети – это </a:t>
            </a:r>
            <a:r>
              <a:rPr lang="ru-RU" sz="2000" b="1" dirty="0">
                <a:solidFill>
                  <a:srgbClr val="FF0000"/>
                </a:solidFill>
              </a:rPr>
              <a:t>все </a:t>
            </a:r>
            <a:r>
              <a:rPr lang="ru-RU" sz="2000" dirty="0">
                <a:solidFill>
                  <a:srgbClr val="FF0000"/>
                </a:solidFill>
              </a:rPr>
              <a:t>федеральные округа.</a:t>
            </a:r>
          </a:p>
          <a:p>
            <a:pPr marL="0" lvl="0" indent="0">
              <a:buNone/>
            </a:pPr>
            <a:endParaRPr lang="ru-RU" sz="1800" dirty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27402708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4</a:t>
            </a: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элемента + 1.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marL="457200" lvl="0" indent="-457200" algn="l">
              <a:buAutoNum type="arabicPeriod"/>
            </a:pPr>
            <a:r>
              <a:rPr lang="ru-RU" sz="2000" b="1" dirty="0">
                <a:solidFill>
                  <a:schemeClr val="tx1"/>
                </a:solidFill>
                <a:latin typeface="Ubuntu"/>
              </a:rPr>
              <a:t>Охрана</a:t>
            </a:r>
            <a:r>
              <a:rPr lang="ru-RU" sz="2000" dirty="0">
                <a:solidFill>
                  <a:schemeClr val="tx1"/>
                </a:solidFill>
                <a:latin typeface="Ubuntu"/>
              </a:rPr>
              <a:t> – что имеем и как оформляем.</a:t>
            </a:r>
          </a:p>
          <a:p>
            <a:pPr marL="457200" lvl="0" indent="-457200" algn="l">
              <a:buAutoNum type="arabicPeriod"/>
            </a:pPr>
            <a:endParaRPr lang="ru-RU" sz="2000" dirty="0">
              <a:solidFill>
                <a:schemeClr val="tx1"/>
              </a:solidFill>
              <a:latin typeface="Ubuntu"/>
            </a:endParaRPr>
          </a:p>
          <a:p>
            <a:pPr marL="457200" lvl="0" indent="-457200" algn="l">
              <a:buAutoNum type="arabicPeriod"/>
            </a:pPr>
            <a:r>
              <a:rPr lang="ru-RU" sz="2000" b="1" dirty="0">
                <a:solidFill>
                  <a:schemeClr val="tx1"/>
                </a:solidFill>
                <a:latin typeface="Ubuntu"/>
              </a:rPr>
              <a:t>Защита </a:t>
            </a:r>
            <a:r>
              <a:rPr lang="ru-RU" sz="2000" dirty="0">
                <a:solidFill>
                  <a:schemeClr val="tx1"/>
                </a:solidFill>
                <a:latin typeface="Ubuntu"/>
              </a:rPr>
              <a:t>– как выявляем и пресекаем незаконное использование (актуальный тренд – автоматизация).</a:t>
            </a:r>
          </a:p>
          <a:p>
            <a:pPr marL="457200" lvl="0" indent="-457200" algn="l">
              <a:buAutoNum type="arabicPeriod"/>
            </a:pPr>
            <a:endParaRPr lang="ru-RU" sz="2000" dirty="0">
              <a:solidFill>
                <a:schemeClr val="tx1"/>
              </a:solidFill>
              <a:latin typeface="Ubuntu"/>
            </a:endParaRPr>
          </a:p>
          <a:p>
            <a:pPr marL="457200" lvl="0" indent="-457200" algn="l"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latin typeface="Ubuntu"/>
              </a:rPr>
              <a:t>Сделки</a:t>
            </a:r>
            <a:r>
              <a:rPr lang="ru-RU" sz="2000" dirty="0" smtClean="0">
                <a:solidFill>
                  <a:schemeClr val="tx1"/>
                </a:solidFill>
                <a:latin typeface="Ubuntu"/>
              </a:rPr>
              <a:t> (лицензирование, отчуждение, залоги, иное).</a:t>
            </a:r>
            <a:endParaRPr lang="ru-RU" sz="2000" dirty="0">
              <a:solidFill>
                <a:schemeClr val="tx1"/>
              </a:solidFill>
              <a:latin typeface="Ubuntu"/>
            </a:endParaRPr>
          </a:p>
          <a:p>
            <a:pPr marL="457200" lvl="0" indent="-457200" algn="l">
              <a:buAutoNum type="arabicPeriod"/>
            </a:pPr>
            <a:endParaRPr lang="ru-RU" sz="2000" b="1" dirty="0">
              <a:solidFill>
                <a:schemeClr val="tx1"/>
              </a:solidFill>
              <a:latin typeface="Ubuntu"/>
            </a:endParaRPr>
          </a:p>
          <a:p>
            <a:pPr marL="457200" lvl="0" indent="-457200" algn="l">
              <a:buAutoNum type="arabicPeriod"/>
            </a:pPr>
            <a:r>
              <a:rPr lang="ru-RU" sz="2000" b="1" dirty="0">
                <a:solidFill>
                  <a:schemeClr val="tx1"/>
                </a:solidFill>
                <a:latin typeface="Ubuntu"/>
              </a:rPr>
              <a:t>Капитализация</a:t>
            </a:r>
            <a:r>
              <a:rPr lang="ru-RU" sz="2000" dirty="0">
                <a:solidFill>
                  <a:schemeClr val="tx1"/>
                </a:solidFill>
                <a:latin typeface="Ubuntu"/>
              </a:rPr>
              <a:t> – как капитализируем затраты на НМА.</a:t>
            </a:r>
          </a:p>
          <a:p>
            <a:pPr marL="457200" lvl="0" indent="-457200" algn="l">
              <a:buAutoNum type="arabicPeriod"/>
            </a:pPr>
            <a:endParaRPr lang="ru-RU" sz="2000" dirty="0">
              <a:solidFill>
                <a:schemeClr val="tx1"/>
              </a:solidFill>
              <a:latin typeface="Ubuntu"/>
            </a:endParaRPr>
          </a:p>
          <a:p>
            <a:pPr marL="457200" lvl="0" indent="-457200" algn="l">
              <a:buAutoNum type="arabicPeriod"/>
            </a:pPr>
            <a:r>
              <a:rPr lang="ru-RU" sz="2000" b="1" dirty="0" smtClean="0">
                <a:solidFill>
                  <a:srgbClr val="FF0000"/>
                </a:solidFill>
                <a:latin typeface="Ubuntu"/>
              </a:rPr>
              <a:t>Особенности</a:t>
            </a:r>
            <a:r>
              <a:rPr lang="ru-RU" sz="2000" dirty="0" smtClean="0">
                <a:solidFill>
                  <a:schemeClr val="tx1"/>
                </a:solidFill>
                <a:latin typeface="Ubuntu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Ubuntu"/>
              </a:rPr>
              <a:t>регулирования </a:t>
            </a:r>
            <a:r>
              <a:rPr lang="ru-RU" sz="2000" dirty="0" smtClean="0">
                <a:solidFill>
                  <a:schemeClr val="tx1"/>
                </a:solidFill>
                <a:latin typeface="Ubuntu"/>
              </a:rPr>
              <a:t>ОПК.</a:t>
            </a:r>
            <a:endParaRPr lang="ru-RU" sz="2000" dirty="0">
              <a:solidFill>
                <a:schemeClr val="tx1"/>
              </a:solidFill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808032521"/>
      </p:ext>
    </p:extLst>
  </p:cSld>
  <p:clrMapOvr>
    <a:masterClrMapping/>
  </p:clrMapOvr>
  <p:transition spd="med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Защита: </a:t>
            </a: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он-</a:t>
            </a:r>
            <a:r>
              <a:rPr lang="ru-RU" sz="2352" dirty="0" err="1">
                <a:latin typeface="Century Gothic"/>
                <a:ea typeface="Century Gothic"/>
                <a:cs typeface="Century Gothic"/>
                <a:sym typeface="Century Gothic"/>
              </a:rPr>
              <a:t>лайн</a:t>
            </a: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692696"/>
            <a:ext cx="8229600" cy="543346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000" b="1" dirty="0"/>
              <a:t>Автоматизированный мониторинг</a:t>
            </a:r>
            <a:r>
              <a:rPr lang="ru-RU" sz="2000" dirty="0"/>
              <a:t> товаров, распространяемых на:</a:t>
            </a:r>
          </a:p>
          <a:p>
            <a:pPr lvl="0"/>
            <a:endParaRPr lang="ru-RU" sz="2000" dirty="0"/>
          </a:p>
          <a:p>
            <a:pPr lvl="0"/>
            <a:r>
              <a:rPr lang="ru-RU" sz="2000" dirty="0"/>
              <a:t>Интернет сайтах -  10 000 сайтов;</a:t>
            </a:r>
          </a:p>
          <a:p>
            <a:pPr lvl="0"/>
            <a:r>
              <a:rPr lang="ru-RU" sz="2000" dirty="0"/>
              <a:t>Поисковых машинах – Яндекс, </a:t>
            </a:r>
            <a:r>
              <a:rPr lang="ru-RU" sz="2000" dirty="0" err="1"/>
              <a:t>Google,Bing</a:t>
            </a:r>
            <a:r>
              <a:rPr lang="ru-RU" sz="2000" dirty="0"/>
              <a:t>;</a:t>
            </a:r>
          </a:p>
          <a:p>
            <a:pPr lvl="0"/>
            <a:r>
              <a:rPr lang="ru-RU" sz="2000" dirty="0"/>
              <a:t>Социальных сетях -  </a:t>
            </a:r>
            <a:r>
              <a:rPr lang="ru-RU" sz="2000" dirty="0" err="1"/>
              <a:t>vKontakte</a:t>
            </a:r>
            <a:r>
              <a:rPr lang="ru-RU" sz="2000" dirty="0"/>
              <a:t>, </a:t>
            </a:r>
            <a:r>
              <a:rPr lang="ru-RU" sz="2000" dirty="0" err="1"/>
              <a:t>Facebook</a:t>
            </a:r>
            <a:r>
              <a:rPr lang="ru-RU" sz="2000" dirty="0"/>
              <a:t>, ОК;</a:t>
            </a:r>
          </a:p>
          <a:p>
            <a:pPr lvl="0"/>
            <a:r>
              <a:rPr lang="ru-RU" sz="2000" dirty="0"/>
              <a:t>Платформах для объявлений – TIU, AVITO, PULSCEN, BLIZKO, </a:t>
            </a:r>
            <a:r>
              <a:rPr lang="ru-RU" sz="2000" dirty="0">
                <a:hlinkClick r:id="rId2"/>
              </a:rPr>
              <a:t>irr.ru</a:t>
            </a:r>
            <a:r>
              <a:rPr lang="ru-RU" sz="2000" dirty="0"/>
              <a:t> (всего 120 шт.)</a:t>
            </a:r>
          </a:p>
          <a:p>
            <a:r>
              <a:rPr lang="ru-RU" sz="2000" dirty="0"/>
              <a:t>Сетях контекстной рекламы – </a:t>
            </a:r>
            <a:r>
              <a:rPr lang="ru-RU" sz="2000" dirty="0" err="1"/>
              <a:t>Google.Adords</a:t>
            </a:r>
            <a:r>
              <a:rPr lang="ru-RU" sz="2000" dirty="0"/>
              <a:t> и </a:t>
            </a:r>
            <a:r>
              <a:rPr lang="ru-RU" sz="2000" dirty="0" err="1"/>
              <a:t>Яндекс.Директ</a:t>
            </a:r>
            <a:r>
              <a:rPr lang="ru-RU" sz="2000" dirty="0"/>
              <a:t>;</a:t>
            </a:r>
          </a:p>
          <a:p>
            <a:pPr marL="0" indent="0">
              <a:buNone/>
            </a:pPr>
            <a:endParaRPr lang="ru-RU" sz="2000" dirty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144554137"/>
      </p:ext>
    </p:extLst>
  </p:cSld>
  <p:clrMapOvr>
    <a:masterClrMapping/>
  </p:clrMapOvr>
  <p:transition spd="med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Защита: </a:t>
            </a: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он-</a:t>
            </a:r>
            <a:r>
              <a:rPr lang="ru-RU" sz="2352" dirty="0" err="1">
                <a:latin typeface="Century Gothic"/>
                <a:ea typeface="Century Gothic"/>
                <a:cs typeface="Century Gothic"/>
                <a:sym typeface="Century Gothic"/>
              </a:rPr>
              <a:t>лайн</a:t>
            </a: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 (2).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417640"/>
            <a:ext cx="8229600" cy="4708524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000" b="1" dirty="0"/>
              <a:t>Подавление трафика в сети Интернет</a:t>
            </a:r>
            <a:r>
              <a:rPr lang="ru-RU" sz="2000" dirty="0"/>
              <a:t> </a:t>
            </a:r>
            <a:r>
              <a:rPr lang="ru-RU" sz="2000" dirty="0" err="1"/>
              <a:t>интернет-ресурса</a:t>
            </a:r>
            <a:r>
              <a:rPr lang="ru-RU" sz="2000" dirty="0"/>
              <a:t>, распространяющего контрафактную продукцию:</a:t>
            </a:r>
          </a:p>
          <a:p>
            <a:pPr marL="0" indent="0">
              <a:buNone/>
            </a:pPr>
            <a:endParaRPr lang="ru-RU" sz="2000" dirty="0"/>
          </a:p>
          <a:p>
            <a:pPr lvl="0"/>
            <a:r>
              <a:rPr lang="ru-RU" sz="2000" dirty="0"/>
              <a:t>Изъятие страниц из результатов поисковой выдачи </a:t>
            </a:r>
            <a:r>
              <a:rPr lang="ru-RU" sz="2000" dirty="0" err="1"/>
              <a:t>Google</a:t>
            </a:r>
            <a:r>
              <a:rPr lang="ru-RU" sz="2000" dirty="0"/>
              <a:t>;</a:t>
            </a:r>
          </a:p>
          <a:p>
            <a:pPr lvl="0"/>
            <a:r>
              <a:rPr lang="ru-RU" sz="2000" dirty="0"/>
              <a:t>Блокирование контекстной рекламы Интернет-магазинов в сетях </a:t>
            </a:r>
            <a:r>
              <a:rPr lang="ru-RU" sz="2000" dirty="0" err="1"/>
              <a:t>Яндекс.Директ</a:t>
            </a:r>
            <a:r>
              <a:rPr lang="ru-RU" sz="2000" dirty="0"/>
              <a:t>, </a:t>
            </a:r>
            <a:r>
              <a:rPr lang="ru-RU" sz="2000" dirty="0" err="1"/>
              <a:t>Google</a:t>
            </a:r>
            <a:r>
              <a:rPr lang="ru-RU" sz="2000" dirty="0"/>
              <a:t> </a:t>
            </a:r>
            <a:r>
              <a:rPr lang="ru-RU" sz="2000" dirty="0" err="1"/>
              <a:t>AdWords</a:t>
            </a:r>
            <a:r>
              <a:rPr lang="ru-RU" sz="2000" dirty="0"/>
              <a:t>;</a:t>
            </a:r>
          </a:p>
          <a:p>
            <a:pPr lvl="0"/>
            <a:r>
              <a:rPr lang="ru-RU" sz="2000" dirty="0"/>
              <a:t>Удаление предложений нарушителей из </a:t>
            </a:r>
            <a:r>
              <a:rPr lang="ru-RU" sz="2000" dirty="0" err="1"/>
              <a:t>Яндекс.Маркет</a:t>
            </a:r>
            <a:r>
              <a:rPr lang="ru-RU" sz="2000" dirty="0"/>
              <a:t>;</a:t>
            </a:r>
          </a:p>
          <a:p>
            <a:pPr lvl="0"/>
            <a:r>
              <a:rPr lang="ru-RU" sz="2000" dirty="0"/>
              <a:t>Удаление предложений контрафактной продукции на ресурсах </a:t>
            </a:r>
            <a:r>
              <a:rPr lang="ru-RU" sz="2000" dirty="0">
                <a:hlinkClick r:id="rId2"/>
              </a:rPr>
              <a:t>avito.ru</a:t>
            </a:r>
            <a:r>
              <a:rPr lang="ru-RU" sz="2000" dirty="0"/>
              <a:t>, </a:t>
            </a:r>
            <a:r>
              <a:rPr lang="ru-RU" sz="2000" dirty="0">
                <a:hlinkClick r:id="rId3"/>
              </a:rPr>
              <a:t>irr.ru</a:t>
            </a:r>
            <a:r>
              <a:rPr lang="ru-RU" sz="2000" dirty="0"/>
              <a:t> и т.п.;</a:t>
            </a:r>
          </a:p>
          <a:p>
            <a:pPr lvl="0"/>
            <a:r>
              <a:rPr lang="ru-RU" sz="2000" dirty="0"/>
              <a:t>Блокирование публикаций и сообществ в социальных сетях VK.com, OK.com, </a:t>
            </a:r>
            <a:r>
              <a:rPr lang="ru-RU" sz="2000" dirty="0" err="1"/>
              <a:t>Facebook</a:t>
            </a:r>
            <a:r>
              <a:rPr lang="ru-RU" sz="2000" dirty="0"/>
              <a:t>, </a:t>
            </a:r>
            <a:r>
              <a:rPr lang="ru-RU" sz="2000" dirty="0" err="1"/>
              <a:t>Instagram</a:t>
            </a:r>
            <a:r>
              <a:rPr lang="ru-RU" sz="2000" dirty="0"/>
              <a:t>, направленных на реализацию продукции;</a:t>
            </a: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065380724"/>
      </p:ext>
    </p:extLst>
  </p:cSld>
  <p:clrMapOvr>
    <a:masterClrMapping/>
  </p:clrMapOvr>
  <p:transition spd="med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Защита: </a:t>
            </a: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он-</a:t>
            </a:r>
            <a:r>
              <a:rPr lang="ru-RU" sz="2352" dirty="0" err="1">
                <a:latin typeface="Century Gothic"/>
                <a:ea typeface="Century Gothic"/>
                <a:cs typeface="Century Gothic"/>
                <a:sym typeface="Century Gothic"/>
              </a:rPr>
              <a:t>лайн</a:t>
            </a: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 (3).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000" b="1" dirty="0"/>
              <a:t>Претензионная работа с администраторами сайтов.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b="1" dirty="0"/>
              <a:t>Претензионная работа с хостинг-провайдерами</a:t>
            </a:r>
            <a:r>
              <a:rPr lang="ru-RU" sz="2000" dirty="0"/>
              <a:t>,</a:t>
            </a:r>
          </a:p>
          <a:p>
            <a:pPr marL="0" indent="0" algn="ctr">
              <a:buNone/>
            </a:pPr>
            <a:r>
              <a:rPr lang="ru-RU" sz="2000" dirty="0">
                <a:solidFill>
                  <a:srgbClr val="FF0000"/>
                </a:solidFill>
              </a:rPr>
              <a:t>И – ЭТО ВАЖНО </a:t>
            </a:r>
          </a:p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</a:rPr>
              <a:t>–</a:t>
            </a:r>
            <a:r>
              <a:rPr lang="ru-RU" sz="2000" b="1" dirty="0">
                <a:solidFill>
                  <a:schemeClr val="tx1"/>
                </a:solidFill>
              </a:rPr>
              <a:t> АНАЛИТИКА:</a:t>
            </a:r>
          </a:p>
          <a:p>
            <a:pPr>
              <a:buAutoNum type="arabicParenBoth"/>
            </a:pPr>
            <a:r>
              <a:rPr lang="ru-RU" sz="1800" dirty="0"/>
              <a:t>полноценное маркетинговое исследование товаропроводящей цепи, до последнего звена продаж (адреса, телефоны, сайт, электронная почта), </a:t>
            </a:r>
          </a:p>
          <a:p>
            <a:pPr>
              <a:buAutoNum type="arabicParenBoth"/>
            </a:pPr>
            <a:r>
              <a:rPr lang="ru-RU" sz="1800" dirty="0"/>
              <a:t>все интернет ресурсы, которые не попадут в товаропроводящую цепь, будут изучаться более досконально на предмет возникновения продукции Правообладателя, </a:t>
            </a:r>
          </a:p>
          <a:p>
            <a:pPr>
              <a:buAutoNum type="arabicParenBoth"/>
            </a:pPr>
            <a:r>
              <a:rPr lang="ru-RU" sz="1800" dirty="0"/>
              <a:t>возможны возникновения отдельных  товаропроводящих цепей, не замыкающихся на Правообладателе (это говорит о контрафактной дистрибуции),</a:t>
            </a:r>
          </a:p>
          <a:p>
            <a:pPr marL="0" indent="0">
              <a:buNone/>
            </a:pPr>
            <a:endParaRPr lang="ru-RU" sz="1800" dirty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850361403"/>
      </p:ext>
    </p:extLst>
  </p:cSld>
  <p:clrMapOvr>
    <a:masterClrMapping/>
  </p:clrMapOvr>
  <p:transition spd="med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Защита: </a:t>
            </a: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весь мир.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  <a:prstGeom prst="rect">
            <a:avLst/>
          </a:prstGeom>
        </p:spPr>
        <p:txBody>
          <a:bodyPr lIns="0" tIns="0" rIns="0" bIns="0" anchor="ctr">
            <a:normAutofit fontScale="92500" lnSpcReduction="20000"/>
          </a:bodyPr>
          <a:lstStyle/>
          <a:p>
            <a:pPr marL="0" indent="0">
              <a:buNone/>
            </a:pPr>
            <a:endParaRPr lang="ru-RU" sz="2000" dirty="0"/>
          </a:p>
          <a:p>
            <a:pPr marL="0" indent="0" algn="ctr">
              <a:buNone/>
            </a:pPr>
            <a:r>
              <a:rPr lang="ru-RU" sz="2000" b="1" dirty="0"/>
              <a:t>Целевое состояние защиты ИС по всему миру</a:t>
            </a:r>
            <a:r>
              <a:rPr lang="ru-RU" sz="2000" dirty="0"/>
              <a:t>:</a:t>
            </a:r>
          </a:p>
          <a:p>
            <a:r>
              <a:rPr lang="ru-RU" sz="2000" dirty="0"/>
              <a:t>Россия</a:t>
            </a:r>
          </a:p>
          <a:p>
            <a:r>
              <a:rPr lang="ru-RU" sz="2000" dirty="0"/>
              <a:t>США</a:t>
            </a:r>
          </a:p>
          <a:p>
            <a:r>
              <a:rPr lang="ru-RU" sz="2000" dirty="0"/>
              <a:t>Великобритания</a:t>
            </a:r>
          </a:p>
          <a:p>
            <a:r>
              <a:rPr lang="ru-RU" sz="2000" dirty="0"/>
              <a:t>Германия, Франция и другие страны ЕС</a:t>
            </a:r>
          </a:p>
          <a:p>
            <a:r>
              <a:rPr lang="ru-RU" sz="2000" dirty="0"/>
              <a:t>Китай, Корея, страны Юго-Восточной Азии</a:t>
            </a:r>
          </a:p>
          <a:p>
            <a:r>
              <a:rPr lang="ru-RU" sz="2000" dirty="0"/>
              <a:t>Чехия, Болгария и другие страны Восточной Европы</a:t>
            </a:r>
          </a:p>
          <a:p>
            <a:r>
              <a:rPr lang="ru-RU" sz="2000" dirty="0"/>
              <a:t>Оффшорные и льготные налоговые юрисдикции</a:t>
            </a:r>
          </a:p>
          <a:p>
            <a:r>
              <a:rPr lang="ru-RU" sz="2000" dirty="0"/>
              <a:t>Страны Африки</a:t>
            </a:r>
          </a:p>
          <a:p>
            <a:r>
              <a:rPr lang="ru-RU" sz="2000" dirty="0"/>
              <a:t>Страны Ближнего востока</a:t>
            </a:r>
          </a:p>
          <a:p>
            <a:r>
              <a:rPr lang="ru-RU" sz="2000" dirty="0"/>
              <a:t>Прибалтика (Литва, Латвия, Эстония)</a:t>
            </a:r>
          </a:p>
          <a:p>
            <a:r>
              <a:rPr lang="ru-RU" sz="2000" dirty="0"/>
              <a:t>страны ЕАЭС и ближнего зарубежья.</a:t>
            </a:r>
          </a:p>
          <a:p>
            <a:endParaRPr lang="ru-RU" sz="2000" dirty="0"/>
          </a:p>
          <a:p>
            <a:pPr marL="0" indent="0" algn="ctr">
              <a:buNone/>
            </a:pPr>
            <a:r>
              <a:rPr lang="ru-RU" sz="2000" dirty="0">
                <a:solidFill>
                  <a:srgbClr val="FF0000"/>
                </a:solidFill>
              </a:rPr>
              <a:t>Единый центр управления – в штаб-квартире в Москве.</a:t>
            </a:r>
          </a:p>
          <a:p>
            <a:pPr marL="0" lvl="0" indent="0">
              <a:buNone/>
            </a:pPr>
            <a:endParaRPr lang="ru-RU" sz="1800" dirty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423242735"/>
      </p:ext>
    </p:extLst>
  </p:cSld>
  <p:clrMapOvr>
    <a:masterClrMapping/>
  </p:clrMapOvr>
  <p:transition spd="med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xfrm>
            <a:off x="467544" y="90872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just" fontAlgn="base"/>
            <a:endParaRPr lang="ru-RU" sz="2400" dirty="0">
              <a:latin typeface="Ubuntu"/>
              <a:ea typeface="Ubuntu"/>
              <a:cs typeface="Ubuntu"/>
            </a:endParaRPr>
          </a:p>
          <a:p>
            <a:pPr algn="just" fontAlgn="base"/>
            <a:endParaRPr lang="ru-RU" sz="2400" dirty="0">
              <a:latin typeface="Ubuntu"/>
              <a:ea typeface="Ubuntu"/>
              <a:cs typeface="Ubuntu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ru-RU" sz="2400" dirty="0">
              <a:latin typeface="Ubuntu"/>
              <a:ea typeface="Ubuntu"/>
              <a:cs typeface="Ubuntu"/>
            </a:endParaRPr>
          </a:p>
          <a:p>
            <a:pPr marL="0" indent="0" algn="ctr">
              <a:lnSpc>
                <a:spcPct val="150000"/>
              </a:lnSpc>
              <a:buNone/>
              <a:defRPr/>
            </a:pPr>
            <a:r>
              <a:rPr lang="ru-RU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КАПИТАЛИЗАЦИЯ.</a:t>
            </a:r>
          </a:p>
          <a:p>
            <a:pPr marL="0" indent="0" algn="l" fontAlgn="base">
              <a:buNone/>
            </a:pPr>
            <a:endParaRPr lang="ru-RU" sz="2400" dirty="0">
              <a:latin typeface="Ubuntu"/>
              <a:ea typeface="Ubuntu"/>
              <a:cs typeface="Ubuntu"/>
            </a:endParaRPr>
          </a:p>
          <a:p>
            <a:pPr marL="0" indent="0" algn="l" fontAlgn="base">
              <a:buNone/>
            </a:pPr>
            <a:endParaRPr lang="ru-RU" sz="2400" dirty="0">
              <a:latin typeface="Ubuntu"/>
              <a:ea typeface="Ubuntu"/>
              <a:cs typeface="Ubuntu"/>
            </a:endParaRPr>
          </a:p>
          <a:p>
            <a:pPr algn="just" fontAlgn="base"/>
            <a:endParaRPr lang="ru-RU" sz="2400" dirty="0">
              <a:latin typeface="Ubuntu"/>
              <a:ea typeface="Ubuntu"/>
              <a:cs typeface="Ubuntu"/>
            </a:endParaRPr>
          </a:p>
          <a:p>
            <a:pPr algn="just" fontAlgn="base"/>
            <a:endParaRPr lang="ru-RU" sz="2400" dirty="0">
              <a:latin typeface="Ubuntu"/>
              <a:ea typeface="Ubuntu"/>
              <a:cs typeface="Ubuntu"/>
            </a:endParaRPr>
          </a:p>
          <a:p>
            <a:pPr lvl="0">
              <a:lnSpc>
                <a:spcPct val="120000"/>
              </a:lnSpc>
              <a:spcBef>
                <a:spcPts val="300"/>
              </a:spcBef>
              <a:buSzTx/>
              <a:buAutoNum type="arabicPeriod"/>
              <a:defRPr sz="1800"/>
            </a:pPr>
            <a:endParaRPr sz="1600" dirty="0">
              <a:latin typeface="Ubuntu"/>
              <a:ea typeface="Ubuntu"/>
              <a:cs typeface="Ubuntu"/>
              <a:sym typeface="Ubuntu"/>
            </a:endParaRPr>
          </a:p>
        </p:txBody>
      </p:sp>
      <p:pic>
        <p:nvPicPr>
          <p:cNvPr id="5" name="Рисунок 4" descr="kp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3606" y="5925312"/>
            <a:ext cx="1070120" cy="73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408369"/>
      </p:ext>
    </p:extLst>
  </p:cSld>
  <p:clrMapOvr>
    <a:masterClrMapping/>
  </p:clrMapOvr>
  <p:transition spd="med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3340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3000" b="1"/>
              <a:t>Капитализация НМА </a:t>
            </a:r>
          </a:p>
          <a:p>
            <a:pPr marL="0" indent="0">
              <a:buNone/>
            </a:pPr>
            <a:endParaRPr lang="ru-RU" sz="3000" b="1" dirty="0"/>
          </a:p>
          <a:p>
            <a:pPr>
              <a:buFontTx/>
              <a:buChar char="-"/>
            </a:pPr>
            <a:r>
              <a:rPr lang="ru-RU" sz="2500" dirty="0"/>
              <a:t>расходы = в доходы;</a:t>
            </a:r>
          </a:p>
          <a:p>
            <a:pPr>
              <a:buFontTx/>
              <a:buChar char="-"/>
            </a:pPr>
            <a:r>
              <a:rPr lang="ru-RU" sz="2500" dirty="0"/>
              <a:t>1 рубль затрат = 1 рубль активов (а не расходы);</a:t>
            </a:r>
          </a:p>
          <a:p>
            <a:pPr>
              <a:buFontTx/>
              <a:buChar char="-"/>
            </a:pPr>
            <a:r>
              <a:rPr lang="ru-RU" sz="2500" dirty="0"/>
              <a:t>увеличение объёма активов на балансе; </a:t>
            </a:r>
          </a:p>
          <a:p>
            <a:pPr>
              <a:buFontTx/>
              <a:buChar char="-"/>
            </a:pPr>
            <a:r>
              <a:rPr lang="ru-RU" sz="2500" dirty="0">
                <a:solidFill>
                  <a:srgbClr val="FF0000"/>
                </a:solidFill>
              </a:rPr>
              <a:t>улучшение финансового результата</a:t>
            </a:r>
            <a:r>
              <a:rPr lang="ru-RU" sz="2500" dirty="0"/>
              <a:t>,</a:t>
            </a:r>
          </a:p>
          <a:p>
            <a:pPr>
              <a:buFontTx/>
              <a:buChar char="-"/>
            </a:pPr>
            <a:endParaRPr lang="ru-RU" sz="2500" dirty="0"/>
          </a:p>
          <a:p>
            <a:pPr marL="0" indent="0" algn="ctr">
              <a:buNone/>
            </a:pPr>
            <a:r>
              <a:rPr lang="ru-RU" sz="2500" b="1" dirty="0">
                <a:solidFill>
                  <a:schemeClr val="tx1"/>
                </a:solidFill>
              </a:rPr>
              <a:t>НО!</a:t>
            </a:r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/>
              <a:t>– надо обосновать, что это актив.</a:t>
            </a:r>
          </a:p>
          <a:p>
            <a:pPr marL="0" indent="0" algn="ctr">
              <a:buNone/>
            </a:pPr>
            <a:r>
              <a:rPr lang="ru-RU" sz="2500" b="1" dirty="0"/>
              <a:t>НО!!</a:t>
            </a:r>
            <a:r>
              <a:rPr lang="ru-RU" sz="2500" dirty="0"/>
              <a:t> – надо скоординировать со стратегией.</a:t>
            </a:r>
          </a:p>
        </p:txBody>
      </p:sp>
      <p:sp>
        <p:nvSpPr>
          <p:cNvPr id="4" name="Shape 7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l" defTabSz="896111">
              <a:defRPr sz="1800"/>
            </a:pPr>
            <a:r>
              <a:rPr lang="ru-RU" sz="4312">
                <a:latin typeface="Century Gothic"/>
                <a:ea typeface="Century Gothic"/>
                <a:cs typeface="Century Gothic"/>
                <a:sym typeface="Century Gothic"/>
              </a:rPr>
              <a:t>Капитализация НМА</a:t>
            </a:r>
            <a:r>
              <a:rPr lang="ru-RU" sz="2352"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697903619"/>
      </p:ext>
    </p:extLst>
  </p:cSld>
  <p:clrMapOvr>
    <a:masterClrMapping/>
  </p:clrMapOvr>
  <p:transition spd="med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3340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3000" b="1" dirty="0"/>
              <a:t>Требования к НМА, как активу</a:t>
            </a:r>
          </a:p>
          <a:p>
            <a:pPr marL="0" indent="0">
              <a:buNone/>
            </a:pPr>
            <a:endParaRPr lang="ru-RU" sz="2300" dirty="0"/>
          </a:p>
          <a:p>
            <a:pPr marL="0" indent="0">
              <a:buNone/>
            </a:pPr>
            <a:r>
              <a:rPr lang="ru-RU" sz="2300" dirty="0"/>
              <a:t>А) Деловые (ОИС относится к деятельности компании, генерирует </a:t>
            </a:r>
            <a:r>
              <a:rPr lang="en-US" sz="2300" dirty="0"/>
              <a:t>cash flow</a:t>
            </a:r>
            <a:r>
              <a:rPr lang="ru-RU" sz="2300" dirty="0"/>
              <a:t> и т.д.).</a:t>
            </a:r>
          </a:p>
          <a:p>
            <a:pPr marL="0" indent="0">
              <a:buNone/>
            </a:pPr>
            <a:endParaRPr lang="ru-RU" sz="2300" dirty="0"/>
          </a:p>
          <a:p>
            <a:pPr marL="0" indent="0">
              <a:buNone/>
            </a:pPr>
            <a:r>
              <a:rPr lang="ru-RU" sz="2300" dirty="0"/>
              <a:t>Б) Формальные (должен соответствовать ПБУ, требованиям РСБУ/МСФО, иным требованиям; относится к определённой категории объектов, иметь </a:t>
            </a:r>
            <a:r>
              <a:rPr lang="ru-RU" sz="2300" dirty="0">
                <a:solidFill>
                  <a:srgbClr val="FF0000"/>
                </a:solidFill>
              </a:rPr>
              <a:t>свидетельство или иной документ</a:t>
            </a:r>
            <a:r>
              <a:rPr lang="ru-RU" sz="2300" dirty="0"/>
              <a:t>).</a:t>
            </a:r>
          </a:p>
          <a:p>
            <a:pPr marL="0" indent="0">
              <a:buNone/>
            </a:pPr>
            <a:endParaRPr lang="ru-RU" sz="2300" dirty="0"/>
          </a:p>
          <a:p>
            <a:pPr marL="0" indent="0">
              <a:buNone/>
            </a:pPr>
            <a:r>
              <a:rPr lang="ru-RU" sz="2300" dirty="0"/>
              <a:t>В) Иные.</a:t>
            </a:r>
          </a:p>
        </p:txBody>
      </p:sp>
      <p:sp>
        <p:nvSpPr>
          <p:cNvPr id="4" name="Shape 7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Капитализация НМА</a:t>
            </a: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 (2).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199450859"/>
      </p:ext>
    </p:extLst>
  </p:cSld>
  <p:clrMapOvr>
    <a:masterClrMapping/>
  </p:clrMapOvr>
  <p:transition spd="med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3340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3000" b="1" dirty="0"/>
              <a:t>Этапы</a:t>
            </a:r>
          </a:p>
          <a:p>
            <a:pPr marL="0" indent="0">
              <a:buNone/>
            </a:pPr>
            <a:endParaRPr lang="ru-RU" sz="2300" dirty="0"/>
          </a:p>
          <a:p>
            <a:pPr marL="457200" indent="-457200">
              <a:buAutoNum type="arabicPeriod"/>
            </a:pPr>
            <a:r>
              <a:rPr lang="ru-RU" sz="2300" dirty="0"/>
              <a:t>Поиск объектов.</a:t>
            </a:r>
          </a:p>
          <a:p>
            <a:pPr marL="457200" indent="-457200">
              <a:buAutoNum type="arabicPeriod"/>
            </a:pPr>
            <a:r>
              <a:rPr lang="ru-RU" sz="2300" dirty="0"/>
              <a:t>Выявление объектов.</a:t>
            </a:r>
          </a:p>
          <a:p>
            <a:pPr marL="457200" indent="-457200">
              <a:buAutoNum type="arabicPeriod"/>
            </a:pPr>
            <a:r>
              <a:rPr lang="ru-RU" sz="2300" dirty="0"/>
              <a:t>Проверка документов.</a:t>
            </a:r>
          </a:p>
          <a:p>
            <a:pPr marL="457200" indent="-457200">
              <a:buAutoNum type="arabicPeriod"/>
            </a:pPr>
            <a:r>
              <a:rPr lang="ru-RU" sz="2300" dirty="0"/>
              <a:t>Исправление недостатков.</a:t>
            </a:r>
          </a:p>
          <a:p>
            <a:pPr marL="457200" indent="-457200">
              <a:buAutoNum type="arabicPeriod"/>
            </a:pPr>
            <a:r>
              <a:rPr lang="ru-RU" sz="2300" dirty="0"/>
              <a:t>Оформление </a:t>
            </a:r>
            <a:r>
              <a:rPr lang="ru-RU" sz="2300" dirty="0" err="1"/>
              <a:t>доп.документов</a:t>
            </a:r>
            <a:r>
              <a:rPr lang="ru-RU" sz="2300" dirty="0"/>
              <a:t>.</a:t>
            </a:r>
          </a:p>
          <a:p>
            <a:pPr marL="457200" indent="-457200">
              <a:buAutoNum type="arabicPeriod"/>
            </a:pPr>
            <a:r>
              <a:rPr lang="ru-RU" sz="2300" dirty="0"/>
              <a:t>Постановка на баланс в качестве НМА.</a:t>
            </a:r>
          </a:p>
          <a:p>
            <a:pPr marL="457200" indent="-457200">
              <a:buAutoNum type="arabicPeriod"/>
            </a:pPr>
            <a:r>
              <a:rPr lang="ru-RU" sz="2300" dirty="0"/>
              <a:t>Дополнительные процедуры (льготы, оценка, </a:t>
            </a:r>
            <a:r>
              <a:rPr lang="ru-RU" sz="2300" dirty="0" err="1"/>
              <a:t>спец.методики</a:t>
            </a:r>
            <a:r>
              <a:rPr lang="ru-RU" sz="2300" dirty="0"/>
              <a:t>, иное).</a:t>
            </a:r>
          </a:p>
        </p:txBody>
      </p:sp>
      <p:sp>
        <p:nvSpPr>
          <p:cNvPr id="4" name="Shape 7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Капитализация НМА</a:t>
            </a: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 (3).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480185669"/>
      </p:ext>
    </p:extLst>
  </p:cSld>
  <p:clrMapOvr>
    <a:masterClrMapping/>
  </p:clrMapOvr>
  <p:transition spd="med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33407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3000" b="1" dirty="0"/>
              <a:t>Правовая база.</a:t>
            </a:r>
          </a:p>
          <a:p>
            <a:pPr marL="0" indent="0">
              <a:buNone/>
            </a:pPr>
            <a:r>
              <a:rPr lang="ru-RU" sz="2300" b="1" dirty="0"/>
              <a:t>РСБУ:</a:t>
            </a:r>
          </a:p>
          <a:p>
            <a:pPr marL="457200" indent="-457200">
              <a:buAutoNum type="arabicPeriod"/>
            </a:pPr>
            <a:r>
              <a:rPr lang="ru-RU" sz="2300" dirty="0"/>
              <a:t>ПБУ 14/2007 «Учёт НМА».</a:t>
            </a:r>
          </a:p>
          <a:p>
            <a:pPr marL="457200" indent="-457200">
              <a:buAutoNum type="arabicPeriod"/>
            </a:pPr>
            <a:r>
              <a:rPr lang="ru-RU" sz="2300" dirty="0"/>
              <a:t>ПБУ 17/02 «Учёт расходов на НИОКР». </a:t>
            </a:r>
          </a:p>
          <a:p>
            <a:pPr marL="0" indent="0">
              <a:buNone/>
            </a:pPr>
            <a:r>
              <a:rPr lang="ru-RU" sz="2300" dirty="0">
                <a:solidFill>
                  <a:srgbClr val="FF0000"/>
                </a:solidFill>
              </a:rPr>
              <a:t>ВАЖНО! </a:t>
            </a:r>
            <a:r>
              <a:rPr lang="ru-RU" sz="2300" dirty="0"/>
              <a:t>С 2020 года должны вступить в силу </a:t>
            </a:r>
            <a:r>
              <a:rPr lang="ru-RU" sz="2300" dirty="0">
                <a:solidFill>
                  <a:srgbClr val="FF0000"/>
                </a:solidFill>
              </a:rPr>
              <a:t>новые ПБУ. </a:t>
            </a:r>
          </a:p>
          <a:p>
            <a:pPr marL="0" indent="0">
              <a:buNone/>
            </a:pPr>
            <a:r>
              <a:rPr lang="ru-RU" sz="2300" b="1" dirty="0"/>
              <a:t>МСФО</a:t>
            </a:r>
            <a:r>
              <a:rPr lang="ru-RU" sz="2300" dirty="0"/>
              <a:t>: </a:t>
            </a:r>
          </a:p>
          <a:p>
            <a:pPr marL="0" indent="0">
              <a:buNone/>
            </a:pPr>
            <a:r>
              <a:rPr lang="ru-RU" sz="2300" dirty="0"/>
              <a:t>3. IAS 38.</a:t>
            </a:r>
            <a:endParaRPr lang="ru-RU" sz="2300" b="1" dirty="0"/>
          </a:p>
          <a:p>
            <a:pPr marL="0" indent="0">
              <a:buNone/>
            </a:pPr>
            <a:r>
              <a:rPr lang="ru-RU" sz="2300" b="1" dirty="0"/>
              <a:t>Налоговый учёт:</a:t>
            </a:r>
          </a:p>
          <a:p>
            <a:pPr marL="0" indent="0">
              <a:buNone/>
            </a:pPr>
            <a:r>
              <a:rPr lang="ru-RU" sz="2300" dirty="0"/>
              <a:t>4. НК РФ, ст.257.</a:t>
            </a:r>
          </a:p>
          <a:p>
            <a:pPr marL="0" indent="0">
              <a:buNone/>
            </a:pPr>
            <a:r>
              <a:rPr lang="ru-RU" sz="2300" dirty="0"/>
              <a:t>5. Письма Минфина.</a:t>
            </a:r>
          </a:p>
          <a:p>
            <a:pPr marL="0" indent="0">
              <a:buNone/>
            </a:pPr>
            <a:r>
              <a:rPr lang="en-US" sz="2300" b="1" dirty="0" err="1"/>
              <a:t>Etc</a:t>
            </a:r>
            <a:r>
              <a:rPr lang="ru-RU" sz="2300" b="1" dirty="0"/>
              <a:t>.</a:t>
            </a:r>
          </a:p>
        </p:txBody>
      </p:sp>
      <p:sp>
        <p:nvSpPr>
          <p:cNvPr id="4" name="Shape 7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Капитализация НМА</a:t>
            </a: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 (4).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047367181"/>
      </p:ext>
    </p:extLst>
  </p:cSld>
  <p:clrMapOvr>
    <a:masterClrMapping/>
  </p:clrMapOvr>
  <p:transition spd="med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341783"/>
            <a:ext cx="8229600" cy="85496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Выводы </a:t>
            </a: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и рекомендации.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785396"/>
          </a:xfrm>
          <a:prstGeom prst="rect">
            <a:avLst/>
          </a:prstGeom>
        </p:spPr>
        <p:txBody>
          <a:bodyPr lIns="0" tIns="0" rIns="0" bIns="0" anchor="ctr">
            <a:normAutofit fontScale="92500" lnSpcReduction="20000"/>
          </a:bodyPr>
          <a:lstStyle/>
          <a:p>
            <a:pPr algn="ctr"/>
            <a:endParaRPr lang="ru-RU" sz="19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l"/>
            <a:endParaRPr lang="ru-RU" sz="19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AutoNum type="arabicPeriod"/>
            </a:pPr>
            <a:endParaRPr lang="ru-RU" sz="2000" b="1" dirty="0"/>
          </a:p>
          <a:p>
            <a:pPr marL="457200" indent="-457200" algn="l">
              <a:buAutoNum type="arabicPeriod"/>
            </a:pPr>
            <a:r>
              <a:rPr lang="ru-RU" sz="2000" b="1" dirty="0"/>
              <a:t>ОХРАНА. </a:t>
            </a:r>
            <a:r>
              <a:rPr lang="ru-RU" sz="2000" dirty="0"/>
              <a:t>Главная ошибка – считать, что если у Вас есть трудовой договор, у Вас есть права. Это не так. </a:t>
            </a:r>
          </a:p>
          <a:p>
            <a:pPr marL="457200" indent="-457200" algn="l">
              <a:buAutoNum type="arabicPeriod"/>
            </a:pPr>
            <a:endParaRPr lang="ru-RU" sz="2000" dirty="0"/>
          </a:p>
          <a:p>
            <a:pPr marL="457200" indent="-457200" algn="l">
              <a:buAutoNum type="arabicPeriod"/>
            </a:pPr>
            <a:r>
              <a:rPr lang="ru-RU" sz="2000" b="1" dirty="0"/>
              <a:t>ЗАЩИТА. </a:t>
            </a:r>
            <a:r>
              <a:rPr lang="ru-RU" sz="2000" dirty="0"/>
              <a:t>Необходим международный охват и серьёзные мониторинговые технологии. </a:t>
            </a:r>
          </a:p>
          <a:p>
            <a:pPr marL="457200" indent="-457200" algn="l">
              <a:buAutoNum type="arabicPeriod"/>
            </a:pPr>
            <a:endParaRPr lang="ru-RU" sz="2000" dirty="0"/>
          </a:p>
          <a:p>
            <a:pPr marL="457200" indent="-457200" algn="l">
              <a:buAutoNum type="arabicPeriod"/>
            </a:pPr>
            <a:r>
              <a:rPr lang="ru-RU" sz="2000" b="1" dirty="0"/>
              <a:t>КАПИТАЛИЗАЦИЯ. </a:t>
            </a:r>
            <a:r>
              <a:rPr lang="ru-RU" sz="2000" dirty="0"/>
              <a:t>Определяемся со стратегией, ищем объекты, оформляем, ставим на учёт.</a:t>
            </a:r>
          </a:p>
          <a:p>
            <a:pPr marL="457200" indent="-457200" algn="ctr">
              <a:buAutoNum type="arabicPeriod"/>
            </a:pPr>
            <a:endParaRPr lang="ru-RU" sz="2000" dirty="0"/>
          </a:p>
          <a:p>
            <a:pPr marL="0" indent="0" algn="ctr">
              <a:buNone/>
            </a:pPr>
            <a:r>
              <a:rPr lang="ru-RU" sz="2000" b="1" dirty="0"/>
              <a:t>НЕОБХОДИМО СОЗДАНИЕ ЕДИНОЙ СИСТЕМЫ </a:t>
            </a:r>
          </a:p>
          <a:p>
            <a:pPr marL="0" indent="0" algn="ctr">
              <a:buNone/>
            </a:pPr>
            <a:r>
              <a:rPr lang="ru-RU" sz="2000" b="1" dirty="0"/>
              <a:t>(ДОКУМЕНТЫ + АЛГОРИТМЫ + КОНТРОЛЬ) </a:t>
            </a:r>
          </a:p>
          <a:p>
            <a:pPr marL="0" indent="0" algn="ctr">
              <a:buNone/>
            </a:pPr>
            <a:r>
              <a:rPr lang="ru-RU" sz="2000" b="1" dirty="0"/>
              <a:t>УПРАВЛЕНИЯ ИНТЕЛЛЕКТУАЛЬНОЙ СОБСТВЕННОСТЬЮ.</a:t>
            </a:r>
          </a:p>
          <a:p>
            <a:pPr>
              <a:buFontTx/>
              <a:buChar char="-"/>
            </a:pPr>
            <a:endParaRPr lang="ru-RU" sz="2000" dirty="0"/>
          </a:p>
          <a:p>
            <a:endParaRPr lang="ru-RU" sz="2000" dirty="0"/>
          </a:p>
          <a:p>
            <a:pPr marL="0" indent="0" algn="ctr">
              <a:buNone/>
            </a:pPr>
            <a:endParaRPr lang="ru-RU" sz="19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buFont typeface="Wingdings" pitchFamily="2" charset="2"/>
              <a:buChar char="ü"/>
            </a:pPr>
            <a:endParaRPr lang="ru-RU" sz="2000" dirty="0"/>
          </a:p>
          <a:p>
            <a:pPr lvl="0">
              <a:buFont typeface="Wingdings" panose="05000000000000000000" pitchFamily="2" charset="2"/>
              <a:buChar char="§"/>
            </a:pPr>
            <a:endParaRPr lang="ru-RU" sz="2000" dirty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1786278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xfrm>
            <a:off x="467544" y="90872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just" fontAlgn="base"/>
            <a:endParaRPr lang="ru-RU" sz="2400" dirty="0">
              <a:latin typeface="Ubuntu"/>
              <a:ea typeface="Ubuntu"/>
              <a:cs typeface="Ubuntu"/>
            </a:endParaRPr>
          </a:p>
          <a:p>
            <a:pPr algn="just" fontAlgn="base"/>
            <a:endParaRPr lang="ru-RU" sz="2400" dirty="0">
              <a:latin typeface="Ubuntu"/>
              <a:ea typeface="Ubuntu"/>
              <a:cs typeface="Ubuntu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ru-RU" sz="2400" dirty="0">
              <a:latin typeface="Ubuntu"/>
              <a:ea typeface="Ubuntu"/>
              <a:cs typeface="Ubuntu"/>
            </a:endParaRPr>
          </a:p>
          <a:p>
            <a:pPr marL="0" indent="0" algn="ctr">
              <a:lnSpc>
                <a:spcPct val="150000"/>
              </a:lnSpc>
              <a:buNone/>
              <a:defRPr/>
            </a:pPr>
            <a:r>
              <a:rPr lang="ru-RU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ОХРАНА.</a:t>
            </a:r>
          </a:p>
          <a:p>
            <a:pPr marL="0" indent="0" algn="l" fontAlgn="base">
              <a:buNone/>
            </a:pPr>
            <a:endParaRPr lang="ru-RU" sz="2400" dirty="0">
              <a:latin typeface="Ubuntu"/>
              <a:ea typeface="Ubuntu"/>
              <a:cs typeface="Ubuntu"/>
            </a:endParaRPr>
          </a:p>
          <a:p>
            <a:pPr marL="0" indent="0" algn="l" fontAlgn="base">
              <a:buNone/>
            </a:pPr>
            <a:endParaRPr lang="ru-RU" sz="2400" dirty="0">
              <a:latin typeface="Ubuntu"/>
              <a:ea typeface="Ubuntu"/>
              <a:cs typeface="Ubuntu"/>
            </a:endParaRPr>
          </a:p>
          <a:p>
            <a:pPr algn="just" fontAlgn="base"/>
            <a:endParaRPr lang="ru-RU" sz="2400" dirty="0">
              <a:latin typeface="Ubuntu"/>
              <a:ea typeface="Ubuntu"/>
              <a:cs typeface="Ubuntu"/>
            </a:endParaRPr>
          </a:p>
          <a:p>
            <a:pPr algn="just" fontAlgn="base"/>
            <a:endParaRPr lang="ru-RU" sz="2400" dirty="0">
              <a:latin typeface="Ubuntu"/>
              <a:ea typeface="Ubuntu"/>
              <a:cs typeface="Ubuntu"/>
            </a:endParaRPr>
          </a:p>
          <a:p>
            <a:pPr lvl="0">
              <a:lnSpc>
                <a:spcPct val="120000"/>
              </a:lnSpc>
              <a:spcBef>
                <a:spcPts val="300"/>
              </a:spcBef>
              <a:buSzTx/>
              <a:buAutoNum type="arabicPeriod"/>
              <a:defRPr sz="1800"/>
            </a:pPr>
            <a:endParaRPr sz="1600" dirty="0">
              <a:latin typeface="Ubuntu"/>
              <a:ea typeface="Ubuntu"/>
              <a:cs typeface="Ubuntu"/>
              <a:sym typeface="Ubuntu"/>
            </a:endParaRPr>
          </a:p>
        </p:txBody>
      </p:sp>
      <p:pic>
        <p:nvPicPr>
          <p:cNvPr id="5" name="Рисунок 4" descr="kp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3606" y="5925312"/>
            <a:ext cx="1070120" cy="73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139947"/>
      </p:ext>
    </p:extLst>
  </p:cSld>
  <p:clrMapOvr>
    <a:masterClrMapping/>
  </p:clrMapOvr>
  <p:transition spd="med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216" y="260648"/>
            <a:ext cx="8229600" cy="744636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КАТКОВ И ПАРТНЁРЫ</a:t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C:\Users\User\Desktop\К-вы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37" r="6371"/>
          <a:stretch/>
        </p:blipFill>
        <p:spPr bwMode="auto">
          <a:xfrm>
            <a:off x="5005585" y="1235443"/>
            <a:ext cx="2528452" cy="3310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27585" y="4631557"/>
            <a:ext cx="371894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/>
              <a:t>Павел Катков</a:t>
            </a:r>
          </a:p>
          <a:p>
            <a:pPr lvl="0" algn="ctr"/>
            <a:r>
              <a:rPr lang="ru-RU" sz="1600" dirty="0" smtClean="0"/>
              <a:t>+</a:t>
            </a:r>
            <a:r>
              <a:rPr lang="ru-RU" sz="1600" dirty="0"/>
              <a:t>7 (495) 642-37-27</a:t>
            </a:r>
          </a:p>
          <a:p>
            <a:pPr lvl="0" algn="ctr"/>
            <a:r>
              <a:rPr lang="en-US" sz="1600" dirty="0">
                <a:solidFill>
                  <a:schemeClr val="tx1"/>
                </a:solidFill>
                <a:hlinkClick r:id="rId3"/>
              </a:rPr>
              <a:t>p.katkov@katkovpartners.ru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5" name="Рисунок 4" descr="kp-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3606" y="5925312"/>
            <a:ext cx="1070120" cy="73505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716016" y="4631557"/>
            <a:ext cx="310759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/>
              <a:t>Алексей Катков</a:t>
            </a:r>
          </a:p>
          <a:p>
            <a:pPr algn="ctr"/>
            <a:r>
              <a:rPr lang="ru-RU" sz="1600" dirty="0" smtClean="0"/>
              <a:t>+</a:t>
            </a:r>
            <a:r>
              <a:rPr lang="ru-RU" sz="1600" dirty="0"/>
              <a:t>7 (495) 642-37-27</a:t>
            </a:r>
          </a:p>
          <a:p>
            <a:pPr lvl="0" algn="ctr"/>
            <a:r>
              <a:rPr lang="en-US" sz="1600" dirty="0">
                <a:hlinkClick r:id="rId5"/>
              </a:rPr>
              <a:t>a.katkov@katkovpartners.ru</a:t>
            </a:r>
            <a:endParaRPr lang="ru-RU" sz="1600" b="1" dirty="0"/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xmlns="" id="{39FC5409-3165-1F4C-86D4-4ADD0B1F3FF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492" y="1226646"/>
            <a:ext cx="2531128" cy="332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6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>
                <a:latin typeface="Century Gothic"/>
                <a:ea typeface="Century Gothic"/>
                <a:cs typeface="Century Gothic"/>
                <a:sym typeface="Century Gothic"/>
              </a:rPr>
              <a:t>ИТ </a:t>
            </a:r>
            <a:r>
              <a:rPr lang="ru-RU" sz="2352" dirty="0">
                <a:latin typeface="Century Gothic"/>
                <a:ea typeface="Century Gothic"/>
                <a:cs typeface="Century Gothic"/>
                <a:sym typeface="Century Gothic"/>
              </a:rPr>
              <a:t>среда: фокус </a:t>
            </a:r>
            <a:r>
              <a:rPr lang="ru-RU" sz="2352">
                <a:latin typeface="Century Gothic"/>
                <a:ea typeface="Century Gothic"/>
                <a:cs typeface="Century Gothic"/>
                <a:sym typeface="Century Gothic"/>
              </a:rPr>
              <a:t>на актуальное.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000" dirty="0"/>
              <a:t>ИТ среда не равно = ИТ компания или ИТ отрасль.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/>
              <a:t>ИТ среда сейчас </a:t>
            </a:r>
            <a:r>
              <a:rPr lang="ru-RU" sz="2000" b="1" u="sng" dirty="0"/>
              <a:t>везде</a:t>
            </a:r>
            <a:r>
              <a:rPr lang="ru-RU" sz="2000" dirty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/>
              <a:t>Медиа, креативные отрасли (понятно).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/>
              <a:t>Строительство.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/>
              <a:t>Транспорт, логистика.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/>
              <a:t>ТЭК.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/>
              <a:t>Банки.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/>
              <a:t>Продажи.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/>
              <a:t>Интернет / </a:t>
            </a:r>
            <a:r>
              <a:rPr lang="en-US" sz="2000" dirty="0"/>
              <a:t>e-commerce</a:t>
            </a:r>
            <a:r>
              <a:rPr lang="ru-RU" sz="2000" dirty="0"/>
              <a:t> всех видов.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/>
              <a:t>Иные отрасли.</a:t>
            </a:r>
          </a:p>
          <a:p>
            <a:pPr marL="457200" indent="-457200">
              <a:buAutoNum type="arabicPeriod"/>
            </a:pPr>
            <a:endParaRPr lang="ru-RU" sz="2000" dirty="0"/>
          </a:p>
          <a:p>
            <a:pPr lvl="0">
              <a:buFont typeface="Wingdings" panose="05000000000000000000" pitchFamily="2" charset="2"/>
              <a:buChar char="§"/>
            </a:pPr>
            <a:endParaRPr lang="ru-RU" sz="2000" dirty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91793155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 defTabSz="896111">
              <a:defRPr sz="1800"/>
            </a:pPr>
            <a:r>
              <a:rPr lang="ru-RU" sz="4312" dirty="0" smtClean="0">
                <a:latin typeface="Century Gothic"/>
                <a:ea typeface="Century Gothic"/>
                <a:cs typeface="Century Gothic"/>
                <a:sym typeface="Century Gothic"/>
              </a:rPr>
              <a:t>Объекты ИТ</a:t>
            </a:r>
            <a:r>
              <a:rPr lang="ru-RU" sz="2352" dirty="0" smtClean="0">
                <a:latin typeface="Century Gothic"/>
                <a:ea typeface="Century Gothic"/>
                <a:cs typeface="Century Gothic"/>
                <a:sym typeface="Century Gothic"/>
              </a:rPr>
              <a:t> во всех сферах.</a:t>
            </a:r>
            <a:endParaRPr sz="2352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 anchor="ctr">
            <a:normAutofit fontScale="92500" lnSpcReduction="20000"/>
          </a:bodyPr>
          <a:lstStyle/>
          <a:p>
            <a:pPr marL="457200" indent="-457200">
              <a:buAutoNum type="arabicParenR"/>
            </a:pPr>
            <a:endParaRPr lang="ru-RU" sz="1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Программное обеспечение (разные объекты).</a:t>
            </a:r>
          </a:p>
          <a:p>
            <a:pPr marL="457200" indent="-457200">
              <a:buAutoNum type="arabicParenR"/>
            </a:pP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Мультимедийные продукты.</a:t>
            </a:r>
          </a:p>
          <a:p>
            <a:pPr marL="457200" indent="-457200">
              <a:buAutoNum type="arabicParenR"/>
            </a:pP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Базы данных.</a:t>
            </a:r>
          </a:p>
          <a:p>
            <a:pPr marL="457200" indent="-457200">
              <a:buAutoNum type="arabicParenR"/>
            </a:pP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Товарные знаки.</a:t>
            </a:r>
          </a:p>
          <a:p>
            <a:pPr marL="457200" indent="-457200">
              <a:buAutoNum type="arabicParenR"/>
            </a:pP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Дизайны.</a:t>
            </a:r>
          </a:p>
          <a:p>
            <a:pPr marL="457200" indent="-457200">
              <a:buAutoNum type="arabicParenR"/>
            </a:pP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Патенты </a:t>
            </a: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(</a:t>
            </a: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в </a:t>
            </a:r>
            <a:r>
              <a:rPr lang="ru-RU" sz="19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т.ч</a:t>
            </a: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 т</a:t>
            </a: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ехнологического, пром</a:t>
            </a: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ышленного</a:t>
            </a: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и ИТ характера).</a:t>
            </a:r>
            <a:endParaRPr lang="ru-RU" sz="1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Сайты (как совокупность объектов и как единый объект).</a:t>
            </a:r>
          </a:p>
          <a:p>
            <a:pPr marL="457200" indent="-457200">
              <a:buAutoNum type="arabicParenR"/>
            </a:pP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Мобильные приложения (так же).</a:t>
            </a:r>
          </a:p>
          <a:p>
            <a:pPr marL="457200" indent="-457200">
              <a:buAutoNum type="arabicParenR"/>
            </a:pP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Тексты. </a:t>
            </a:r>
          </a:p>
          <a:p>
            <a:pPr marL="457200" indent="-457200">
              <a:buAutoNum type="arabicParenR"/>
            </a:pP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Фото.</a:t>
            </a:r>
          </a:p>
          <a:p>
            <a:pPr marL="457200" indent="-457200">
              <a:buAutoNum type="arabicParenR"/>
            </a:pP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Ноу-хау</a:t>
            </a: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marL="457200" indent="-457200">
              <a:buAutoNum type="arabicParenR"/>
            </a:pPr>
            <a:r>
              <a:rPr lang="ru-RU" sz="1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Право на технологию.</a:t>
            </a:r>
            <a:endParaRPr lang="ru-RU" sz="1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r>
              <a:rPr lang="ru-RU" sz="1900" dirty="0">
                <a:solidFill>
                  <a:schemeClr val="tx1"/>
                </a:solidFill>
                <a:latin typeface="Century Gothic" panose="020B0502020202020204" pitchFamily="34" charset="0"/>
              </a:rPr>
              <a:t>Иные.</a:t>
            </a:r>
          </a:p>
          <a:p>
            <a:pPr marL="457200" indent="-457200">
              <a:buAutoNum type="arabicParenR"/>
            </a:pPr>
            <a:endParaRPr lang="ru-RU" sz="2000" dirty="0"/>
          </a:p>
          <a:p>
            <a:pPr lvl="0">
              <a:buFont typeface="Wingdings" panose="05000000000000000000" pitchFamily="2" charset="2"/>
              <a:buChar char="§"/>
            </a:pPr>
            <a:endParaRPr lang="ru-RU" sz="2000" dirty="0">
              <a:latin typeface="Ubuntu"/>
            </a:endParaRPr>
          </a:p>
        </p:txBody>
      </p:sp>
      <p:pic>
        <p:nvPicPr>
          <p:cNvPr id="73" name="image3.png" descr="C:\Users\Mentalists-3\Desktop\К\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072462" y="6012569"/>
            <a:ext cx="928663" cy="774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85796927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5327</TotalTime>
  <Words>4911</Words>
  <Application>Microsoft Office PowerPoint</Application>
  <PresentationFormat>Экран (4:3)</PresentationFormat>
  <Paragraphs>616</Paragraphs>
  <Slides>70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70</vt:i4>
      </vt:variant>
    </vt:vector>
  </HeadingPairs>
  <TitlesOfParts>
    <vt:vector size="79" baseType="lpstr">
      <vt:lpstr>SimSun</vt:lpstr>
      <vt:lpstr>Arial</vt:lpstr>
      <vt:lpstr>Calibri</vt:lpstr>
      <vt:lpstr>Century Gothic</vt:lpstr>
      <vt:lpstr>Helvetica Neue</vt:lpstr>
      <vt:lpstr>Times New Roman</vt:lpstr>
      <vt:lpstr>Ubuntu</vt:lpstr>
      <vt:lpstr>Wingdings</vt:lpstr>
      <vt:lpstr>Default</vt:lpstr>
      <vt:lpstr> КАТКОВ И ПАРТНЕРЫ</vt:lpstr>
      <vt:lpstr>Презентация PowerPoint</vt:lpstr>
      <vt:lpstr>Выводы 1.</vt:lpstr>
      <vt:lpstr>Выводы 2.</vt:lpstr>
      <vt:lpstr>Выводы 3.</vt:lpstr>
      <vt:lpstr>4 элемента + 1.</vt:lpstr>
      <vt:lpstr>Презентация PowerPoint</vt:lpstr>
      <vt:lpstr>ИТ среда: фокус на актуальное.</vt:lpstr>
      <vt:lpstr>Объекты ИТ во всех сферах.</vt:lpstr>
      <vt:lpstr>Общий перечень объектов (ч.4 ГК РФ).</vt:lpstr>
      <vt:lpstr>Объекты авторских прав.</vt:lpstr>
      <vt:lpstr>Интеллектуальная собственность: возможности и опасности.</vt:lpstr>
      <vt:lpstr>Презентация PowerPoint</vt:lpstr>
      <vt:lpstr>Примеры объектов авторских прав, предшествующих созданию иных объектов.</vt:lpstr>
      <vt:lpstr>Возникновение права. Автор.</vt:lpstr>
      <vt:lpstr>Риски – классификация.</vt:lpstr>
      <vt:lpstr>Риски, вытекающие из трудовых отношений.</vt:lpstr>
      <vt:lpstr>Риски, вытекающие из гражданско-правовых отношений.</vt:lpstr>
      <vt:lpstr>Риски, вытекающие из использования СПО.</vt:lpstr>
      <vt:lpstr>Риски, вытекающие из корпоративных отношений.</vt:lpstr>
      <vt:lpstr>Риски, вытекающие из закона или иного НПА.</vt:lpstr>
      <vt:lpstr>Служебные произведения  (ст.1295 ГК РФ, извлечение). </vt:lpstr>
      <vt:lpstr> Произведения, созданные  по заказу подрядчиком  (ст.1296 ГК РФ, извлечение). </vt:lpstr>
      <vt:lpstr>Презентация PowerPoint</vt:lpstr>
      <vt:lpstr>Пленум ВС РФ - 2019</vt:lpstr>
      <vt:lpstr>Судебная практика (1)</vt:lpstr>
      <vt:lpstr>Судебная практика (2)</vt:lpstr>
      <vt:lpstr>Судебная практика (3)</vt:lpstr>
      <vt:lpstr>Судебная практика (4)</vt:lpstr>
      <vt:lpstr>Судебная практика (5)</vt:lpstr>
      <vt:lpstr>Презентация PowerPoint</vt:lpstr>
      <vt:lpstr>Презентация PowerPoint</vt:lpstr>
      <vt:lpstr>Презентация PowerPoint</vt:lpstr>
      <vt:lpstr>Судебная практика:  ГПД (1).</vt:lpstr>
      <vt:lpstr>Судебная практика:  ГПД (2).</vt:lpstr>
      <vt:lpstr>Судебная практика:  ГПД (3).</vt:lpstr>
      <vt:lpstr>Судебная практика:  ГПД (4).</vt:lpstr>
      <vt:lpstr>Судебная практика:  ГПД (5).</vt:lpstr>
      <vt:lpstr>Электронный документооборот.</vt:lpstr>
      <vt:lpstr>Судебная практика:  СЭД (1).</vt:lpstr>
      <vt:lpstr>Судебная практика:  СЭД (2).</vt:lpstr>
      <vt:lpstr>Судебная практика:  СЭД (3).</vt:lpstr>
      <vt:lpstr>Судебная практика:  СЭД (4).</vt:lpstr>
      <vt:lpstr>Последствия: основной перечень.</vt:lpstr>
      <vt:lpstr>Утрата прав на объект.</vt:lpstr>
      <vt:lpstr>Обвинение в незаконном использовании.</vt:lpstr>
      <vt:lpstr>Исковые требования:  что может суд.</vt:lpstr>
      <vt:lpstr>Административные  и правоприменительные / правоохранительные инструменты.</vt:lpstr>
      <vt:lpstr>Презентация PowerPoint</vt:lpstr>
      <vt:lpstr>Особенности  ОПК.</vt:lpstr>
      <vt:lpstr>Эффект бумеранга.</vt:lpstr>
      <vt:lpstr>Решение проблемы:  подходы.</vt:lpstr>
      <vt:lpstr>Цели  создания системы.</vt:lpstr>
      <vt:lpstr>Основные элементы и процессы системы управления ИС.</vt:lpstr>
      <vt:lpstr>Требования к системе  и основные ошибки.</vt:lpstr>
      <vt:lpstr>Порядок   создания системы.</vt:lpstr>
      <vt:lpstr>Презентация PowerPoint</vt:lpstr>
      <vt:lpstr>Защита:  он-лайн, офф-лайн и весь мир.</vt:lpstr>
      <vt:lpstr>Защита: офф-лайн.</vt:lpstr>
      <vt:lpstr>Защита: он-лайн.</vt:lpstr>
      <vt:lpstr>Защита: он-лайн (2).</vt:lpstr>
      <vt:lpstr>Защита: он-лайн (3).</vt:lpstr>
      <vt:lpstr>Защита: весь мир.</vt:lpstr>
      <vt:lpstr>Презентация PowerPoint</vt:lpstr>
      <vt:lpstr>Капитализация НМА.</vt:lpstr>
      <vt:lpstr>Капитализация НМА (2).</vt:lpstr>
      <vt:lpstr>Капитализация НМА (3).</vt:lpstr>
      <vt:lpstr>Капитализация НМА (4).</vt:lpstr>
      <vt:lpstr>Выводы и рекомендации.</vt:lpstr>
      <vt:lpstr> КАТКОВ И ПАРТНЁРЫ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КАТКОВ И ПАРТНЕРЫ</dc:title>
  <dc:creator>Anna</dc:creator>
  <cp:lastModifiedBy>admin</cp:lastModifiedBy>
  <cp:revision>532</cp:revision>
  <dcterms:modified xsi:type="dcterms:W3CDTF">2019-12-16T20:35:08Z</dcterms:modified>
</cp:coreProperties>
</file>