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6"/>
  </p:notesMasterIdLst>
  <p:handoutMasterIdLst>
    <p:handoutMasterId r:id="rId17"/>
  </p:handoutMasterIdLst>
  <p:sldIdLst>
    <p:sldId id="516" r:id="rId3"/>
    <p:sldId id="495" r:id="rId4"/>
    <p:sldId id="538" r:id="rId5"/>
    <p:sldId id="503" r:id="rId6"/>
    <p:sldId id="502" r:id="rId7"/>
    <p:sldId id="540" r:id="rId8"/>
    <p:sldId id="539" r:id="rId9"/>
    <p:sldId id="530" r:id="rId10"/>
    <p:sldId id="541" r:id="rId11"/>
    <p:sldId id="506" r:id="rId12"/>
    <p:sldId id="496" r:id="rId13"/>
    <p:sldId id="499" r:id="rId14"/>
    <p:sldId id="518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Алексеев" initials="СА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EC1"/>
    <a:srgbClr val="C55A11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2922" autoAdjust="0"/>
  </p:normalViewPr>
  <p:slideViewPr>
    <p:cSldViewPr snapToGrid="0">
      <p:cViewPr varScale="1">
        <p:scale>
          <a:sx n="70" d="100"/>
          <a:sy n="70" d="100"/>
        </p:scale>
        <p:origin x="64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0514BFA4-19B0-47C5-B47D-CC7792DF83D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3983CF2B-9F0F-4486-B1B1-F2E3B49A4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83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C8F2B10C-FF2B-401D-8455-756FC526E7F7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AFB1C7A6-2BC2-47BD-95B3-243DB2AEA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2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7462-9C0E-472B-B85F-C272FF2433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1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1C7A6-2BC2-47BD-95B3-243DB2AEA1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2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1C7A6-2BC2-47BD-95B3-243DB2AEA1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3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1C7A6-2BC2-47BD-95B3-243DB2AEA15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225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0688" y="4777194"/>
            <a:ext cx="5956300" cy="39086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7462-9C0E-472B-B85F-C272FF24335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5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6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6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93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9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10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23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236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6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87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34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7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40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1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7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5" y="-4280"/>
            <a:ext cx="12215445" cy="10472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55" y="101595"/>
            <a:ext cx="8429445" cy="80498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1222941" y="6396335"/>
            <a:ext cx="9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fld id="{278B99CD-D3CC-4BB7-B1A4-48934D1F278B}" type="slidenum">
              <a:rPr lang="ru-RU" sz="2400" b="1" kern="12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ctr" defTabSz="914400" rtl="0" eaLnBrk="1" latinLnBrk="0" hangingPunct="1"/>
              <a:t>‹#›</a:t>
            </a:fld>
            <a:endParaRPr lang="ru-RU" sz="2400" b="1" kern="12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НПО Энергомаш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385" y="290268"/>
            <a:ext cx="3019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67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8" y="0"/>
            <a:ext cx="10176933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4418" y="1125538"/>
            <a:ext cx="11233149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63EF-A67E-46DB-AE64-AEBACD39F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279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9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0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1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6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8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8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8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63AB-BDC4-4A8D-8E8A-C503500E7AC0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E12BB-6577-4F65-A5F8-7ACD8F42C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8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E3EE-80B3-4BF6-A9CB-ACD6B42674CE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C774-1E74-4FD2-BE1E-5F6FB4BCE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3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jpe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0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55.png"/><Relationship Id="rId5" Type="http://schemas.openxmlformats.org/officeDocument/2006/relationships/image" Target="../media/image13.png"/><Relationship Id="rId10" Type="http://schemas.openxmlformats.org/officeDocument/2006/relationships/image" Target="../media/image29.jpeg"/><Relationship Id="rId4" Type="http://schemas.openxmlformats.org/officeDocument/2006/relationships/image" Target="../media/image21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17" Type="http://schemas.openxmlformats.org/officeDocument/2006/relationships/image" Target="../media/image18.jp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Название 3"/>
          <p:cNvSpPr txBox="1">
            <a:spLocks/>
          </p:cNvSpPr>
          <p:nvPr/>
        </p:nvSpPr>
        <p:spPr>
          <a:xfrm>
            <a:off x="115331" y="1866583"/>
            <a:ext cx="11963062" cy="16214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Безбумажный конструкторский документооборот </a:t>
            </a:r>
            <a:endParaRPr lang="ru-RU" sz="29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0326" y="5542009"/>
            <a:ext cx="539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НПО Энергома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9" y="593513"/>
            <a:ext cx="3019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5789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 2019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4154" y="5354598"/>
            <a:ext cx="590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Арбузов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Игорь Александрович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154" y="5703934"/>
            <a:ext cx="5784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АО «НПО Энергомаш»</a:t>
            </a:r>
            <a:endParaRPr lang="ru-RU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81155" y="1083139"/>
            <a:ext cx="11823276" cy="5010325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0">
            <a:solidFill>
              <a:schemeClr val="accent1">
                <a:shade val="50000"/>
                <a:alpha val="4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dirty="0" smtClean="0"/>
              <a:t>Бизнес-процесс </a:t>
            </a:r>
            <a:r>
              <a:rPr lang="ru-RU" sz="2300" dirty="0" smtClean="0"/>
              <a:t>утверждения ЭКД</a:t>
            </a:r>
            <a:endParaRPr lang="ru-RU" sz="23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67124" y="3219890"/>
            <a:ext cx="1449573" cy="709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Разработчик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92014" y="2765699"/>
            <a:ext cx="2073583" cy="7094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Методологический контроль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092013" y="3629299"/>
            <a:ext cx="2073583" cy="7094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Начальник сектора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497471" y="1126777"/>
            <a:ext cx="1879877" cy="709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Т.контроль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97469" y="1931436"/>
            <a:ext cx="1879877" cy="709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Н</a:t>
            </a:r>
            <a:r>
              <a:rPr lang="ru-RU" dirty="0" err="1" smtClean="0">
                <a:solidFill>
                  <a:srgbClr val="002060"/>
                </a:solidFill>
              </a:rPr>
              <a:t>.контроль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497468" y="2715881"/>
            <a:ext cx="1879879" cy="791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Планово-диспетчерский отдел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497469" y="3596318"/>
            <a:ext cx="1879879" cy="709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Главный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металлург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497468" y="4402592"/>
            <a:ext cx="1879879" cy="709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Главный сварщик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497468" y="5201051"/>
            <a:ext cx="1879880" cy="709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Дополнительные согласующие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728294" y="3136032"/>
            <a:ext cx="1428814" cy="70940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Начальник отдела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490606" y="2723309"/>
            <a:ext cx="1428814" cy="7094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Главный конструктор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490606" y="3596318"/>
            <a:ext cx="1428814" cy="7094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Начальник </a:t>
            </a:r>
            <a:r>
              <a:rPr lang="ru-RU" dirty="0" err="1" smtClean="0">
                <a:solidFill>
                  <a:srgbClr val="002060"/>
                </a:solidFill>
              </a:rPr>
              <a:t>Н.контроля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441449" y="2617398"/>
            <a:ext cx="1428814" cy="7094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ВП</a:t>
            </a:r>
            <a:r>
              <a:rPr lang="ru-RU" dirty="0" smtClean="0">
                <a:solidFill>
                  <a:srgbClr val="002060"/>
                </a:solidFill>
              </a:rPr>
              <a:t> МО РФ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441449" y="3715459"/>
            <a:ext cx="1428814" cy="709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Архив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324847" y="2334300"/>
            <a:ext cx="1334125" cy="283098"/>
          </a:xfrm>
          <a:prstGeom prst="roundRect">
            <a:avLst>
              <a:gd name="adj" fmla="val 50000"/>
            </a:avLst>
          </a:prstGeom>
          <a:solidFill>
            <a:srgbClr val="CBE62D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Начало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83" name="Прямая со стрелкой 82"/>
          <p:cNvCxnSpPr>
            <a:stCxn id="82" idx="2"/>
            <a:endCxn id="67" idx="0"/>
          </p:cNvCxnSpPr>
          <p:nvPr/>
        </p:nvCxnSpPr>
        <p:spPr>
          <a:xfrm>
            <a:off x="991910" y="2617398"/>
            <a:ext cx="1" cy="60249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кругленный прямоугольник 86"/>
          <p:cNvSpPr/>
          <p:nvPr/>
        </p:nvSpPr>
        <p:spPr>
          <a:xfrm>
            <a:off x="10488792" y="4704797"/>
            <a:ext cx="1334125" cy="283098"/>
          </a:xfrm>
          <a:prstGeom prst="roundRect">
            <a:avLst>
              <a:gd name="adj" fmla="val 50000"/>
            </a:avLst>
          </a:prstGeom>
          <a:solidFill>
            <a:srgbClr val="CBE62D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Конец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88" name="Прямая со стрелкой 87"/>
          <p:cNvCxnSpPr>
            <a:stCxn id="81" idx="2"/>
            <a:endCxn id="87" idx="0"/>
          </p:cNvCxnSpPr>
          <p:nvPr/>
        </p:nvCxnSpPr>
        <p:spPr>
          <a:xfrm flipH="1">
            <a:off x="11155855" y="4424866"/>
            <a:ext cx="1" cy="27993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4211284" y="3550400"/>
            <a:ext cx="286184" cy="36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1781459" y="3546796"/>
            <a:ext cx="286184" cy="36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6409729" y="3538516"/>
            <a:ext cx="286184" cy="36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8204422" y="3509111"/>
            <a:ext cx="286184" cy="36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10037342" y="2972101"/>
            <a:ext cx="286184" cy="360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H="1">
            <a:off x="11141746" y="3408916"/>
            <a:ext cx="6294" cy="25634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240770" y="3985852"/>
            <a:ext cx="21557" cy="20685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35" y="5844082"/>
            <a:ext cx="244270" cy="35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19" name="Прямая соединительная линия 118"/>
          <p:cNvCxnSpPr/>
          <p:nvPr/>
        </p:nvCxnSpPr>
        <p:spPr>
          <a:xfrm flipV="1">
            <a:off x="1882275" y="3929297"/>
            <a:ext cx="28225" cy="209805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140" y="5817046"/>
            <a:ext cx="244270" cy="35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22" name="Прямая соединительная линия 121"/>
          <p:cNvCxnSpPr/>
          <p:nvPr/>
        </p:nvCxnSpPr>
        <p:spPr>
          <a:xfrm flipV="1">
            <a:off x="4294370" y="3958816"/>
            <a:ext cx="21557" cy="20685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2235" y="5817046"/>
            <a:ext cx="244270" cy="35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26" name="Прямая соединительная линия 125"/>
          <p:cNvCxnSpPr/>
          <p:nvPr/>
        </p:nvCxnSpPr>
        <p:spPr>
          <a:xfrm flipV="1">
            <a:off x="6558888" y="3914910"/>
            <a:ext cx="21557" cy="20685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6753" y="5773140"/>
            <a:ext cx="244270" cy="35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29" name="Прямая соединительная линия 128"/>
          <p:cNvCxnSpPr/>
          <p:nvPr/>
        </p:nvCxnSpPr>
        <p:spPr>
          <a:xfrm flipV="1">
            <a:off x="8292377" y="3913801"/>
            <a:ext cx="21557" cy="20685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242" y="5772031"/>
            <a:ext cx="244270" cy="35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33" name="Прямая соединительная линия 132"/>
          <p:cNvCxnSpPr/>
          <p:nvPr/>
        </p:nvCxnSpPr>
        <p:spPr>
          <a:xfrm flipV="1">
            <a:off x="10164657" y="3897899"/>
            <a:ext cx="13481" cy="1320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299" y="5772031"/>
            <a:ext cx="244270" cy="35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29" name="Прямая со стрелкой 28"/>
          <p:cNvCxnSpPr/>
          <p:nvPr/>
        </p:nvCxnSpPr>
        <p:spPr>
          <a:xfrm>
            <a:off x="386350" y="6054390"/>
            <a:ext cx="1353792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2004410" y="6054390"/>
            <a:ext cx="2161186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4442704" y="6047943"/>
            <a:ext cx="1958087" cy="1426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>
            <a:off x="6743924" y="6040128"/>
            <a:ext cx="1368444" cy="1426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8488016" y="6065953"/>
            <a:ext cx="1531923" cy="713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10375784" y="6081126"/>
            <a:ext cx="1570572" cy="789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630261" y="5859712"/>
            <a:ext cx="851346" cy="34522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 день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2745787" y="5871030"/>
            <a:ext cx="739964" cy="34522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 дня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5097105" y="5867514"/>
            <a:ext cx="739964" cy="34522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 дня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7055192" y="5850845"/>
            <a:ext cx="739964" cy="34522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 дня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923984" y="5859712"/>
            <a:ext cx="739964" cy="34522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 дня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10833807" y="5692403"/>
            <a:ext cx="739964" cy="51766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3+1 дней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3" name="TextBox 25"/>
          <p:cNvSpPr txBox="1"/>
          <p:nvPr/>
        </p:nvSpPr>
        <p:spPr>
          <a:xfrm>
            <a:off x="0" y="6243120"/>
            <a:ext cx="121868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Процесс утверждения позволяет систематизировать программными средствами и ускорить процесс выпуска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ЭКД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1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Среднее время на выпуск ЭКД – 15 дней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5" name="Picture 3" descr="\\tvel-s-fs02.gk.rosatom.local\Exchange\andalpetrov\Downloads\manu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89" y="4037139"/>
            <a:ext cx="484337" cy="484337"/>
          </a:xfrm>
          <a:prstGeom prst="rect">
            <a:avLst/>
          </a:prstGeom>
          <a:noFill/>
          <a:extLst/>
        </p:spPr>
      </p:pic>
      <p:pic>
        <p:nvPicPr>
          <p:cNvPr id="156" name="Picture 2" descr="\\tvel-s-fs02.gk.rosatom.local\Exchange\andalpetrov\Downloads\ci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63" y="4378993"/>
            <a:ext cx="599332" cy="599332"/>
          </a:xfrm>
          <a:prstGeom prst="rect">
            <a:avLst/>
          </a:prstGeom>
          <a:noFill/>
          <a:ex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252" y="3951021"/>
            <a:ext cx="676856" cy="596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56" name="Picture 3" descr="\\tvel-s-fs02.gk.rosatom.local\Exchange\andalpetrov\Downloads\tes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485" y="4429207"/>
            <a:ext cx="541300" cy="541300"/>
          </a:xfrm>
          <a:prstGeom prst="rect">
            <a:avLst/>
          </a:prstGeom>
          <a:noFill/>
          <a:extLst/>
        </p:spPr>
      </p:pic>
      <p:sp>
        <p:nvSpPr>
          <p:cNvPr id="60" name="TextBox 72"/>
          <p:cNvSpPr txBox="1"/>
          <p:nvPr/>
        </p:nvSpPr>
        <p:spPr>
          <a:xfrm>
            <a:off x="8979503" y="5055215"/>
            <a:ext cx="320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</a:rPr>
              <a:t>ЭКД</a:t>
            </a:r>
            <a:r>
              <a:rPr lang="ru-RU" i="1" dirty="0" smtClean="0">
                <a:solidFill>
                  <a:srgbClr val="002060"/>
                </a:solidFill>
              </a:rPr>
              <a:t> утверждена и принята на хранение в </a:t>
            </a:r>
            <a:r>
              <a:rPr lang="en-US" i="1" dirty="0" err="1" smtClean="0">
                <a:solidFill>
                  <a:srgbClr val="002060"/>
                </a:solidFill>
              </a:rPr>
              <a:t>PDM</a:t>
            </a:r>
            <a:r>
              <a:rPr lang="ru-RU" i="1" dirty="0" smtClean="0">
                <a:solidFill>
                  <a:srgbClr val="002060"/>
                </a:solidFill>
              </a:rPr>
              <a:t> системе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10474898" y="4778850"/>
            <a:ext cx="159291" cy="43691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5-конечная звезда 63"/>
          <p:cNvSpPr/>
          <p:nvPr/>
        </p:nvSpPr>
        <p:spPr>
          <a:xfrm>
            <a:off x="10523360" y="4704381"/>
            <a:ext cx="199714" cy="196273"/>
          </a:xfrm>
          <a:prstGeom prst="star5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1" name="5-конечная звезда 60"/>
          <p:cNvSpPr/>
          <p:nvPr/>
        </p:nvSpPr>
        <p:spPr>
          <a:xfrm>
            <a:off x="362905" y="2279576"/>
            <a:ext cx="199714" cy="196273"/>
          </a:xfrm>
          <a:prstGeom prst="star5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3" name="TextBox 72"/>
          <p:cNvSpPr txBox="1"/>
          <p:nvPr/>
        </p:nvSpPr>
        <p:spPr>
          <a:xfrm>
            <a:off x="842074" y="1172435"/>
            <a:ext cx="346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</a:rPr>
              <a:t>ЭКД</a:t>
            </a:r>
            <a:r>
              <a:rPr lang="ru-RU" i="1" dirty="0" smtClean="0">
                <a:solidFill>
                  <a:srgbClr val="002060"/>
                </a:solidFill>
              </a:rPr>
              <a:t> разработано и запущено по бизнес процессу согласования / утверждения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516106" y="1814596"/>
            <a:ext cx="301735" cy="4553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5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Цифровой двойник </a:t>
            </a:r>
            <a:r>
              <a:rPr lang="ru-RU" dirty="0" smtClean="0"/>
              <a:t>изделия – </a:t>
            </a:r>
            <a:r>
              <a:rPr lang="ru-RU" dirty="0"/>
              <a:t>ключевая инициатива в задаче цифровой трансформации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903" y="2060881"/>
            <a:ext cx="1175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45904" y="2494957"/>
            <a:ext cx="117507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5903" y="1038991"/>
            <a:ext cx="1178241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двойник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модель,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которой изложена информация об идеальной (нормативной) модели создания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ЖРД,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синхронизированная с фактической информацией о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создании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числе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испытательного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комплекса) конкретного экземпляра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ЖРД –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цифрового паспорта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 descr="RD-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88" y="3882863"/>
            <a:ext cx="2719704" cy="28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067" y="3690851"/>
            <a:ext cx="3635142" cy="3089658"/>
          </a:xfrm>
          <a:prstGeom prst="rect">
            <a:avLst/>
          </a:prstGeom>
        </p:spPr>
      </p:pic>
      <p:sp>
        <p:nvSpPr>
          <p:cNvPr id="17" name="Стрелка вниз 16"/>
          <p:cNvSpPr/>
          <p:nvPr/>
        </p:nvSpPr>
        <p:spPr>
          <a:xfrm rot="16200000">
            <a:off x="3496642" y="4710443"/>
            <a:ext cx="459571" cy="82217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worldartsme.com/images/cnc-live-tool-clipart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1982" y="3850194"/>
            <a:ext cx="528645" cy="3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60282" y="4208230"/>
            <a:ext cx="127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IBARMIA ZVH/L2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 descr="http://worldartsme.com/images/cnc-live-tool-clipart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1982" y="4623282"/>
            <a:ext cx="528645" cy="3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28920" y="4981317"/>
            <a:ext cx="1607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BOEHRINGER DUS800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2" descr="http://worldartsme.com/images/cnc-live-tool-clipart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1982" y="5402129"/>
            <a:ext cx="528645" cy="3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860282" y="5794685"/>
            <a:ext cx="127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PUMA 2100SY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06712" y="5408044"/>
            <a:ext cx="146280" cy="13459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799321" y="5192503"/>
            <a:ext cx="820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75000"/>
                  </a:schemeClr>
                </a:solidFill>
              </a:rPr>
              <a:t>Датчик станка</a:t>
            </a:r>
            <a:endParaRPr lang="ru-RU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4103" y="4627989"/>
            <a:ext cx="146280" cy="13459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806712" y="4412448"/>
            <a:ext cx="820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75000"/>
                  </a:schemeClr>
                </a:solidFill>
              </a:rPr>
              <a:t>Датчик станка</a:t>
            </a:r>
            <a:endParaRPr lang="ru-RU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32567" y="3872848"/>
            <a:ext cx="146280" cy="13459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825176" y="3657307"/>
            <a:ext cx="820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75000"/>
                  </a:schemeClr>
                </a:solidFill>
              </a:rPr>
              <a:t>Датчик станка</a:t>
            </a:r>
            <a:endParaRPr lang="ru-RU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25" idx="2"/>
          </p:cNvCxnSpPr>
          <p:nvPr/>
        </p:nvCxnSpPr>
        <p:spPr>
          <a:xfrm flipH="1">
            <a:off x="6567677" y="3940147"/>
            <a:ext cx="1264890" cy="620286"/>
          </a:xfrm>
          <a:prstGeom prst="line">
            <a:avLst/>
          </a:prstGeom>
          <a:ln w="31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631620" y="4689447"/>
            <a:ext cx="1188522" cy="231651"/>
          </a:xfrm>
          <a:prstGeom prst="line">
            <a:avLst/>
          </a:prstGeom>
          <a:ln w="31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642960" y="5274523"/>
            <a:ext cx="1182219" cy="198552"/>
          </a:xfrm>
          <a:prstGeom prst="line">
            <a:avLst/>
          </a:prstGeom>
          <a:ln w="31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651" y="3785925"/>
            <a:ext cx="741284" cy="53331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336263" y="4247148"/>
            <a:ext cx="11484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75000"/>
                  </a:schemeClr>
                </a:solidFill>
              </a:rPr>
              <a:t>Обрабатываемая ДСЕ</a:t>
            </a:r>
            <a:endParaRPr lang="ru-RU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862" y="4600587"/>
            <a:ext cx="751811" cy="46259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369545" y="5015838"/>
            <a:ext cx="11484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75000"/>
                  </a:schemeClr>
                </a:solidFill>
              </a:rPr>
              <a:t>Обрабатываемая ДСЕ</a:t>
            </a:r>
            <a:endParaRPr lang="ru-RU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8882" y="5332765"/>
            <a:ext cx="809770" cy="5737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393358" y="5825463"/>
            <a:ext cx="11484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75000"/>
                  </a:schemeClr>
                </a:solidFill>
              </a:rPr>
              <a:t>Обрабатываемая ДСЕ</a:t>
            </a:r>
            <a:endParaRPr lang="ru-RU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5" name="Picture 3" descr="\\tvel-s-fs02.gk.rosatom.local\Exchange\andalpetrov\Downloads\tes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06" y="6282654"/>
            <a:ext cx="472147" cy="434437"/>
          </a:xfrm>
          <a:prstGeom prst="rect">
            <a:avLst/>
          </a:prstGeom>
          <a:noFill/>
          <a:extLst/>
        </p:spPr>
      </p:pic>
      <p:sp>
        <p:nvSpPr>
          <p:cNvPr id="47" name="Овал 46"/>
          <p:cNvSpPr/>
          <p:nvPr/>
        </p:nvSpPr>
        <p:spPr>
          <a:xfrm>
            <a:off x="7808580" y="6262269"/>
            <a:ext cx="146280" cy="13459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6677769" y="5594727"/>
            <a:ext cx="1159739" cy="729001"/>
          </a:xfrm>
          <a:prstGeom prst="line">
            <a:avLst/>
          </a:prstGeom>
          <a:ln w="31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06" y="6098691"/>
            <a:ext cx="1742305" cy="71101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Прямоугольник 52"/>
          <p:cNvSpPr/>
          <p:nvPr/>
        </p:nvSpPr>
        <p:spPr>
          <a:xfrm rot="16200000">
            <a:off x="10511439" y="4521321"/>
            <a:ext cx="2069540" cy="70078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MES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16200000">
            <a:off x="11208107" y="6092014"/>
            <a:ext cx="684149" cy="6928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CAE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5903" y="2550555"/>
            <a:ext cx="1175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Смещение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вектора усилий (времени, инвестиций, внимания) на начальные этапы проектирования с повышением качества разработки изделия, снижением стоимости и сроков опытного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производства, экспериментальной отработки и испытаний. Достижение поставленных целей путем математического моделирования, виртуальных испытаний, инженерных расчетов.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55" y="101595"/>
            <a:ext cx="8638649" cy="804985"/>
          </a:xfrm>
        </p:spPr>
        <p:txBody>
          <a:bodyPr>
            <a:normAutofit fontScale="90000"/>
          </a:bodyPr>
          <a:lstStyle/>
          <a:p>
            <a:r>
              <a:rPr lang="ru-RU" b="0" dirty="0">
                <a:latin typeface="ITCFranklinGothicW10-Bk 862339"/>
              </a:rPr>
              <a:t>Президент РФ В.В. </a:t>
            </a:r>
            <a:r>
              <a:rPr lang="ru-RU" b="0" dirty="0" smtClean="0">
                <a:latin typeface="ITCFranklinGothicW10-Bk 862339"/>
              </a:rPr>
              <a:t>Путин </a:t>
            </a:r>
            <a:r>
              <a:rPr lang="ru-RU" b="0" dirty="0">
                <a:latin typeface="ITCFranklinGothicW10-Bk 862339"/>
              </a:rPr>
              <a:t>на встрече с коллективом НПО Энергомаш 12.04.2019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153" y="1436234"/>
            <a:ext cx="11117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ITCFranklinGothicW10-Bk 862339"/>
              </a:rPr>
              <a:t>«</a:t>
            </a:r>
            <a:r>
              <a:rPr lang="ru-RU" i="1" dirty="0" err="1" smtClean="0">
                <a:latin typeface="ITCFranklinGothicW10-Bk 862339"/>
              </a:rPr>
              <a:t>Цифровизация</a:t>
            </a:r>
            <a:r>
              <a:rPr lang="ru-RU" i="1" dirty="0">
                <a:latin typeface="ITCFranklinGothicW10-Bk 862339"/>
              </a:rPr>
              <a:t> – это, конечно</a:t>
            </a:r>
            <a:r>
              <a:rPr lang="ru-RU" i="1" dirty="0" smtClean="0">
                <a:latin typeface="ITCFranklinGothicW10-Bk 862339"/>
              </a:rPr>
              <a:t>, </a:t>
            </a:r>
            <a:r>
              <a:rPr lang="ru-RU" i="1" dirty="0">
                <a:latin typeface="ITCFranklinGothicW10-Bk 862339"/>
              </a:rPr>
              <a:t>генеральный путь развития</a:t>
            </a:r>
            <a:r>
              <a:rPr lang="ru-RU" i="1" dirty="0" smtClean="0">
                <a:latin typeface="ITCFranklinGothicW10-Bk 862339"/>
              </a:rPr>
              <a:t>.</a:t>
            </a:r>
          </a:p>
          <a:p>
            <a:endParaRPr lang="ru-RU" i="1" dirty="0">
              <a:latin typeface="ITCFranklinGothicW10-Bk 862339"/>
            </a:endParaRPr>
          </a:p>
          <a:p>
            <a:r>
              <a:rPr lang="ru-RU" i="1" dirty="0">
                <a:latin typeface="ITCFranklinGothicW10-Bk 862339"/>
              </a:rPr>
              <a:t>Не только в целом в стране, не только в </a:t>
            </a:r>
            <a:r>
              <a:rPr lang="ru-RU" i="1" dirty="0" smtClean="0">
                <a:latin typeface="ITCFranklinGothicW10-Bk 862339"/>
              </a:rPr>
              <a:t>экономике, </a:t>
            </a:r>
            <a:r>
              <a:rPr lang="ru-RU" i="1" dirty="0">
                <a:latin typeface="ITCFranklinGothicW10-Bk 862339"/>
              </a:rPr>
              <a:t>но и в вашей отрасли. И это имеет практическое значение. Потому что если в сегодняшнем цикле изготовление двигателя – это пять-шесть лет. В цифре – в два раза меньше. Это выводит продукт сразу в коммерческое использование, и эффективность повышается по всем направлениям, снижаются затраты</a:t>
            </a:r>
            <a:r>
              <a:rPr lang="ru-RU" i="1" dirty="0" smtClean="0">
                <a:latin typeface="ITCFranklinGothicW10-Bk 862339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79" y="3449053"/>
            <a:ext cx="5368853" cy="3312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977" y="3174788"/>
            <a:ext cx="6494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ITCFranklinGothicW10-Bk 862339"/>
              </a:rPr>
              <a:t>Конечно, одно из направлений – создание </a:t>
            </a:r>
            <a:r>
              <a:rPr lang="en-US" i="1" dirty="0">
                <a:latin typeface="ITCFranklinGothicW10-Bk 862339"/>
              </a:rPr>
              <a:t>[…]</a:t>
            </a:r>
            <a:r>
              <a:rPr lang="ru-RU" i="1" dirty="0">
                <a:latin typeface="ITCFranklinGothicW10-Bk 862339"/>
              </a:rPr>
              <a:t> цифровых двойников. Это, конечно, чрезвычайно важно, чрезвычайно интересно и перспективно. </a:t>
            </a:r>
          </a:p>
          <a:p>
            <a:endParaRPr lang="ru-RU" i="1" dirty="0">
              <a:latin typeface="ITCFranklinGothicW10-Bk 862339"/>
            </a:endParaRPr>
          </a:p>
          <a:p>
            <a:r>
              <a:rPr lang="ru-RU" i="1" dirty="0">
                <a:latin typeface="ITCFranklinGothicW10-Bk 862339"/>
              </a:rPr>
              <a:t>Изделие, агрегат начинает создаваться в «цифре» с помощью датчиков, когда начинается эксплуатация, это электронное изделие живёт своей жизнью, так скажем. Это очень </a:t>
            </a:r>
            <a:r>
              <a:rPr lang="ru-RU" i="1" dirty="0" smtClean="0">
                <a:latin typeface="ITCFranklinGothicW10-Bk 862339"/>
              </a:rPr>
              <a:t>перспективно»</a:t>
            </a:r>
          </a:p>
          <a:p>
            <a:r>
              <a:rPr lang="ru-RU" i="1" dirty="0" smtClean="0">
                <a:latin typeface="ITCFranklinGothicW10-Bk 862339"/>
              </a:rPr>
              <a:t>(с) В.В. Путин</a:t>
            </a:r>
            <a:endParaRPr lang="ru-RU" i="1" dirty="0">
              <a:latin typeface="ITCFranklinGothicW10-Bk 862339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79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Название 3"/>
          <p:cNvSpPr txBox="1">
            <a:spLocks/>
          </p:cNvSpPr>
          <p:nvPr/>
        </p:nvSpPr>
        <p:spPr>
          <a:xfrm>
            <a:off x="639762" y="2453881"/>
            <a:ext cx="10912475" cy="9751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Цифровая </a:t>
            </a:r>
            <a:r>
              <a:rPr lang="ru-RU" dirty="0" smtClean="0"/>
              <a:t>экосистема интегрированной структуры</a:t>
            </a:r>
            <a:br>
              <a:rPr lang="ru-RU" dirty="0" smtClean="0"/>
            </a:br>
            <a:r>
              <a:rPr lang="ru-RU" dirty="0" smtClean="0"/>
              <a:t>ракетного двигателестроения</a:t>
            </a:r>
            <a:endParaRPr lang="ru-RU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500081" y="1101886"/>
            <a:ext cx="3005554" cy="5438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244"/>
              <a:gd name="connsiteX1" fmla="*/ 10000 w 10000"/>
              <a:gd name="connsiteY1" fmla="*/ 0 h 9244"/>
              <a:gd name="connsiteX2" fmla="*/ 10000 w 10000"/>
              <a:gd name="connsiteY2" fmla="*/ 8000 h 9244"/>
              <a:gd name="connsiteX3" fmla="*/ 5011 w 10000"/>
              <a:gd name="connsiteY3" fmla="*/ 9244 h 9244"/>
              <a:gd name="connsiteX4" fmla="*/ 0 w 10000"/>
              <a:gd name="connsiteY4" fmla="*/ 8000 h 9244"/>
              <a:gd name="connsiteX5" fmla="*/ 0 w 10000"/>
              <a:gd name="connsiteY5" fmla="*/ 0 h 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244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11" y="9244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 smtClean="0">
                <a:solidFill>
                  <a:schemeClr val="bg1"/>
                </a:solidFill>
              </a:rPr>
              <a:t>Отраслевая кооперация</a:t>
            </a:r>
            <a:endParaRPr lang="ru-RU" sz="1867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339" y="6364496"/>
            <a:ext cx="11549090" cy="3491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Единая система </a:t>
            </a:r>
            <a:r>
              <a:rPr lang="ru-RU" sz="2000" b="1" dirty="0">
                <a:solidFill>
                  <a:schemeClr val="tx1"/>
                </a:solidFill>
              </a:rPr>
              <a:t>управления </a:t>
            </a:r>
            <a:r>
              <a:rPr lang="ru-RU" sz="2000" b="1" dirty="0" smtClean="0">
                <a:solidFill>
                  <a:schemeClr val="tx1"/>
                </a:solidFill>
              </a:rPr>
              <a:t>проектированием, производством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</a:rPr>
              <a:t>обслуживанием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700724" y="5133163"/>
            <a:ext cx="1679959" cy="1104000"/>
            <a:chOff x="1966259" y="1448977"/>
            <a:chExt cx="1259969" cy="829287"/>
          </a:xfrm>
        </p:grpSpPr>
        <p:pic>
          <p:nvPicPr>
            <p:cNvPr id="12" name="Picture 2" descr="C:\Documents and Settings\inna\Рабочий стол\62413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220" y="1448977"/>
              <a:ext cx="1104000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966259" y="1448977"/>
              <a:ext cx="1259969" cy="829287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10717" y="5133163"/>
            <a:ext cx="1679959" cy="1104000"/>
            <a:chOff x="4760462" y="1444684"/>
            <a:chExt cx="1259969" cy="835314"/>
          </a:xfrm>
        </p:grpSpPr>
        <p:pic>
          <p:nvPicPr>
            <p:cNvPr id="15" name="Picture 3" descr="D:\ГАЛАКТИКА\CLIPART\shutterstock\Business\shutterstock_48102007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815" y="1444684"/>
              <a:ext cx="1252616" cy="829287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760462" y="1450711"/>
              <a:ext cx="1259969" cy="829287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95706" y="5133163"/>
            <a:ext cx="1680000" cy="1104000"/>
            <a:chOff x="4706911" y="1449538"/>
            <a:chExt cx="1273380" cy="838162"/>
          </a:xfrm>
        </p:grpSpPr>
        <p:pic>
          <p:nvPicPr>
            <p:cNvPr id="18" name="Picture 3" descr="C:\Documents and Settings\inna\Рабочий стол\1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0"/>
            <a:stretch/>
          </p:blipFill>
          <p:spPr bwMode="auto">
            <a:xfrm>
              <a:off x="4720322" y="1461619"/>
              <a:ext cx="1259969" cy="826081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4706911" y="1449538"/>
              <a:ext cx="1259969" cy="829287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23" name="Нашивка 22"/>
          <p:cNvSpPr/>
          <p:nvPr/>
        </p:nvSpPr>
        <p:spPr>
          <a:xfrm>
            <a:off x="2798385" y="4309177"/>
            <a:ext cx="2469261" cy="720000"/>
          </a:xfrm>
          <a:prstGeom prst="chevron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endParaRPr lang="ru-RU" altLang="ru-RU" sz="16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531339" y="4309177"/>
            <a:ext cx="2461140" cy="720000"/>
          </a:xfrm>
          <a:prstGeom prst="chevron">
            <a:avLst/>
          </a:prstGeom>
          <a:solidFill>
            <a:srgbClr val="A48E9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НИОКР и </a:t>
            </a:r>
            <a:r>
              <a:rPr lang="ru-RU" altLang="ru-RU" sz="1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endParaRPr lang="ru-RU" altLang="ru-RU" sz="16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920709" y="5133163"/>
            <a:ext cx="1679959" cy="1104000"/>
            <a:chOff x="7488495" y="1445023"/>
            <a:chExt cx="1259969" cy="83816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488495" y="1445023"/>
              <a:ext cx="1259969" cy="829287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30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443" y="1455184"/>
              <a:ext cx="1239554" cy="8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4505699" y="5133163"/>
            <a:ext cx="1680000" cy="1104000"/>
            <a:chOff x="4166843" y="-1028650"/>
            <a:chExt cx="1268603" cy="832362"/>
          </a:xfrm>
        </p:grpSpPr>
        <p:pic>
          <p:nvPicPr>
            <p:cNvPr id="32" name="Picture 2" descr="C:\Documents and Settings\inna\Рабочий стол\i1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843" y="-1028650"/>
              <a:ext cx="1268603" cy="829285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4175477" y="-1025575"/>
              <a:ext cx="1259969" cy="829287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010833" y="4271128"/>
            <a:ext cx="2112000" cy="900246"/>
            <a:chOff x="5010833" y="4271128"/>
            <a:chExt cx="2112000" cy="900246"/>
          </a:xfrm>
        </p:grpSpPr>
        <p:sp>
          <p:nvSpPr>
            <p:cNvPr id="24" name="Нашивка 23"/>
            <p:cNvSpPr/>
            <p:nvPr/>
          </p:nvSpPr>
          <p:spPr>
            <a:xfrm>
              <a:off x="5010833" y="4309177"/>
              <a:ext cx="2112000" cy="720000"/>
            </a:xfrm>
            <a:prstGeom prst="chevron">
              <a:avLst/>
            </a:prstGeom>
            <a:solidFill>
              <a:srgbClr val="5D56A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67647" y="4271128"/>
              <a:ext cx="1680000" cy="900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ru-RU" sz="1400" b="1" dirty="0" smtClean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Конструкторско-технологическая подготовка </a:t>
              </a:r>
              <a:endParaRPr lang="ru-RU" altLang="ru-RU" sz="1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050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582" y="5133163"/>
            <a:ext cx="1851284" cy="1099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Блок-схема: ссылка на другую страницу 36"/>
          <p:cNvSpPr/>
          <p:nvPr/>
        </p:nvSpPr>
        <p:spPr>
          <a:xfrm>
            <a:off x="507701" y="1705888"/>
            <a:ext cx="2997934" cy="588338"/>
          </a:xfrm>
          <a:prstGeom prst="flowChartOffpage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 smtClean="0"/>
              <a:t>Интегрированная структура</a:t>
            </a:r>
            <a:endParaRPr lang="ru-RU" sz="1867" dirty="0"/>
          </a:p>
        </p:txBody>
      </p:sp>
      <p:sp>
        <p:nvSpPr>
          <p:cNvPr id="38" name="Блок-схема: ссылка на другую страницу 37"/>
          <p:cNvSpPr/>
          <p:nvPr/>
        </p:nvSpPr>
        <p:spPr>
          <a:xfrm>
            <a:off x="507701" y="2341797"/>
            <a:ext cx="2997934" cy="588338"/>
          </a:xfrm>
          <a:prstGeom prst="flowChartOffpageConnector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 smtClean="0">
                <a:solidFill>
                  <a:schemeClr val="bg1"/>
                </a:solidFill>
              </a:rPr>
              <a:t>Цифровое предприятие</a:t>
            </a:r>
            <a:endParaRPr lang="ru-RU" sz="1867" dirty="0">
              <a:solidFill>
                <a:schemeClr val="bg1"/>
              </a:solidFill>
            </a:endParaRPr>
          </a:p>
        </p:txBody>
      </p:sp>
      <p:sp>
        <p:nvSpPr>
          <p:cNvPr id="39" name="Блок-схема: ссылка на другую страницу 38"/>
          <p:cNvSpPr/>
          <p:nvPr/>
        </p:nvSpPr>
        <p:spPr>
          <a:xfrm>
            <a:off x="507702" y="2977706"/>
            <a:ext cx="2997934" cy="588338"/>
          </a:xfrm>
          <a:prstGeom prst="flowChartOffpage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 smtClean="0"/>
              <a:t>Цифровой цех</a:t>
            </a:r>
            <a:endParaRPr lang="ru-RU" sz="1867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07702" y="3631708"/>
            <a:ext cx="3012168" cy="5883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 smtClean="0"/>
              <a:t>Цифровое рабочее место</a:t>
            </a:r>
            <a:endParaRPr lang="ru-RU" sz="1867" dirty="0"/>
          </a:p>
        </p:txBody>
      </p:sp>
      <p:sp>
        <p:nvSpPr>
          <p:cNvPr id="41" name="Двойная стрелка вверх/вниз 40"/>
          <p:cNvSpPr/>
          <p:nvPr/>
        </p:nvSpPr>
        <p:spPr>
          <a:xfrm>
            <a:off x="1871106" y="1520258"/>
            <a:ext cx="263504" cy="333375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2" name="Двойная стрелка вверх/вниз 41"/>
          <p:cNvSpPr/>
          <p:nvPr/>
        </p:nvSpPr>
        <p:spPr>
          <a:xfrm>
            <a:off x="1867584" y="2187680"/>
            <a:ext cx="263504" cy="333375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3" name="Двойная стрелка вверх/вниз 42"/>
          <p:cNvSpPr/>
          <p:nvPr/>
        </p:nvSpPr>
        <p:spPr>
          <a:xfrm>
            <a:off x="1867584" y="2795198"/>
            <a:ext cx="263504" cy="333375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4" name="Двойная стрелка вверх/вниз 43"/>
          <p:cNvSpPr/>
          <p:nvPr/>
        </p:nvSpPr>
        <p:spPr>
          <a:xfrm>
            <a:off x="1867584" y="3444076"/>
            <a:ext cx="263504" cy="333375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39" y="927765"/>
            <a:ext cx="3447712" cy="1048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20" y="2877516"/>
            <a:ext cx="2887517" cy="486999"/>
          </a:xfrm>
          <a:prstGeom prst="rect">
            <a:avLst/>
          </a:prstGeom>
        </p:spPr>
      </p:pic>
      <p:sp>
        <p:nvSpPr>
          <p:cNvPr id="53" name="Нашивка 52"/>
          <p:cNvSpPr/>
          <p:nvPr/>
        </p:nvSpPr>
        <p:spPr>
          <a:xfrm>
            <a:off x="8982634" y="4309177"/>
            <a:ext cx="3097795" cy="720000"/>
          </a:xfrm>
          <a:prstGeom prst="chevron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Эксплуатация</a:t>
            </a:r>
          </a:p>
        </p:txBody>
      </p:sp>
      <p:sp>
        <p:nvSpPr>
          <p:cNvPr id="54" name="Нашивка 53"/>
          <p:cNvSpPr/>
          <p:nvPr/>
        </p:nvSpPr>
        <p:spPr>
          <a:xfrm>
            <a:off x="6947647" y="4309177"/>
            <a:ext cx="2275168" cy="720000"/>
          </a:xfrm>
          <a:prstGeom prst="chevron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3447" y="1860330"/>
            <a:ext cx="762000" cy="781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7747" y="1885220"/>
            <a:ext cx="5695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Интегрированная структура ракетного двигателестроения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Aparajita" panose="020B0604020202020204" pitchFamily="34" charset="0"/>
            </a:endParaRPr>
          </a:p>
        </p:txBody>
      </p:sp>
      <p:pic>
        <p:nvPicPr>
          <p:cNvPr id="55" name="Picture 2" descr="http://worldartsme.com/images/cnc-live-tool-clipart-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1412" y="3780298"/>
            <a:ext cx="528645" cy="4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945" y="2731447"/>
            <a:ext cx="964485" cy="637676"/>
          </a:xfrm>
          <a:prstGeom prst="rect">
            <a:avLst/>
          </a:prstGeom>
        </p:spPr>
      </p:pic>
      <p:pic>
        <p:nvPicPr>
          <p:cNvPr id="57" name="Picture 9" descr="logotip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349" y="2924091"/>
            <a:ext cx="1117600" cy="40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10" descr="193_ru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60" y="2808157"/>
            <a:ext cx="10541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03" y="2821216"/>
            <a:ext cx="693019" cy="6088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03" y="2856934"/>
            <a:ext cx="395288" cy="590911"/>
          </a:xfrm>
          <a:prstGeom prst="rect">
            <a:avLst/>
          </a:prstGeom>
        </p:spPr>
      </p:pic>
      <p:pic>
        <p:nvPicPr>
          <p:cNvPr id="62" name="Picture 2" descr="http://worldartsme.com/images/cnc-live-tool-clipart-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9789" y="3790619"/>
            <a:ext cx="528645" cy="4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orldartsme.com/images/cnc-live-tool-clipart-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3563" y="3779679"/>
            <a:ext cx="528645" cy="4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worldartsme.com/images/cnc-live-tool-clipart-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5387" y="3764103"/>
            <a:ext cx="528645" cy="4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worldartsme.com/images/cnc-live-tool-clipart-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72358" y="3790619"/>
            <a:ext cx="528645" cy="4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worldartsme.com/images/cnc-live-tool-clipart-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86830" y="3790619"/>
            <a:ext cx="528645" cy="4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>
            <a:off x="6104447" y="1723803"/>
            <a:ext cx="0" cy="25217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5" idx="0"/>
          </p:cNvCxnSpPr>
          <p:nvPr/>
        </p:nvCxnSpPr>
        <p:spPr>
          <a:xfrm flipH="1">
            <a:off x="5033879" y="2495432"/>
            <a:ext cx="673100" cy="38208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6888541" y="2523758"/>
            <a:ext cx="8839" cy="2764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7853970" y="2526053"/>
            <a:ext cx="8839" cy="2764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8839709" y="2495432"/>
            <a:ext cx="8839" cy="2764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10056282" y="2543603"/>
            <a:ext cx="8839" cy="2764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10817284" y="2543603"/>
            <a:ext cx="624104" cy="26097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5345734" y="3439644"/>
            <a:ext cx="8839" cy="2764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6967672" y="3473081"/>
            <a:ext cx="8839" cy="2764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7841508" y="3470130"/>
            <a:ext cx="8839" cy="2764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8841812" y="3452568"/>
            <a:ext cx="8839" cy="2764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10127841" y="3445434"/>
            <a:ext cx="8839" cy="2764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11551152" y="3470129"/>
            <a:ext cx="8839" cy="2764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</a:t>
            </a:r>
            <a:r>
              <a:rPr lang="ru-RU" dirty="0" smtClean="0"/>
              <a:t>ели  </a:t>
            </a:r>
            <a:r>
              <a:rPr lang="ru-RU" dirty="0" smtClean="0"/>
              <a:t>проекта «Технологии цифрового проектирования и производства (</a:t>
            </a:r>
            <a:r>
              <a:rPr lang="en-US" dirty="0" smtClean="0"/>
              <a:t>PLM</a:t>
            </a:r>
            <a:r>
              <a:rPr lang="ru-RU" dirty="0" smtClean="0"/>
              <a:t>)»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827" y="1174265"/>
            <a:ext cx="4513309" cy="866806"/>
          </a:xfrm>
          <a:prstGeom prst="rect">
            <a:avLst/>
          </a:prstGeom>
          <a:solidFill>
            <a:srgbClr val="0070C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Повышение конкурентоспособности за счет сокращения времени проектирования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2435" y="1174265"/>
            <a:ext cx="3659937" cy="866806"/>
          </a:xfrm>
          <a:prstGeom prst="rect">
            <a:avLst/>
          </a:prstGeom>
          <a:solidFill>
            <a:srgbClr val="0070C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окращение </a:t>
            </a:r>
            <a:r>
              <a:rPr lang="ru-RU" b="1" dirty="0">
                <a:solidFill>
                  <a:schemeClr val="bg1"/>
                </a:solidFill>
              </a:rPr>
              <a:t>количества натурных испытаний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66671" y="1174265"/>
            <a:ext cx="3516473" cy="866806"/>
          </a:xfrm>
          <a:prstGeom prst="rect">
            <a:avLst/>
          </a:prstGeom>
          <a:solidFill>
            <a:srgbClr val="0070C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ереход </a:t>
            </a:r>
            <a:r>
              <a:rPr lang="ru-RU" b="1" dirty="0">
                <a:solidFill>
                  <a:schemeClr val="bg1"/>
                </a:solidFill>
              </a:rPr>
              <a:t>на </a:t>
            </a:r>
            <a:r>
              <a:rPr lang="ru-RU" b="1" dirty="0" err="1">
                <a:solidFill>
                  <a:schemeClr val="bg1"/>
                </a:solidFill>
              </a:rPr>
              <a:t>бесчертежные</a:t>
            </a:r>
            <a:r>
              <a:rPr lang="ru-RU" b="1" dirty="0">
                <a:solidFill>
                  <a:schemeClr val="bg1"/>
                </a:solidFill>
              </a:rPr>
              <a:t> технологии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741" y="2816791"/>
            <a:ext cx="3265881" cy="2171700"/>
          </a:xfrm>
          <a:prstGeom prst="rect">
            <a:avLst/>
          </a:prstGeom>
        </p:spPr>
      </p:pic>
      <p:pic>
        <p:nvPicPr>
          <p:cNvPr id="12" name="Picture 7" descr="RD-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952" y="2657428"/>
            <a:ext cx="2049405" cy="232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580" y="2530110"/>
            <a:ext cx="3010083" cy="245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554533" y="5157874"/>
            <a:ext cx="2081918" cy="247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Цифровой двойник изделия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9339" y="5157874"/>
            <a:ext cx="2141171" cy="247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>РД 171 МВ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38" y="2651462"/>
            <a:ext cx="3659937" cy="231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49" y="3636266"/>
            <a:ext cx="246067" cy="246067"/>
          </a:xfrm>
          <a:prstGeom prst="rect">
            <a:avLst/>
          </a:prstGeom>
        </p:spPr>
      </p:pic>
      <p:sp>
        <p:nvSpPr>
          <p:cNvPr id="20" name="AutoShape 2"/>
          <p:cNvSpPr>
            <a:spLocks/>
          </p:cNvSpPr>
          <p:nvPr/>
        </p:nvSpPr>
        <p:spPr bwMode="auto">
          <a:xfrm>
            <a:off x="473734" y="5686047"/>
            <a:ext cx="3315967" cy="948780"/>
          </a:xfrm>
          <a:custGeom>
            <a:avLst/>
            <a:gdLst>
              <a:gd name="T0" fmla="*/ 2147483646 w 21600"/>
              <a:gd name="T1" fmla="*/ 1515169994 h 21600"/>
              <a:gd name="T2" fmla="*/ 2147483646 w 21600"/>
              <a:gd name="T3" fmla="*/ 1515169994 h 21600"/>
              <a:gd name="T4" fmla="*/ 2147483646 w 21600"/>
              <a:gd name="T5" fmla="*/ 1515169994 h 21600"/>
              <a:gd name="T6" fmla="*/ 2147483646 w 21600"/>
              <a:gd name="T7" fmla="*/ 15151699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91439" rIns="91439" bIns="91439"/>
          <a:lstStyle>
            <a:lvl1pPr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spcBef>
                <a:spcPts val="600"/>
              </a:spcBef>
            </a:pPr>
            <a:r>
              <a:rPr lang="ru-RU" altLang="ru-RU" sz="1600" dirty="0" smtClean="0"/>
              <a:t>СОКРАЩЕНИЕ ВРЕМЕНИ ВЫВОДА НА </a:t>
            </a:r>
            <a:r>
              <a:rPr lang="ru-RU" altLang="ru-RU" sz="1600" dirty="0" smtClean="0"/>
              <a:t>РЫНОК ПРОДУКЦИИ И ПОВЫШЕНИЕ КАЧЕСТВА</a:t>
            </a:r>
            <a:endParaRPr lang="ru-RU" altLang="ru-RU" sz="1600" dirty="0"/>
          </a:p>
        </p:txBody>
      </p:sp>
      <p:sp>
        <p:nvSpPr>
          <p:cNvPr id="21" name="AutoShape 3"/>
          <p:cNvSpPr>
            <a:spLocks/>
          </p:cNvSpPr>
          <p:nvPr/>
        </p:nvSpPr>
        <p:spPr bwMode="auto">
          <a:xfrm>
            <a:off x="3927603" y="5699268"/>
            <a:ext cx="4007654" cy="83504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91439" rIns="91439" bIns="91439"/>
          <a:lstStyle>
            <a:lvl1pPr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just" eaLnBrk="1">
              <a:spcBef>
                <a:spcPts val="600"/>
              </a:spcBef>
            </a:pPr>
            <a:r>
              <a:rPr lang="ru-RU" altLang="ru-RU" sz="1600" dirty="0" smtClean="0"/>
              <a:t>ПОДДЕРЖКА ВЫСОКОГО УРОВНЯ ОТЕЧЕСТВЕННОЙ </a:t>
            </a:r>
            <a:r>
              <a:rPr lang="ru-RU" altLang="ru-RU" sz="1600" dirty="0"/>
              <a:t>КОНСТРУКТОРСКОЙ ШКОЛЫ РАКЕТНОГО ДВИГАТЕЛЕСТРОЕНИЯ</a:t>
            </a:r>
          </a:p>
        </p:txBody>
      </p:sp>
      <p:sp>
        <p:nvSpPr>
          <p:cNvPr id="22" name="AutoShape 4"/>
          <p:cNvSpPr>
            <a:spLocks/>
          </p:cNvSpPr>
          <p:nvPr/>
        </p:nvSpPr>
        <p:spPr bwMode="auto">
          <a:xfrm>
            <a:off x="7997295" y="5701817"/>
            <a:ext cx="3598973" cy="83504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9" tIns="91439" rIns="91439" bIns="91439"/>
          <a:lstStyle>
            <a:lvl1pPr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spcBef>
                <a:spcPts val="600"/>
              </a:spcBef>
            </a:pPr>
            <a:r>
              <a:rPr lang="ru-RU" altLang="ru-RU" sz="1600" dirty="0"/>
              <a:t>ОТРАБОТКА ЕДИНОЙ СИСТЕМЫ УПРАВЛЕНИЯ ЖИЗНЕННЫМ ЦИКЛОМ ДЛЯ ОТРАСЛИ</a:t>
            </a: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689" y="5817269"/>
            <a:ext cx="36538" cy="81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6" y="5817269"/>
            <a:ext cx="36538" cy="81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53" y="5776449"/>
            <a:ext cx="36538" cy="81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354" y="5784980"/>
            <a:ext cx="36538" cy="81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7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defTabSz="1219170"/>
            <a:r>
              <a:rPr lang="ru-RU" sz="2500" dirty="0" smtClean="0"/>
              <a:t>Проект </a:t>
            </a:r>
            <a:r>
              <a:rPr lang="ru-RU" sz="2500" dirty="0" smtClean="0"/>
              <a:t>«Цифровые </a:t>
            </a:r>
            <a:r>
              <a:rPr lang="ru-RU" sz="2500" dirty="0"/>
              <a:t>технологии проектирования и производства </a:t>
            </a:r>
            <a:r>
              <a:rPr lang="en-US" sz="2500" dirty="0"/>
              <a:t>(PLM)</a:t>
            </a:r>
            <a:r>
              <a:rPr lang="ru-RU" sz="2500" dirty="0"/>
              <a:t>» - Функциональные границы </a:t>
            </a:r>
          </a:p>
        </p:txBody>
      </p:sp>
      <p:sp>
        <p:nvSpPr>
          <p:cNvPr id="57" name="Нашивка 56"/>
          <p:cNvSpPr/>
          <p:nvPr/>
        </p:nvSpPr>
        <p:spPr>
          <a:xfrm>
            <a:off x="78594" y="4793887"/>
            <a:ext cx="12012087" cy="479945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данными об изделии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/>
              </a:rPr>
              <a:t>PDM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9318" y="5311190"/>
            <a:ext cx="12110082" cy="15146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121401" y="1059597"/>
            <a:ext cx="5990455" cy="527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ехнологическая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подготовка производства (ТПП)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121401" y="1040850"/>
            <a:ext cx="6007999" cy="36961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1401" y="1723830"/>
            <a:ext cx="5990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Проектирование / заказ технологического оснащения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Создание / утверждение / изменение УП для СЧПУ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Расцеховочный</a:t>
            </a:r>
            <a:r>
              <a:rPr lang="ru-RU" dirty="0" smtClean="0"/>
              <a:t> маршрут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Создание / утверждение / </a:t>
            </a:r>
            <a:r>
              <a:rPr lang="ru-RU" dirty="0" smtClean="0"/>
              <a:t>изменение технологических процессов по следующим переделам: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 smtClean="0"/>
              <a:t>Сварка</a:t>
            </a:r>
            <a:r>
              <a:rPr lang="en-US" dirty="0" smtClean="0"/>
              <a:t> / </a:t>
            </a:r>
            <a:r>
              <a:rPr lang="ru-RU" dirty="0" smtClean="0"/>
              <a:t>пайка</a:t>
            </a:r>
            <a:r>
              <a:rPr lang="en-US" dirty="0" smtClean="0"/>
              <a:t>;</a:t>
            </a:r>
            <a:endParaRPr lang="ru-RU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 smtClean="0"/>
              <a:t>Гальваника</a:t>
            </a:r>
            <a:r>
              <a:rPr lang="en-US" dirty="0" smtClean="0"/>
              <a:t>;</a:t>
            </a:r>
            <a:endParaRPr lang="ru-RU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 smtClean="0"/>
              <a:t>Сборка</a:t>
            </a:r>
            <a:r>
              <a:rPr lang="en-US" dirty="0" smtClean="0"/>
              <a:t>;</a:t>
            </a:r>
            <a:endParaRPr lang="ru-RU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 smtClean="0"/>
              <a:t>Механообработка</a:t>
            </a:r>
            <a:r>
              <a:rPr lang="en-US" dirty="0" smtClean="0"/>
              <a:t>;</a:t>
            </a:r>
            <a:endParaRPr lang="ru-RU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 smtClean="0"/>
              <a:t>Штамповка / литье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418" y="1058233"/>
            <a:ext cx="5990455" cy="5279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/>
              </a:rPr>
              <a:t>Проектирование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18" y="1039485"/>
            <a:ext cx="6007999" cy="36975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18" y="1824066"/>
            <a:ext cx="5990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Нисходящее проектирование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Моделирование деформируемых элементов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требованиями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Бизнес</a:t>
            </a:r>
            <a:r>
              <a:rPr lang="en-US" dirty="0" smtClean="0"/>
              <a:t>-</a:t>
            </a:r>
            <a:r>
              <a:rPr lang="ru-RU" dirty="0" smtClean="0"/>
              <a:t>процессы </a:t>
            </a:r>
            <a:r>
              <a:rPr lang="ru-RU" dirty="0" smtClean="0"/>
              <a:t>выпуска электронной конструкторской документации</a:t>
            </a:r>
            <a:r>
              <a:rPr lang="en-US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Кабели / трубопроводы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Имитационное моделирование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испытаниями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прочностных / газодинамических / тепловых расчетов проектируемой конструкции.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18" y="5311191"/>
            <a:ext cx="6330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Единая модель данных ИСРД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Интеграция со смежными системами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Нормативно – справочная информация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Информационное взаимодействие системы между предприятиями ИСРД</a:t>
            </a:r>
            <a:r>
              <a:rPr lang="en-US" dirty="0" smtClean="0"/>
              <a:t>;</a:t>
            </a:r>
            <a:endParaRPr lang="ru-RU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5420020"/>
            <a:ext cx="766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изменениями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конфигурацией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Актуальная техническая (КПП+ТПП) </a:t>
            </a:r>
            <a:r>
              <a:rPr lang="ru-RU" dirty="0" smtClean="0"/>
              <a:t>информация</a:t>
            </a:r>
            <a:r>
              <a:rPr lang="en-US" dirty="0" smtClean="0"/>
              <a:t>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Электронный архив</a:t>
            </a:r>
            <a:r>
              <a:rPr lang="en-US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6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defTabSz="1219170"/>
            <a:r>
              <a:rPr lang="ru-RU" sz="2400" dirty="0"/>
              <a:t>План проекта «Цифровые технологии проектирования и производства</a:t>
            </a:r>
            <a:r>
              <a:rPr lang="en-US" sz="2400" dirty="0"/>
              <a:t> (PLM)</a:t>
            </a:r>
            <a:r>
              <a:rPr lang="ru-RU" sz="2400" dirty="0"/>
              <a:t>»</a:t>
            </a:r>
          </a:p>
        </p:txBody>
      </p:sp>
      <p:cxnSp>
        <p:nvCxnSpPr>
          <p:cNvPr id="81" name="Прямая соединительная линия 80"/>
          <p:cNvCxnSpPr>
            <a:endCxn id="119" idx="3"/>
          </p:cNvCxnSpPr>
          <p:nvPr/>
        </p:nvCxnSpPr>
        <p:spPr>
          <a:xfrm flipH="1" flipV="1">
            <a:off x="11313713" y="4854840"/>
            <a:ext cx="22273" cy="153284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6578862" y="1212210"/>
            <a:ext cx="6549" cy="513610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3341292" y="1330268"/>
            <a:ext cx="6549" cy="513610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310142" y="6453885"/>
            <a:ext cx="11812121" cy="24975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18"/>
          <p:cNvSpPr txBox="1">
            <a:spLocks noChangeArrowheads="1"/>
          </p:cNvSpPr>
          <p:nvPr/>
        </p:nvSpPr>
        <p:spPr bwMode="auto">
          <a:xfrm>
            <a:off x="15498" y="6601922"/>
            <a:ext cx="856679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400" b="1" i="1" dirty="0" smtClean="0">
                <a:solidFill>
                  <a:srgbClr val="C00000"/>
                </a:solidFill>
              </a:rPr>
              <a:t>21.12.17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2855223" y="6601922"/>
            <a:ext cx="1060352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400" b="1" i="1" dirty="0" smtClean="0">
                <a:solidFill>
                  <a:srgbClr val="C00000"/>
                </a:solidFill>
              </a:rPr>
              <a:t>30.06.18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6071887" y="6557252"/>
            <a:ext cx="1060352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400" b="1" i="1" dirty="0" smtClean="0">
                <a:solidFill>
                  <a:srgbClr val="C00000"/>
                </a:solidFill>
              </a:rPr>
              <a:t>15.01.19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88" name="Text Box 18"/>
          <p:cNvSpPr txBox="1">
            <a:spLocks noChangeArrowheads="1"/>
          </p:cNvSpPr>
          <p:nvPr/>
        </p:nvSpPr>
        <p:spPr bwMode="auto">
          <a:xfrm>
            <a:off x="10907286" y="6662765"/>
            <a:ext cx="1060352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400" b="1" i="1" dirty="0" smtClean="0">
                <a:solidFill>
                  <a:srgbClr val="C00000"/>
                </a:solidFill>
              </a:rPr>
              <a:t>31.12.19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49" y="6400176"/>
            <a:ext cx="244270" cy="1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157" y="6391922"/>
            <a:ext cx="244270" cy="1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727" y="6374782"/>
            <a:ext cx="244270" cy="1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8635" y="6343698"/>
            <a:ext cx="244270" cy="1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93" name="Прямая соединительная линия 92"/>
          <p:cNvCxnSpPr/>
          <p:nvPr/>
        </p:nvCxnSpPr>
        <p:spPr>
          <a:xfrm flipV="1">
            <a:off x="10624589" y="1255818"/>
            <a:ext cx="6549" cy="513610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10223097" y="6556287"/>
            <a:ext cx="1060352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400" b="1" i="1" dirty="0" smtClean="0">
                <a:solidFill>
                  <a:srgbClr val="C00000"/>
                </a:solidFill>
              </a:rPr>
              <a:t>30.11.19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9003" y="6338803"/>
            <a:ext cx="244270" cy="1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6" name="Пятиугольник 95"/>
          <p:cNvSpPr/>
          <p:nvPr/>
        </p:nvSpPr>
        <p:spPr>
          <a:xfrm>
            <a:off x="310143" y="1342755"/>
            <a:ext cx="3037698" cy="674469"/>
          </a:xfrm>
          <a:prstGeom prst="homePlate">
            <a:avLst>
              <a:gd name="adj" fmla="val 24496"/>
            </a:avLst>
          </a:prstGeom>
          <a:gradFill flip="none" rotWithShape="1">
            <a:gsLst>
              <a:gs pos="60500">
                <a:srgbClr val="D6E6F5"/>
              </a:gs>
              <a:gs pos="3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1 очередь: «Управление инженерными данными – базовый функционал»</a:t>
            </a:r>
          </a:p>
        </p:txBody>
      </p:sp>
      <p:sp>
        <p:nvSpPr>
          <p:cNvPr id="97" name="Пятиугольник 96"/>
          <p:cNvSpPr/>
          <p:nvPr/>
        </p:nvSpPr>
        <p:spPr>
          <a:xfrm>
            <a:off x="310142" y="2150294"/>
            <a:ext cx="3037700" cy="692840"/>
          </a:xfrm>
          <a:prstGeom prst="homePlate">
            <a:avLst>
              <a:gd name="adj" fmla="val 24496"/>
            </a:avLst>
          </a:prstGeom>
          <a:gradFill flip="none" rotWithShape="1">
            <a:gsLst>
              <a:gs pos="60500">
                <a:srgbClr val="D6E6F5"/>
              </a:gs>
              <a:gs pos="3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3 очередь: «Проектирование изделий – базовый функционал»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flipV="1">
            <a:off x="252804" y="1342756"/>
            <a:ext cx="6549" cy="513610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ятиугольник 98"/>
          <p:cNvSpPr/>
          <p:nvPr/>
        </p:nvSpPr>
        <p:spPr>
          <a:xfrm>
            <a:off x="6639929" y="2071308"/>
            <a:ext cx="3951735" cy="692840"/>
          </a:xfrm>
          <a:prstGeom prst="homePlate">
            <a:avLst>
              <a:gd name="adj" fmla="val 24496"/>
            </a:avLst>
          </a:prstGeom>
          <a:gradFill flip="none" rotWithShape="1">
            <a:gsLst>
              <a:gs pos="60500">
                <a:srgbClr val="D6E6F5"/>
              </a:gs>
              <a:gs pos="3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4 очередь: «Проектирование изделий – развитие функционала»</a:t>
            </a:r>
          </a:p>
        </p:txBody>
      </p:sp>
      <p:sp>
        <p:nvSpPr>
          <p:cNvPr id="100" name="Пятиугольник 99"/>
          <p:cNvSpPr/>
          <p:nvPr/>
        </p:nvSpPr>
        <p:spPr>
          <a:xfrm>
            <a:off x="6639929" y="1280308"/>
            <a:ext cx="3967625" cy="686956"/>
          </a:xfrm>
          <a:prstGeom prst="homePlate">
            <a:avLst>
              <a:gd name="adj" fmla="val 24496"/>
            </a:avLst>
          </a:prstGeom>
          <a:gradFill flip="none" rotWithShape="1">
            <a:gsLst>
              <a:gs pos="60500">
                <a:srgbClr val="D6E6F5"/>
              </a:gs>
              <a:gs pos="3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2 очередь: «Управление инженерными данными – развитие функционала»</a:t>
            </a:r>
          </a:p>
        </p:txBody>
      </p:sp>
      <p:sp>
        <p:nvSpPr>
          <p:cNvPr id="101" name="Пятиугольник 100"/>
          <p:cNvSpPr/>
          <p:nvPr/>
        </p:nvSpPr>
        <p:spPr>
          <a:xfrm>
            <a:off x="1163770" y="3165511"/>
            <a:ext cx="4499265" cy="628705"/>
          </a:xfrm>
          <a:prstGeom prst="homePlate">
            <a:avLst>
              <a:gd name="adj" fmla="val 24496"/>
            </a:avLst>
          </a:prstGeom>
          <a:gradFill flip="none" rotWithShape="1">
            <a:gsLst>
              <a:gs pos="60500">
                <a:srgbClr val="D6E6F5"/>
              </a:gs>
              <a:gs pos="3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5 очередь: «Технологическая подготовка производства – базовый функционал»</a:t>
            </a:r>
          </a:p>
        </p:txBody>
      </p:sp>
      <p:sp>
        <p:nvSpPr>
          <p:cNvPr id="102" name="Пятиугольник 101"/>
          <p:cNvSpPr/>
          <p:nvPr/>
        </p:nvSpPr>
        <p:spPr>
          <a:xfrm>
            <a:off x="7563120" y="3119809"/>
            <a:ext cx="4362183" cy="674408"/>
          </a:xfrm>
          <a:prstGeom prst="homePlate">
            <a:avLst>
              <a:gd name="adj" fmla="val 24496"/>
            </a:avLst>
          </a:prstGeom>
          <a:gradFill flip="none" rotWithShape="1">
            <a:gsLst>
              <a:gs pos="60500">
                <a:srgbClr val="D6E6F5"/>
              </a:gs>
              <a:gs pos="3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6 очередь: «Технологическая подготовка производства – развитие функционала»</a:t>
            </a:r>
          </a:p>
        </p:txBody>
      </p:sp>
      <p:pic>
        <p:nvPicPr>
          <p:cNvPr id="103" name="Picture 2" descr="https://openclipart.org/image/2400px/svg_to_png/23156/dholler-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28" y="1498626"/>
            <a:ext cx="186198" cy="1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s://openclipart.org/image/2400px/svg_to_png/23156/dholler-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73" y="2395032"/>
            <a:ext cx="186198" cy="1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" name="Прямая соединительная линия 104"/>
          <p:cNvCxnSpPr/>
          <p:nvPr/>
        </p:nvCxnSpPr>
        <p:spPr>
          <a:xfrm flipV="1">
            <a:off x="5673411" y="3119809"/>
            <a:ext cx="2812" cy="322305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18"/>
          <p:cNvSpPr txBox="1">
            <a:spLocks noChangeArrowheads="1"/>
          </p:cNvSpPr>
          <p:nvPr/>
        </p:nvSpPr>
        <p:spPr bwMode="auto">
          <a:xfrm>
            <a:off x="5243334" y="6557979"/>
            <a:ext cx="1060352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400" b="1" i="1" dirty="0" smtClean="0">
                <a:solidFill>
                  <a:srgbClr val="C00000"/>
                </a:solidFill>
              </a:rPr>
              <a:t>29.12.19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813" y="6369335"/>
            <a:ext cx="244270" cy="1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08" name="TextBox 5"/>
          <p:cNvSpPr txBox="1"/>
          <p:nvPr/>
        </p:nvSpPr>
        <p:spPr>
          <a:xfrm>
            <a:off x="4130937" y="1666266"/>
            <a:ext cx="238685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Разработка ТЗ проведение конкурса</a:t>
            </a:r>
            <a:endParaRPr lang="ru-RU" dirty="0"/>
          </a:p>
        </p:txBody>
      </p:sp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328" y="6414111"/>
            <a:ext cx="244270" cy="1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10" name="Прямая соединительная линия 109"/>
          <p:cNvCxnSpPr/>
          <p:nvPr/>
        </p:nvCxnSpPr>
        <p:spPr>
          <a:xfrm flipH="1" flipV="1">
            <a:off x="1146735" y="2985323"/>
            <a:ext cx="3048" cy="350747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18"/>
          <p:cNvSpPr txBox="1">
            <a:spLocks noChangeArrowheads="1"/>
          </p:cNvSpPr>
          <p:nvPr/>
        </p:nvSpPr>
        <p:spPr bwMode="auto">
          <a:xfrm>
            <a:off x="907984" y="6627761"/>
            <a:ext cx="856679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400" b="1" i="1" dirty="0" smtClean="0">
                <a:solidFill>
                  <a:srgbClr val="C00000"/>
                </a:solidFill>
              </a:rPr>
              <a:t>19.02.17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112" name="Text Box 18"/>
          <p:cNvSpPr txBox="1">
            <a:spLocks noChangeArrowheads="1"/>
          </p:cNvSpPr>
          <p:nvPr/>
        </p:nvSpPr>
        <p:spPr bwMode="auto">
          <a:xfrm>
            <a:off x="4424744" y="6556701"/>
            <a:ext cx="1257811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400" b="1" i="1" dirty="0" smtClean="0">
                <a:solidFill>
                  <a:srgbClr val="C00000"/>
                </a:solidFill>
              </a:rPr>
              <a:t>08.10.18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1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925" y="6387688"/>
            <a:ext cx="244270" cy="1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cxnSp>
        <p:nvCxnSpPr>
          <p:cNvPr id="114" name="Прямая соединительная линия 113"/>
          <p:cNvCxnSpPr/>
          <p:nvPr/>
        </p:nvCxnSpPr>
        <p:spPr>
          <a:xfrm flipV="1">
            <a:off x="4848380" y="5473546"/>
            <a:ext cx="3664" cy="99282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7500695" y="3105041"/>
            <a:ext cx="2812" cy="322305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18"/>
          <p:cNvSpPr txBox="1">
            <a:spLocks noChangeArrowheads="1"/>
          </p:cNvSpPr>
          <p:nvPr/>
        </p:nvSpPr>
        <p:spPr bwMode="auto">
          <a:xfrm>
            <a:off x="7070618" y="6543211"/>
            <a:ext cx="1060352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400" b="1" i="1" dirty="0" smtClean="0">
                <a:solidFill>
                  <a:srgbClr val="C00000"/>
                </a:solidFill>
              </a:rPr>
              <a:t>01.04.19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7097" y="6354567"/>
            <a:ext cx="244270" cy="1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18" name="TextBox 51"/>
          <p:cNvSpPr txBox="1"/>
          <p:nvPr/>
        </p:nvSpPr>
        <p:spPr>
          <a:xfrm>
            <a:off x="5735836" y="3133931"/>
            <a:ext cx="174839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Разработка ТЗ проведение конкурса</a:t>
            </a:r>
            <a:endParaRPr lang="ru-RU" dirty="0"/>
          </a:p>
        </p:txBody>
      </p:sp>
      <p:sp>
        <p:nvSpPr>
          <p:cNvPr id="119" name="Пятиугольник 118"/>
          <p:cNvSpPr/>
          <p:nvPr/>
        </p:nvSpPr>
        <p:spPr>
          <a:xfrm>
            <a:off x="6639931" y="4340244"/>
            <a:ext cx="4673782" cy="1029192"/>
          </a:xfrm>
          <a:prstGeom prst="homePlate">
            <a:avLst>
              <a:gd name="adj" fmla="val 24496"/>
            </a:avLst>
          </a:prstGeom>
          <a:gradFill flip="none" rotWithShape="1">
            <a:gsLst>
              <a:gs pos="60500">
                <a:srgbClr val="D6E6F5"/>
              </a:gs>
              <a:gs pos="3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8 очередь</a:t>
            </a:r>
            <a:r>
              <a:rPr lang="ru-RU" sz="1600" b="1" dirty="0" smtClean="0">
                <a:solidFill>
                  <a:srgbClr val="002060"/>
                </a:solidFill>
              </a:rPr>
              <a:t>:  </a:t>
            </a:r>
            <a:r>
              <a:rPr lang="ru-RU" sz="1600" b="1" dirty="0">
                <a:solidFill>
                  <a:srgbClr val="002060"/>
                </a:solidFill>
              </a:rPr>
              <a:t>«Реализация концепции использования CAE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Инженерные расчеты конструкций и испытания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0" name="Пятиугольник 119"/>
          <p:cNvSpPr/>
          <p:nvPr/>
        </p:nvSpPr>
        <p:spPr>
          <a:xfrm>
            <a:off x="4915727" y="5566552"/>
            <a:ext cx="5662575" cy="599511"/>
          </a:xfrm>
          <a:prstGeom prst="homePlate">
            <a:avLst>
              <a:gd name="adj" fmla="val 24496"/>
            </a:avLst>
          </a:prstGeom>
          <a:gradFill flip="none" rotWithShape="1">
            <a:gsLst>
              <a:gs pos="60500">
                <a:srgbClr val="D6E6F5"/>
              </a:gs>
              <a:gs pos="3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2060"/>
                </a:solidFill>
              </a:rPr>
              <a:t>7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очередь</a:t>
            </a:r>
            <a:r>
              <a:rPr lang="ru-RU" sz="1600" b="1" dirty="0" smtClean="0">
                <a:solidFill>
                  <a:srgbClr val="002060"/>
                </a:solidFill>
              </a:rPr>
              <a:t>:  </a:t>
            </a:r>
            <a:r>
              <a:rPr lang="ru-RU" sz="1600" b="1" dirty="0">
                <a:solidFill>
                  <a:srgbClr val="002060"/>
                </a:solidFill>
              </a:rPr>
              <a:t>«Реализация концепции использования CAE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Инженерные расчеты технологических процессов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21" name="Picture 2" descr="https://openclipart.org/image/2400px/svg_to_png/23156/dholler-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58" y="3374081"/>
            <a:ext cx="186198" cy="1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3" descr="\\tvel-s-fs02.gk.rosatom.local\Exchange\andalpetrov\Downloads\te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39" y="5517849"/>
            <a:ext cx="472147" cy="472147"/>
          </a:xfrm>
          <a:prstGeom prst="rect">
            <a:avLst/>
          </a:prstGeom>
          <a:noFill/>
          <a:extLst/>
        </p:spPr>
      </p:pic>
      <p:sp>
        <p:nvSpPr>
          <p:cNvPr id="123" name="TextBox 122"/>
          <p:cNvSpPr txBox="1"/>
          <p:nvPr/>
        </p:nvSpPr>
        <p:spPr>
          <a:xfrm>
            <a:off x="4135921" y="589396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CAE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4" name="Picture 3" descr="\\tvel-s-fs02.gk.rosatom.local\Exchange\andalpetrov\Downloads\te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15" y="4617324"/>
            <a:ext cx="472147" cy="472147"/>
          </a:xfrm>
          <a:prstGeom prst="rect">
            <a:avLst/>
          </a:prstGeom>
          <a:noFill/>
          <a:extLst/>
        </p:spPr>
      </p:pic>
      <p:sp>
        <p:nvSpPr>
          <p:cNvPr id="125" name="TextBox 124"/>
          <p:cNvSpPr txBox="1"/>
          <p:nvPr/>
        </p:nvSpPr>
        <p:spPr>
          <a:xfrm>
            <a:off x="5888497" y="499343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CAE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10648173" y="1296953"/>
            <a:ext cx="647581" cy="653665"/>
            <a:chOff x="3066597" y="1323375"/>
            <a:chExt cx="705916" cy="802963"/>
          </a:xfrm>
        </p:grpSpPr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3018" y="1323375"/>
              <a:ext cx="579495" cy="5258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</p:pic>
        <p:sp>
          <p:nvSpPr>
            <p:cNvPr id="128" name="TextBox 127"/>
            <p:cNvSpPr txBox="1"/>
            <p:nvPr/>
          </p:nvSpPr>
          <p:spPr>
            <a:xfrm>
              <a:off x="3066597" y="175700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PDM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355827" y="1313599"/>
            <a:ext cx="647581" cy="653665"/>
            <a:chOff x="3066597" y="1323375"/>
            <a:chExt cx="705916" cy="802963"/>
          </a:xfrm>
        </p:grpSpPr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3018" y="1323375"/>
              <a:ext cx="579495" cy="5258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</p:pic>
        <p:sp>
          <p:nvSpPr>
            <p:cNvPr id="131" name="TextBox 130"/>
            <p:cNvSpPr txBox="1"/>
            <p:nvPr/>
          </p:nvSpPr>
          <p:spPr>
            <a:xfrm>
              <a:off x="3066597" y="175700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PDM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3418731" y="2157856"/>
            <a:ext cx="624266" cy="702645"/>
            <a:chOff x="3148846" y="2135349"/>
            <a:chExt cx="684803" cy="793182"/>
          </a:xfrm>
        </p:grpSpPr>
        <p:pic>
          <p:nvPicPr>
            <p:cNvPr id="133" name="Picture 2" descr="\\tvel-s-fs02.gk.rosatom.local\Exchange\andalpetrov\Downloads\ci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994" y="2135349"/>
              <a:ext cx="514916" cy="514916"/>
            </a:xfrm>
            <a:prstGeom prst="rect">
              <a:avLst/>
            </a:prstGeom>
            <a:noFill/>
            <a:extLst/>
          </p:spPr>
        </p:pic>
        <p:sp>
          <p:nvSpPr>
            <p:cNvPr id="134" name="TextBox 133"/>
            <p:cNvSpPr txBox="1"/>
            <p:nvPr/>
          </p:nvSpPr>
          <p:spPr>
            <a:xfrm>
              <a:off x="3148846" y="255919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CAD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10689446" y="2071087"/>
            <a:ext cx="624266" cy="702645"/>
            <a:chOff x="3148846" y="2135349"/>
            <a:chExt cx="684803" cy="793182"/>
          </a:xfrm>
        </p:grpSpPr>
        <p:pic>
          <p:nvPicPr>
            <p:cNvPr id="136" name="Picture 2" descr="\\tvel-s-fs02.gk.rosatom.local\Exchange\andalpetrov\Downloads\ci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994" y="2135349"/>
              <a:ext cx="514916" cy="514916"/>
            </a:xfrm>
            <a:prstGeom prst="rect">
              <a:avLst/>
            </a:prstGeom>
            <a:noFill/>
            <a:extLst/>
          </p:spPr>
        </p:pic>
        <p:sp>
          <p:nvSpPr>
            <p:cNvPr id="137" name="TextBox 136"/>
            <p:cNvSpPr txBox="1"/>
            <p:nvPr/>
          </p:nvSpPr>
          <p:spPr>
            <a:xfrm>
              <a:off x="3148846" y="255919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CAD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342218" y="2951876"/>
            <a:ext cx="752129" cy="566590"/>
            <a:chOff x="1739852" y="3811512"/>
            <a:chExt cx="1090083" cy="894915"/>
          </a:xfrm>
        </p:grpSpPr>
        <p:pic>
          <p:nvPicPr>
            <p:cNvPr id="139" name="Picture 3" descr="\\tvel-s-fs02.gk.rosatom.local\Exchange\andalpetrov\Downloads\manuf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312" y="3811512"/>
              <a:ext cx="413126" cy="413126"/>
            </a:xfrm>
            <a:prstGeom prst="rect">
              <a:avLst/>
            </a:prstGeom>
            <a:noFill/>
            <a:extLst/>
          </p:spPr>
        </p:pic>
        <p:sp>
          <p:nvSpPr>
            <p:cNvPr id="140" name="TextBox 139"/>
            <p:cNvSpPr txBox="1"/>
            <p:nvPr/>
          </p:nvSpPr>
          <p:spPr>
            <a:xfrm>
              <a:off x="1739852" y="4171689"/>
              <a:ext cx="1090083" cy="534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CAPP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356845" y="3462986"/>
            <a:ext cx="755800" cy="617920"/>
            <a:chOff x="1025924" y="4380306"/>
            <a:chExt cx="1036672" cy="859653"/>
          </a:xfrm>
        </p:grpSpPr>
        <p:pic>
          <p:nvPicPr>
            <p:cNvPr id="142" name="Picture 2" descr="http://worldartsme.com/images/cnc-live-tool-clipart-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18530" y="4380306"/>
              <a:ext cx="582839" cy="477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TextBox 142"/>
            <p:cNvSpPr txBox="1"/>
            <p:nvPr/>
          </p:nvSpPr>
          <p:spPr>
            <a:xfrm>
              <a:off x="1025924" y="4768961"/>
              <a:ext cx="1036672" cy="47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CAM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6" name="Picture 2" descr="https://openclipart.org/image/2400px/svg_to_png/23156/dholler-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07" y="1668145"/>
            <a:ext cx="186198" cy="1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s://openclipart.org/image/2400px/svg_to_png/23156/dholler-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31" y="3158598"/>
            <a:ext cx="186198" cy="1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s://openclipart.org/image/2400px/svg_to_png/23156/dholler-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603" y="1266214"/>
            <a:ext cx="186198" cy="1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s://openclipart.org/image/2400px/svg_to_png/23156/dholler-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730" y="1998439"/>
            <a:ext cx="186198" cy="1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s://openclipart.org/image/2400px/svg_to_png/23156/dholler-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499" y="5499380"/>
            <a:ext cx="186198" cy="1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Прямая соединительная линия 73"/>
          <p:cNvCxnSpPr/>
          <p:nvPr/>
        </p:nvCxnSpPr>
        <p:spPr>
          <a:xfrm flipV="1">
            <a:off x="11942338" y="3444524"/>
            <a:ext cx="5431" cy="2969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6132" y="6347060"/>
            <a:ext cx="244270" cy="1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11462944" y="6512679"/>
            <a:ext cx="1060352" cy="26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400" b="1" i="1" dirty="0" smtClean="0">
                <a:solidFill>
                  <a:srgbClr val="C00000"/>
                </a:solidFill>
              </a:rPr>
              <a:t>15.03.20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рганизация работ </a:t>
            </a:r>
            <a:r>
              <a:rPr lang="ru-RU" dirty="0" smtClean="0"/>
              <a:t>по выпуску </a:t>
            </a:r>
            <a:r>
              <a:rPr lang="ru-RU" dirty="0" smtClean="0"/>
              <a:t>электронной конструкторской документации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55" y="1638613"/>
            <a:ext cx="2997200" cy="4309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153" y="1638613"/>
            <a:ext cx="3481997" cy="4944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477" y="1740214"/>
            <a:ext cx="3176858" cy="284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335" y="1638613"/>
            <a:ext cx="2536278" cy="384747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319158" y="1622285"/>
            <a:ext cx="0" cy="42233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9807" y="6049747"/>
            <a:ext cx="12033970" cy="7286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Решения по организации работ выпуска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ЭКД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согласовано с представителями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ВП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МО РФ и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Госкорпорацией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«Роскосмос»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094" y="1183558"/>
            <a:ext cx="583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РД0124МС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4646" y="1562774"/>
            <a:ext cx="5807337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80414" y="1165749"/>
            <a:ext cx="538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РД171МВ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6580773" y="1544965"/>
            <a:ext cx="5360619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системы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585" y="2277305"/>
            <a:ext cx="11715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ГОСТы ЕСКД позволяют использовать ЭКД в качестве единственного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подлинника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ГОСТы серии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требуют наличия бумажного экземпляра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КД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Нормативная документация не позволяет заменять натурные испытания расчетным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моделированием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731" y="4559374"/>
            <a:ext cx="11395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Необходима корректировка нормативной документации: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 на единственный подлинник – электронную документацию;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замена конструкторско-технологического макета электронной моделью;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допустить замену натурных испытаний расчетным моделированием.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496" y="3972887"/>
            <a:ext cx="11633839" cy="5279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/>
              </a:rPr>
              <a:t>Дальнейшие шаги развития системы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539" y="1547086"/>
            <a:ext cx="11633839" cy="5279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/>
              </a:rPr>
              <a:t>Документация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71" y="2239238"/>
            <a:ext cx="484807" cy="4455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817" y="2752380"/>
            <a:ext cx="432314" cy="4354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817" y="3291818"/>
            <a:ext cx="432314" cy="4354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21" y="6256727"/>
            <a:ext cx="484807" cy="4455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92" y="6254147"/>
            <a:ext cx="432314" cy="4354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74928" y="6294815"/>
            <a:ext cx="477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ГОСТы </a:t>
            </a:r>
            <a:r>
              <a:rPr lang="ru-RU" dirty="0" err="1" smtClean="0"/>
              <a:t>ЕСКД</a:t>
            </a:r>
            <a:r>
              <a:rPr lang="ru-RU" dirty="0" smtClean="0"/>
              <a:t> соответствуют требованиям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26062" y="6287227"/>
            <a:ext cx="503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Требуется изменение ГОСТ серии </a:t>
            </a:r>
            <a:r>
              <a:rPr lang="ru-RU" dirty="0" err="1" smtClean="0"/>
              <a:t>РВ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1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 </a:t>
            </a:r>
            <a:r>
              <a:rPr lang="ru-RU" dirty="0" smtClean="0"/>
              <a:t>электронный (ДУ) полноценно соответствует требованиям ГОСТов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4212" y="1124245"/>
            <a:ext cx="11808279" cy="9642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pPr algn="ctr"/>
            <a:r>
              <a:rPr lang="ru-RU" dirty="0"/>
              <a:t>Электронная конструкторская документация выпускается в соответствии с требованиями ГОСТ 2.051–2.058 с учетом требований стандартов организации-исполнителя ОКР (СЧ ОКР</a:t>
            </a:r>
            <a:r>
              <a:rPr lang="ru-RU" dirty="0" smtClean="0"/>
              <a:t>)</a:t>
            </a:r>
            <a:endParaRPr lang="ru-RU" b="1" u="sng" dirty="0">
              <a:solidFill>
                <a:srgbClr val="FFFF00"/>
              </a:solidFill>
            </a:endParaRPr>
          </a:p>
          <a:p>
            <a:endParaRPr lang="ru-RU" b="1" u="sng" dirty="0" smtClean="0">
              <a:solidFill>
                <a:srgbClr val="FFFF00"/>
              </a:solidFill>
            </a:endParaRPr>
          </a:p>
          <a:p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7571" y="2477592"/>
            <a:ext cx="5254920" cy="10252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Содержательная часть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ГОСТ 2.051 п.4.2.1 </a:t>
            </a:r>
            <a:r>
              <a:rPr lang="ru-RU" sz="1400" dirty="0">
                <a:solidFill>
                  <a:srgbClr val="002060"/>
                </a:solidFill>
              </a:rPr>
              <a:t>Содержательная часть состоит из одной или нескольких ИЕ (файлов), содержащих необходимую информацию об изделии</a:t>
            </a:r>
            <a:r>
              <a:rPr lang="ru-RU" sz="1400" b="1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28" name="Соединительная линия уступом 27"/>
          <p:cNvCxnSpPr>
            <a:stCxn id="15" idx="0"/>
            <a:endCxn id="13" idx="2"/>
          </p:cNvCxnSpPr>
          <p:nvPr/>
        </p:nvCxnSpPr>
        <p:spPr>
          <a:xfrm rot="16200000" flipV="1">
            <a:off x="7602137" y="644697"/>
            <a:ext cx="389111" cy="3276679"/>
          </a:xfrm>
          <a:prstGeom prst="bentConnector3">
            <a:avLst>
              <a:gd name="adj1" fmla="val 50000"/>
            </a:avLst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13" idx="2"/>
            <a:endCxn id="16" idx="0"/>
          </p:cNvCxnSpPr>
          <p:nvPr/>
        </p:nvCxnSpPr>
        <p:spPr>
          <a:xfrm rot="5400000">
            <a:off x="4395777" y="708666"/>
            <a:ext cx="382760" cy="3142390"/>
          </a:xfrm>
          <a:prstGeom prst="bentConnector3">
            <a:avLst>
              <a:gd name="adj1" fmla="val 50000"/>
            </a:avLst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254005" y="2471241"/>
            <a:ext cx="5523707" cy="4259115"/>
            <a:chOff x="234341" y="1880239"/>
            <a:chExt cx="5523707" cy="425911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34548" y="1880239"/>
              <a:ext cx="5523500" cy="10315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Реквизитная часть</a:t>
              </a:r>
            </a:p>
            <a:p>
              <a:r>
                <a:rPr lang="ru-RU" sz="1400" dirty="0" smtClean="0">
                  <a:solidFill>
                    <a:srgbClr val="002060"/>
                  </a:solidFill>
                </a:rPr>
                <a:t>ГОСТ 2.051 п.4.2.2 </a:t>
              </a:r>
              <a:r>
                <a:rPr lang="ru-RU" sz="1400" dirty="0">
                  <a:solidFill>
                    <a:srgbClr val="002060"/>
                  </a:solidFill>
                </a:rPr>
                <a:t>Реквизитная часть состоит из структурированного (сгруппированного) по назначению набора реквизитов и их значений. Номенклатура реквизитов ДЭ - по ГОСТ 2.104</a:t>
              </a:r>
            </a:p>
          </p:txBody>
        </p:sp>
        <p:pic>
          <p:nvPicPr>
            <p:cNvPr id="93" name="Рисунок 9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>
              <a:off x="234341" y="3287589"/>
              <a:ext cx="5523500" cy="2851765"/>
            </a:xfrm>
            <a:prstGeom prst="rect">
              <a:avLst/>
            </a:prstGeom>
          </p:spPr>
        </p:pic>
      </p:grp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0675" y="3535619"/>
            <a:ext cx="3268067" cy="33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179" y="4097134"/>
            <a:ext cx="1490193" cy="1821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549" y="1139688"/>
            <a:ext cx="3326813" cy="28127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dirty="0"/>
              <a:t>3</a:t>
            </a:r>
            <a:r>
              <a:rPr lang="en-US" sz="2300" dirty="0"/>
              <a:t>D </a:t>
            </a:r>
            <a:r>
              <a:rPr lang="ru-RU" sz="2300" dirty="0"/>
              <a:t>модель - подлинник </a:t>
            </a:r>
            <a:r>
              <a:rPr lang="ru-RU" sz="2300" dirty="0" smtClean="0"/>
              <a:t>КД</a:t>
            </a:r>
            <a:br>
              <a:rPr lang="ru-RU" sz="2300" dirty="0" smtClean="0"/>
            </a:br>
            <a:r>
              <a:rPr lang="ru-RU" sz="2300" dirty="0" smtClean="0"/>
              <a:t>Будущее </a:t>
            </a:r>
            <a:r>
              <a:rPr lang="ru-RU" sz="2300" dirty="0"/>
              <a:t>ближе, чем кажется!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06" y="1102888"/>
            <a:ext cx="1811457" cy="2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1" name="Straight Arrow Connector 74"/>
          <p:cNvCxnSpPr/>
          <p:nvPr/>
        </p:nvCxnSpPr>
        <p:spPr>
          <a:xfrm rot="10800000">
            <a:off x="7784756" y="1823427"/>
            <a:ext cx="1881188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5" name="Group 29"/>
          <p:cNvGrpSpPr>
            <a:grpSpLocks/>
          </p:cNvGrpSpPr>
          <p:nvPr/>
        </p:nvGrpSpPr>
        <p:grpSpPr bwMode="auto">
          <a:xfrm>
            <a:off x="7228997" y="3149307"/>
            <a:ext cx="474662" cy="476250"/>
            <a:chOff x="2452" y="1263"/>
            <a:chExt cx="146" cy="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6" name="Oval 30"/>
            <p:cNvSpPr>
              <a:spLocks noChangeArrowheads="1"/>
            </p:cNvSpPr>
            <p:nvPr/>
          </p:nvSpPr>
          <p:spPr bwMode="auto">
            <a:xfrm>
              <a:off x="2452" y="1263"/>
              <a:ext cx="146" cy="146"/>
            </a:xfrm>
            <a:prstGeom prst="ellipse">
              <a:avLst/>
            </a:prstGeom>
            <a:solidFill>
              <a:srgbClr val="CDE62D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94A4AE">
                  <a:alpha val="50000"/>
                </a:srgbClr>
              </a:outerShdw>
            </a:effectLst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67" name="Text Box 31"/>
            <p:cNvSpPr txBox="1">
              <a:spLocks noChangeArrowheads="1"/>
            </p:cNvSpPr>
            <p:nvPr/>
          </p:nvSpPr>
          <p:spPr bwMode="auto">
            <a:xfrm>
              <a:off x="2480" y="1297"/>
              <a:ext cx="93" cy="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defRPr/>
              </a:pPr>
              <a:r>
                <a:rPr lang="en-US" sz="1600" i="1">
                  <a:solidFill>
                    <a:schemeClr val="accent1"/>
                  </a:solidFill>
                </a:rPr>
                <a:t>3</a:t>
              </a:r>
            </a:p>
          </p:txBody>
        </p:sp>
      </p:grpSp>
      <p:cxnSp>
        <p:nvCxnSpPr>
          <p:cNvPr id="168" name="Straight Arrow Connector 84"/>
          <p:cNvCxnSpPr/>
          <p:nvPr/>
        </p:nvCxnSpPr>
        <p:spPr>
          <a:xfrm rot="5400000">
            <a:off x="6797673" y="4294371"/>
            <a:ext cx="1336675" cy="158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0" name="Shape 86"/>
          <p:cNvCxnSpPr/>
          <p:nvPr/>
        </p:nvCxnSpPr>
        <p:spPr>
          <a:xfrm rot="16200000" flipH="1">
            <a:off x="7022304" y="5882665"/>
            <a:ext cx="892175" cy="3175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7" name="Straight Arrow Connector 96"/>
          <p:cNvCxnSpPr/>
          <p:nvPr/>
        </p:nvCxnSpPr>
        <p:spPr>
          <a:xfrm>
            <a:off x="7728289" y="6568465"/>
            <a:ext cx="1378626" cy="63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89" y="3971770"/>
            <a:ext cx="1768086" cy="23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9" name="Group 29"/>
          <p:cNvGrpSpPr>
            <a:grpSpLocks/>
          </p:cNvGrpSpPr>
          <p:nvPr/>
        </p:nvGrpSpPr>
        <p:grpSpPr bwMode="auto">
          <a:xfrm>
            <a:off x="9444569" y="1558227"/>
            <a:ext cx="476250" cy="476250"/>
            <a:chOff x="2452" y="1263"/>
            <a:chExt cx="146" cy="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0" name="Oval 30"/>
            <p:cNvSpPr>
              <a:spLocks noChangeArrowheads="1"/>
            </p:cNvSpPr>
            <p:nvPr/>
          </p:nvSpPr>
          <p:spPr bwMode="auto">
            <a:xfrm>
              <a:off x="2452" y="1263"/>
              <a:ext cx="146" cy="146"/>
            </a:xfrm>
            <a:prstGeom prst="ellipse">
              <a:avLst/>
            </a:prstGeom>
            <a:solidFill>
              <a:srgbClr val="CDE62D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94A4AE">
                  <a:alpha val="50000"/>
                </a:srgbClr>
              </a:outerShdw>
            </a:effectLst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211" name="Text Box 31"/>
            <p:cNvSpPr txBox="1">
              <a:spLocks noChangeArrowheads="1"/>
            </p:cNvSpPr>
            <p:nvPr/>
          </p:nvSpPr>
          <p:spPr bwMode="auto">
            <a:xfrm>
              <a:off x="2480" y="1297"/>
              <a:ext cx="93" cy="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defRPr/>
              </a:pPr>
              <a:r>
                <a:rPr lang="en-US" sz="1600" i="1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pic>
        <p:nvPicPr>
          <p:cNvPr id="95" name="Рисунок 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306" y="1096326"/>
            <a:ext cx="3412186" cy="1871371"/>
          </a:xfrm>
          <a:prstGeom prst="rect">
            <a:avLst/>
          </a:prstGeom>
        </p:spPr>
      </p:pic>
      <p:grpSp>
        <p:nvGrpSpPr>
          <p:cNvPr id="96" name="Group 29"/>
          <p:cNvGrpSpPr>
            <a:grpSpLocks/>
          </p:cNvGrpSpPr>
          <p:nvPr/>
        </p:nvGrpSpPr>
        <p:grpSpPr bwMode="auto">
          <a:xfrm>
            <a:off x="7228997" y="1585620"/>
            <a:ext cx="476250" cy="476250"/>
            <a:chOff x="2452" y="1263"/>
            <a:chExt cx="146" cy="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7" name="Oval 30"/>
            <p:cNvSpPr>
              <a:spLocks noChangeArrowheads="1"/>
            </p:cNvSpPr>
            <p:nvPr/>
          </p:nvSpPr>
          <p:spPr bwMode="auto">
            <a:xfrm>
              <a:off x="2452" y="1263"/>
              <a:ext cx="146" cy="146"/>
            </a:xfrm>
            <a:prstGeom prst="ellipse">
              <a:avLst/>
            </a:prstGeom>
            <a:solidFill>
              <a:srgbClr val="CDE62D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94A4AE">
                  <a:alpha val="50000"/>
                </a:srgbClr>
              </a:outerShdw>
            </a:effectLst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98" name="Text Box 31"/>
            <p:cNvSpPr txBox="1">
              <a:spLocks noChangeArrowheads="1"/>
            </p:cNvSpPr>
            <p:nvPr/>
          </p:nvSpPr>
          <p:spPr bwMode="auto">
            <a:xfrm>
              <a:off x="2480" y="1297"/>
              <a:ext cx="93" cy="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defRPr/>
              </a:pPr>
              <a:r>
                <a:rPr lang="en-US" sz="1600" i="1">
                  <a:solidFill>
                    <a:schemeClr val="accent1"/>
                  </a:solidFill>
                </a:rPr>
                <a:t>2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8955" y="4962232"/>
            <a:ext cx="2964392" cy="1850779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49" y="2901115"/>
            <a:ext cx="3390716" cy="2548990"/>
          </a:xfrm>
          <a:prstGeom prst="rect">
            <a:avLst/>
          </a:prstGeom>
        </p:spPr>
      </p:pic>
      <p:cxnSp>
        <p:nvCxnSpPr>
          <p:cNvPr id="103" name="Straight Arrow Connector 96"/>
          <p:cNvCxnSpPr>
            <a:endCxn id="105" idx="2"/>
          </p:cNvCxnSpPr>
          <p:nvPr/>
        </p:nvCxnSpPr>
        <p:spPr>
          <a:xfrm>
            <a:off x="9612964" y="6533479"/>
            <a:ext cx="179985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4" name="Group 29"/>
          <p:cNvGrpSpPr>
            <a:grpSpLocks/>
          </p:cNvGrpSpPr>
          <p:nvPr/>
        </p:nvGrpSpPr>
        <p:grpSpPr bwMode="auto">
          <a:xfrm>
            <a:off x="11412821" y="6295354"/>
            <a:ext cx="474663" cy="476250"/>
            <a:chOff x="2452" y="1263"/>
            <a:chExt cx="146" cy="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" name="Oval 30"/>
            <p:cNvSpPr>
              <a:spLocks noChangeArrowheads="1"/>
            </p:cNvSpPr>
            <p:nvPr/>
          </p:nvSpPr>
          <p:spPr bwMode="auto">
            <a:xfrm>
              <a:off x="2452" y="1263"/>
              <a:ext cx="146" cy="146"/>
            </a:xfrm>
            <a:prstGeom prst="ellipse">
              <a:avLst/>
            </a:prstGeom>
            <a:solidFill>
              <a:srgbClr val="CDE62D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94A4AE">
                  <a:alpha val="50000"/>
                </a:srgbClr>
              </a:outerShdw>
            </a:effectLst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06" name="Text Box 31"/>
            <p:cNvSpPr txBox="1">
              <a:spLocks noChangeArrowheads="1"/>
            </p:cNvSpPr>
            <p:nvPr/>
          </p:nvSpPr>
          <p:spPr bwMode="auto">
            <a:xfrm>
              <a:off x="2480" y="1297"/>
              <a:ext cx="93" cy="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defRPr/>
              </a:pPr>
              <a:r>
                <a:rPr lang="ru-RU" sz="1600" i="1" dirty="0" smtClean="0">
                  <a:solidFill>
                    <a:schemeClr val="accent1"/>
                  </a:solidFill>
                </a:rPr>
                <a:t>7</a:t>
              </a:r>
              <a:endParaRPr lang="en-US" sz="1600" i="1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18" name="Straight Arrow Connector 85"/>
          <p:cNvCxnSpPr/>
          <p:nvPr/>
        </p:nvCxnSpPr>
        <p:spPr>
          <a:xfrm rot="5400000">
            <a:off x="6922292" y="2604477"/>
            <a:ext cx="1087438" cy="158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77" y="4701929"/>
            <a:ext cx="1547342" cy="172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" name="Group 29"/>
          <p:cNvGrpSpPr>
            <a:grpSpLocks/>
          </p:cNvGrpSpPr>
          <p:nvPr/>
        </p:nvGrpSpPr>
        <p:grpSpPr bwMode="auto">
          <a:xfrm>
            <a:off x="9106915" y="6330975"/>
            <a:ext cx="474663" cy="476250"/>
            <a:chOff x="2452" y="1263"/>
            <a:chExt cx="146" cy="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Oval 30"/>
            <p:cNvSpPr>
              <a:spLocks noChangeArrowheads="1"/>
            </p:cNvSpPr>
            <p:nvPr/>
          </p:nvSpPr>
          <p:spPr bwMode="auto">
            <a:xfrm>
              <a:off x="2452" y="1263"/>
              <a:ext cx="146" cy="146"/>
            </a:xfrm>
            <a:prstGeom prst="ellipse">
              <a:avLst/>
            </a:prstGeom>
            <a:solidFill>
              <a:srgbClr val="CDE62D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94A4AE">
                  <a:alpha val="50000"/>
                </a:srgbClr>
              </a:outerShdw>
            </a:effectLst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27" name="Text Box 31"/>
            <p:cNvSpPr txBox="1">
              <a:spLocks noChangeArrowheads="1"/>
            </p:cNvSpPr>
            <p:nvPr/>
          </p:nvSpPr>
          <p:spPr bwMode="auto">
            <a:xfrm>
              <a:off x="2480" y="1297"/>
              <a:ext cx="93" cy="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defRPr/>
              </a:pPr>
              <a:r>
                <a:rPr lang="en-US" sz="1600" i="1" dirty="0">
                  <a:solidFill>
                    <a:schemeClr val="accent1"/>
                  </a:solidFill>
                </a:rPr>
                <a:t>6</a:t>
              </a:r>
            </a:p>
          </p:txBody>
        </p:sp>
      </p:grpSp>
      <p:sp>
        <p:nvSpPr>
          <p:cNvPr id="130" name="Прямоугольник 129"/>
          <p:cNvSpPr/>
          <p:nvPr/>
        </p:nvSpPr>
        <p:spPr>
          <a:xfrm>
            <a:off x="2120190" y="1362010"/>
            <a:ext cx="1968454" cy="553779"/>
          </a:xfrm>
          <a:prstGeom prst="rect">
            <a:avLst/>
          </a:prstGeom>
          <a:solidFill>
            <a:srgbClr val="2F83B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Планирование и компоновка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131283" y="2035069"/>
            <a:ext cx="1968454" cy="563355"/>
          </a:xfrm>
          <a:prstGeom prst="rect">
            <a:avLst/>
          </a:prstGeom>
          <a:solidFill>
            <a:srgbClr val="2F83B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Определение структуры изделия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131285" y="2797746"/>
            <a:ext cx="1968452" cy="510435"/>
          </a:xfrm>
          <a:prstGeom prst="rect">
            <a:avLst/>
          </a:prstGeom>
          <a:solidFill>
            <a:srgbClr val="2F83B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1200" dirty="0">
                <a:solidFill>
                  <a:schemeClr val="tx1"/>
                </a:solidFill>
              </a:rPr>
              <a:t>Создание каркасных моделей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136751" y="3549273"/>
            <a:ext cx="1943645" cy="519633"/>
          </a:xfrm>
          <a:prstGeom prst="rect">
            <a:avLst/>
          </a:prstGeom>
          <a:solidFill>
            <a:srgbClr val="2F83B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Управление взаимозависимостями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120190" y="4292557"/>
            <a:ext cx="1968453" cy="526833"/>
          </a:xfrm>
          <a:prstGeom prst="rect">
            <a:avLst/>
          </a:prstGeom>
          <a:solidFill>
            <a:srgbClr val="2F83B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defRPr/>
            </a:pPr>
            <a:r>
              <a:rPr lang="ru-RU" sz="1200" dirty="0">
                <a:solidFill>
                  <a:schemeClr val="tx1"/>
                </a:solidFill>
              </a:rPr>
              <a:t>Создание 3</a:t>
            </a:r>
            <a:r>
              <a:rPr lang="en-US" sz="1200" dirty="0">
                <a:solidFill>
                  <a:schemeClr val="tx1"/>
                </a:solidFill>
              </a:rPr>
              <a:t>D </a:t>
            </a:r>
            <a:r>
              <a:rPr lang="ru-RU" sz="1200" dirty="0">
                <a:solidFill>
                  <a:schemeClr val="tx1"/>
                </a:solidFill>
              </a:rPr>
              <a:t>моделей в виде подлинника КД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120189" y="5002316"/>
            <a:ext cx="1968453" cy="550254"/>
          </a:xfrm>
          <a:prstGeom prst="rect">
            <a:avLst/>
          </a:prstGeom>
          <a:solidFill>
            <a:srgbClr val="CBE62D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Утверждение электронной КД (в </a:t>
            </a:r>
            <a:r>
              <a:rPr lang="ru-RU" sz="1200" b="1" kern="0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т.ч</a:t>
            </a: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представителем</a:t>
            </a:r>
            <a:b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b="1" kern="0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ВП</a:t>
            </a: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МО РФ)</a:t>
            </a:r>
            <a:endParaRPr lang="en-US" sz="1200" b="1" kern="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113718" y="5754539"/>
            <a:ext cx="1968453" cy="640219"/>
          </a:xfrm>
          <a:prstGeom prst="rect">
            <a:avLst/>
          </a:prstGeom>
          <a:solidFill>
            <a:srgbClr val="2F83B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Отдел технической документации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116899" y="1403526"/>
            <a:ext cx="1334125" cy="283098"/>
          </a:xfrm>
          <a:prstGeom prst="roundRect">
            <a:avLst>
              <a:gd name="adj" fmla="val 50000"/>
            </a:avLst>
          </a:prstGeom>
          <a:solidFill>
            <a:srgbClr val="CBE62D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Начало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115261" y="6034414"/>
            <a:ext cx="1334125" cy="283098"/>
          </a:xfrm>
          <a:prstGeom prst="roundRect">
            <a:avLst>
              <a:gd name="adj" fmla="val 50000"/>
            </a:avLst>
          </a:prstGeom>
          <a:solidFill>
            <a:srgbClr val="CBE62D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Конец</a:t>
            </a:r>
          </a:p>
        </p:txBody>
      </p:sp>
      <p:cxnSp>
        <p:nvCxnSpPr>
          <p:cNvPr id="154" name="Прямая со стрелкой 153"/>
          <p:cNvCxnSpPr>
            <a:stCxn id="144" idx="3"/>
          </p:cNvCxnSpPr>
          <p:nvPr/>
        </p:nvCxnSpPr>
        <p:spPr>
          <a:xfrm flipV="1">
            <a:off x="1451024" y="1541644"/>
            <a:ext cx="244941" cy="343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>
            <a:stCxn id="130" idx="2"/>
            <a:endCxn id="132" idx="0"/>
          </p:cNvCxnSpPr>
          <p:nvPr/>
        </p:nvCxnSpPr>
        <p:spPr>
          <a:xfrm>
            <a:off x="3104417" y="1915789"/>
            <a:ext cx="11093" cy="11928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>
            <a:stCxn id="132" idx="2"/>
            <a:endCxn id="134" idx="0"/>
          </p:cNvCxnSpPr>
          <p:nvPr/>
        </p:nvCxnSpPr>
        <p:spPr>
          <a:xfrm>
            <a:off x="3115510" y="2598424"/>
            <a:ext cx="1" cy="19932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flipH="1">
            <a:off x="3112586" y="3249527"/>
            <a:ext cx="6936" cy="30780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 flipH="1">
            <a:off x="3104417" y="4037501"/>
            <a:ext cx="8169" cy="3165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/>
          <p:nvPr/>
        </p:nvCxnSpPr>
        <p:spPr>
          <a:xfrm flipH="1">
            <a:off x="3112586" y="4763137"/>
            <a:ext cx="2" cy="38034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>
            <a:off x="3093323" y="5522694"/>
            <a:ext cx="0" cy="42169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 flipH="1" flipV="1">
            <a:off x="1449386" y="6168948"/>
            <a:ext cx="244940" cy="701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Прямоугольник 193"/>
          <p:cNvSpPr/>
          <p:nvPr/>
        </p:nvSpPr>
        <p:spPr>
          <a:xfrm>
            <a:off x="1805940" y="1302220"/>
            <a:ext cx="2377439" cy="5235880"/>
          </a:xfrm>
          <a:prstGeom prst="rect">
            <a:avLst/>
          </a:prstGeom>
          <a:noFill/>
          <a:ln w="38100">
            <a:solidFill>
              <a:srgbClr val="4B7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5" name="Прямая соединительная линия 194"/>
          <p:cNvCxnSpPr/>
          <p:nvPr/>
        </p:nvCxnSpPr>
        <p:spPr>
          <a:xfrm flipH="1">
            <a:off x="2062705" y="1302220"/>
            <a:ext cx="10476" cy="5235880"/>
          </a:xfrm>
          <a:prstGeom prst="line">
            <a:avLst/>
          </a:prstGeom>
          <a:ln w="38100">
            <a:solidFill>
              <a:srgbClr val="4B7E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Овал 195"/>
          <p:cNvSpPr/>
          <p:nvPr/>
        </p:nvSpPr>
        <p:spPr>
          <a:xfrm>
            <a:off x="3851483" y="1686298"/>
            <a:ext cx="264557" cy="264557"/>
          </a:xfrm>
          <a:prstGeom prst="ellipse">
            <a:avLst/>
          </a:prstGeom>
          <a:solidFill>
            <a:srgbClr val="CBE62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7" name="Овал 196"/>
          <p:cNvSpPr/>
          <p:nvPr/>
        </p:nvSpPr>
        <p:spPr>
          <a:xfrm>
            <a:off x="3845655" y="2379424"/>
            <a:ext cx="264557" cy="264557"/>
          </a:xfrm>
          <a:prstGeom prst="ellipse">
            <a:avLst/>
          </a:prstGeom>
          <a:solidFill>
            <a:srgbClr val="CBE62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98" name="Овал 197"/>
          <p:cNvSpPr/>
          <p:nvPr/>
        </p:nvSpPr>
        <p:spPr>
          <a:xfrm>
            <a:off x="3836596" y="3093381"/>
            <a:ext cx="264557" cy="264557"/>
          </a:xfrm>
          <a:prstGeom prst="ellipse">
            <a:avLst/>
          </a:prstGeom>
          <a:solidFill>
            <a:srgbClr val="CBE62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9" name="Овал 198"/>
          <p:cNvSpPr/>
          <p:nvPr/>
        </p:nvSpPr>
        <p:spPr>
          <a:xfrm>
            <a:off x="3817297" y="3850206"/>
            <a:ext cx="264557" cy="264557"/>
          </a:xfrm>
          <a:prstGeom prst="ellipse">
            <a:avLst/>
          </a:prstGeom>
          <a:solidFill>
            <a:srgbClr val="CBE62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3815839" y="4612980"/>
            <a:ext cx="264557" cy="264557"/>
          </a:xfrm>
          <a:prstGeom prst="ellipse">
            <a:avLst/>
          </a:prstGeom>
          <a:solidFill>
            <a:srgbClr val="CBE62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7" name="Овал 206"/>
          <p:cNvSpPr/>
          <p:nvPr/>
        </p:nvSpPr>
        <p:spPr>
          <a:xfrm>
            <a:off x="3815838" y="5323903"/>
            <a:ext cx="264557" cy="264557"/>
          </a:xfrm>
          <a:prstGeom prst="ellipse">
            <a:avLst/>
          </a:prstGeom>
          <a:solidFill>
            <a:srgbClr val="CBE62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3814406" y="6168948"/>
            <a:ext cx="264557" cy="264557"/>
          </a:xfrm>
          <a:prstGeom prst="ellipse">
            <a:avLst/>
          </a:prstGeom>
          <a:solidFill>
            <a:srgbClr val="CBE62D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23" name="TextBox 222"/>
          <p:cNvSpPr txBox="1"/>
          <p:nvPr/>
        </p:nvSpPr>
        <p:spPr>
          <a:xfrm rot="16200000">
            <a:off x="-678615" y="3766270"/>
            <a:ext cx="523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            Конструкторская подготовка производства</a:t>
            </a:r>
            <a:endParaRPr lang="ru-RU" sz="1400" dirty="0"/>
          </a:p>
        </p:txBody>
      </p:sp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6104729" y="3988777"/>
            <a:ext cx="1257300" cy="123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TextBox 70"/>
          <p:cNvSpPr txBox="1"/>
          <p:nvPr/>
        </p:nvSpPr>
        <p:spPr>
          <a:xfrm rot="5400000">
            <a:off x="-1189913" y="2906118"/>
            <a:ext cx="4185761" cy="1805940"/>
          </a:xfrm>
          <a:prstGeom prst="rect">
            <a:avLst/>
          </a:prstGeom>
          <a:noFill/>
          <a:ln w="19050">
            <a:noFill/>
          </a:ln>
        </p:spPr>
        <p:txBody>
          <a:bodyPr vert="vert270" wrap="square" rtlCol="0">
            <a:spAutoFit/>
          </a:bodyPr>
          <a:lstStyle/>
          <a:p>
            <a:pPr algn="just"/>
            <a:r>
              <a:rPr lang="ru-RU" sz="1300" dirty="0"/>
              <a:t>Решение об организации работ по выпуску конструкторской документации на двигатель </a:t>
            </a:r>
            <a:r>
              <a:rPr lang="ru-RU" sz="1300" dirty="0" smtClean="0"/>
              <a:t>РД171МВ и РД0124МС </a:t>
            </a:r>
            <a:r>
              <a:rPr lang="ru-RU" sz="1300" dirty="0"/>
              <a:t>в электронной форме согласовано: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«</a:t>
            </a:r>
            <a:r>
              <a:rPr lang="ru-RU" sz="1300" dirty="0" err="1" smtClean="0"/>
              <a:t>РКК</a:t>
            </a:r>
            <a:r>
              <a:rPr lang="ru-RU" sz="1300" dirty="0" smtClean="0"/>
              <a:t> </a:t>
            </a:r>
            <a:r>
              <a:rPr lang="ru-RU" sz="1300" dirty="0"/>
              <a:t>«Энергия»</a:t>
            </a:r>
            <a:r>
              <a:rPr lang="en-US" sz="1300" dirty="0"/>
              <a:t>;</a:t>
            </a:r>
            <a:r>
              <a:rPr lang="ru-RU" sz="13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err="1"/>
              <a:t>ФГУП</a:t>
            </a:r>
            <a:r>
              <a:rPr lang="ru-RU" sz="1300" dirty="0"/>
              <a:t> </a:t>
            </a:r>
            <a:r>
              <a:rPr lang="ru-RU" sz="1300" dirty="0" err="1"/>
              <a:t>ЦНИИмаш</a:t>
            </a:r>
            <a:r>
              <a:rPr lang="en-US" sz="1300" dirty="0"/>
              <a:t>;</a:t>
            </a:r>
            <a:endParaRPr lang="ru-RU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«Центр </a:t>
            </a:r>
            <a:r>
              <a:rPr lang="ru-RU" sz="1300" dirty="0"/>
              <a:t>Келдыша»</a:t>
            </a:r>
            <a:r>
              <a:rPr lang="en-US" sz="1300" dirty="0"/>
              <a:t>;</a:t>
            </a:r>
            <a:r>
              <a:rPr lang="ru-RU" sz="13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/>
              <a:t>«НПО </a:t>
            </a:r>
            <a:r>
              <a:rPr lang="ru-RU" sz="1300" dirty="0"/>
              <a:t>«</a:t>
            </a:r>
            <a:r>
              <a:rPr lang="ru-RU" sz="1300" dirty="0" err="1"/>
              <a:t>Техномаш</a:t>
            </a:r>
            <a:r>
              <a:rPr lang="ru-RU" sz="1300" dirty="0"/>
              <a:t>»</a:t>
            </a:r>
            <a:r>
              <a:rPr lang="en-US" sz="1300" dirty="0"/>
              <a:t>;</a:t>
            </a:r>
            <a:endParaRPr lang="ru-RU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/>
              <a:t>АО «РКЦ «Прогресс»</a:t>
            </a:r>
            <a:r>
              <a:rPr lang="en-US" sz="1300" dirty="0"/>
              <a:t>;</a:t>
            </a:r>
            <a:endParaRPr lang="ru-RU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FF0000"/>
                </a:solidFill>
              </a:rPr>
              <a:t>ВП МО РФ 167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300" dirty="0" smtClean="0"/>
              <a:t>;</a:t>
            </a:r>
            <a:endParaRPr lang="ru-RU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FF0000"/>
                </a:solidFill>
              </a:rPr>
              <a:t>ВП</a:t>
            </a:r>
            <a:r>
              <a:rPr lang="ru-RU" sz="1300" b="1" dirty="0">
                <a:solidFill>
                  <a:srgbClr val="FF0000"/>
                </a:solidFill>
              </a:rPr>
              <a:t> МО </a:t>
            </a:r>
            <a:r>
              <a:rPr lang="ru-RU" sz="1300" b="1" dirty="0" smtClean="0">
                <a:solidFill>
                  <a:srgbClr val="FF0000"/>
                </a:solidFill>
              </a:rPr>
              <a:t>1382</a:t>
            </a:r>
          </a:p>
          <a:p>
            <a:pPr algn="just"/>
            <a:r>
              <a:rPr lang="ru-RU" sz="1300" b="1" dirty="0"/>
              <a:t> </a:t>
            </a:r>
            <a:r>
              <a:rPr lang="ru-RU" sz="1300" b="1" dirty="0" smtClean="0"/>
              <a:t>        </a:t>
            </a:r>
            <a:r>
              <a:rPr lang="ru-RU" sz="1300" dirty="0" smtClean="0"/>
              <a:t>(</a:t>
            </a:r>
            <a:r>
              <a:rPr lang="ru-RU" sz="1300" dirty="0" err="1" smtClean="0"/>
              <a:t>РКК</a:t>
            </a:r>
            <a:r>
              <a:rPr lang="ru-RU" sz="1300" dirty="0" smtClean="0"/>
              <a:t> </a:t>
            </a:r>
            <a:r>
              <a:rPr lang="ru-RU" sz="1300" dirty="0"/>
              <a:t>Энергия)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FF0000"/>
                </a:solidFill>
              </a:rPr>
              <a:t>ВП</a:t>
            </a:r>
            <a:r>
              <a:rPr lang="ru-RU" sz="1300" b="1" dirty="0">
                <a:solidFill>
                  <a:srgbClr val="FF0000"/>
                </a:solidFill>
              </a:rPr>
              <a:t> МО РФ </a:t>
            </a:r>
            <a:r>
              <a:rPr lang="ru-RU" sz="1300" b="1" dirty="0" smtClean="0">
                <a:solidFill>
                  <a:srgbClr val="FF0000"/>
                </a:solidFill>
              </a:rPr>
              <a:t>5</a:t>
            </a:r>
          </a:p>
          <a:p>
            <a:pPr algn="just"/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300" dirty="0" smtClean="0"/>
              <a:t>(</a:t>
            </a:r>
            <a:r>
              <a:rPr lang="ru-RU" sz="1300" dirty="0" err="1" smtClean="0"/>
              <a:t>АО«РКЦ«Прогресс</a:t>
            </a:r>
            <a:r>
              <a:rPr lang="ru-RU" sz="1300" dirty="0"/>
              <a:t>»)</a:t>
            </a:r>
            <a:r>
              <a:rPr lang="en-US" sz="1300" dirty="0"/>
              <a:t>.</a:t>
            </a:r>
            <a:endParaRPr lang="ru-RU" sz="13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66581" y="5261128"/>
            <a:ext cx="608347" cy="1595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157088" y="5367399"/>
            <a:ext cx="135411" cy="135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Group 29"/>
          <p:cNvGrpSpPr>
            <a:grpSpLocks/>
          </p:cNvGrpSpPr>
          <p:nvPr/>
        </p:nvGrpSpPr>
        <p:grpSpPr bwMode="auto">
          <a:xfrm>
            <a:off x="7228997" y="4962232"/>
            <a:ext cx="474662" cy="476250"/>
            <a:chOff x="2452" y="1263"/>
            <a:chExt cx="146" cy="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30"/>
            <p:cNvSpPr>
              <a:spLocks noChangeArrowheads="1"/>
            </p:cNvSpPr>
            <p:nvPr/>
          </p:nvSpPr>
          <p:spPr bwMode="auto">
            <a:xfrm>
              <a:off x="2452" y="1263"/>
              <a:ext cx="146" cy="146"/>
            </a:xfrm>
            <a:prstGeom prst="ellipse">
              <a:avLst/>
            </a:prstGeom>
            <a:solidFill>
              <a:srgbClr val="CDE62D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94A4AE">
                  <a:alpha val="50000"/>
                </a:srgbClr>
              </a:outerShdw>
            </a:effectLst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77" name="Text Box 31"/>
            <p:cNvSpPr txBox="1">
              <a:spLocks noChangeArrowheads="1"/>
            </p:cNvSpPr>
            <p:nvPr/>
          </p:nvSpPr>
          <p:spPr bwMode="auto">
            <a:xfrm>
              <a:off x="2480" y="1297"/>
              <a:ext cx="93" cy="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defRPr/>
              </a:pPr>
              <a:r>
                <a:rPr lang="en-US" sz="1600" i="1">
                  <a:solidFill>
                    <a:schemeClr val="accent1"/>
                  </a:solidFill>
                </a:rPr>
                <a:t>4</a:t>
              </a:r>
            </a:p>
          </p:txBody>
        </p:sp>
      </p:grpSp>
      <p:grpSp>
        <p:nvGrpSpPr>
          <p:cNvPr id="78" name="Group 29"/>
          <p:cNvGrpSpPr>
            <a:grpSpLocks/>
          </p:cNvGrpSpPr>
          <p:nvPr/>
        </p:nvGrpSpPr>
        <p:grpSpPr bwMode="auto">
          <a:xfrm>
            <a:off x="7231854" y="6330975"/>
            <a:ext cx="474663" cy="476250"/>
            <a:chOff x="2452" y="1263"/>
            <a:chExt cx="146" cy="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2452" y="1263"/>
              <a:ext cx="146" cy="146"/>
            </a:xfrm>
            <a:prstGeom prst="ellipse">
              <a:avLst/>
            </a:prstGeom>
            <a:solidFill>
              <a:srgbClr val="CDE62D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94A4AE">
                  <a:alpha val="50000"/>
                </a:srgbClr>
              </a:outerShdw>
            </a:effectLst>
          </p:spPr>
          <p:txBody>
            <a:bodyPr wrap="none" lIns="9144" tIns="9144" rIns="9144" bIns="9144"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2480" y="1297"/>
              <a:ext cx="93" cy="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defRPr/>
              </a:pPr>
              <a:r>
                <a:rPr lang="en-US" sz="1600" i="1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53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13958</TotalTime>
  <Words>889</Words>
  <Application>Microsoft Office PowerPoint</Application>
  <PresentationFormat>Широкоэкранный</PresentationFormat>
  <Paragraphs>207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Aparajita</vt:lpstr>
      <vt:lpstr>Arial</vt:lpstr>
      <vt:lpstr>Arial Narrow</vt:lpstr>
      <vt:lpstr>Calibri</vt:lpstr>
      <vt:lpstr>Calibri Light</vt:lpstr>
      <vt:lpstr>Courier New</vt:lpstr>
      <vt:lpstr>ITCFranklinGothicW10-Bk 862339</vt:lpstr>
      <vt:lpstr>Times New Roman</vt:lpstr>
      <vt:lpstr>Тема Office</vt:lpstr>
      <vt:lpstr>3_Тема Office</vt:lpstr>
      <vt:lpstr>Презентация PowerPoint</vt:lpstr>
      <vt:lpstr>Цифровая экосистема интегрированной структуры ракетного двигателестроения</vt:lpstr>
      <vt:lpstr>Цели  проекта «Технологии цифрового проектирования и производства (PLM)» </vt:lpstr>
      <vt:lpstr>Проект «Цифровые технологии проектирования и производства (PLM)» - Функциональные границы </vt:lpstr>
      <vt:lpstr>План проекта «Цифровые технологии проектирования и производства (PLM)»</vt:lpstr>
      <vt:lpstr>Организация работ по выпуску электронной конструкторской документации</vt:lpstr>
      <vt:lpstr>Развитие системы</vt:lpstr>
      <vt:lpstr>Документ электронный (ДУ) полноценно соответствует требованиям ГОСТов</vt:lpstr>
      <vt:lpstr>3D модель - подлинник КД Будущее ближе, чем кажется!</vt:lpstr>
      <vt:lpstr>Бизнес-процесс утверждения ЭКД</vt:lpstr>
      <vt:lpstr>Цифровой двойник изделия – ключевая инициатива в задаче цифровой трансформации</vt:lpstr>
      <vt:lpstr>Президент РФ В.В. Путин на встрече с коллективом НПО Энергомаш 12.04.2019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Савенков Денис Евгеньевич</dc:creator>
  <cp:lastModifiedBy>Савенков Денис Евгеньевич</cp:lastModifiedBy>
  <cp:revision>797</cp:revision>
  <cp:lastPrinted>2018-12-24T06:03:39Z</cp:lastPrinted>
  <dcterms:created xsi:type="dcterms:W3CDTF">2015-10-23T19:31:11Z</dcterms:created>
  <dcterms:modified xsi:type="dcterms:W3CDTF">2019-12-04T06:17:32Z</dcterms:modified>
</cp:coreProperties>
</file>